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6" r:id="rId3"/>
    <p:sldId id="269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9A7C2B-4A66-4352-8111-5776C651953D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F90DC5-DAC2-43DE-B4D3-D4C8D2286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Chapter 1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 numCol="2">
            <a:normAutofit fontScale="92500"/>
          </a:bodyPr>
          <a:lstStyle/>
          <a:p>
            <a:pPr lvl="1"/>
            <a:r>
              <a:rPr lang="en-US" sz="3600" dirty="0" smtClean="0"/>
              <a:t>Health</a:t>
            </a:r>
            <a:endParaRPr lang="en-US" sz="3600" dirty="0"/>
          </a:p>
          <a:p>
            <a:pPr lvl="1"/>
            <a:r>
              <a:rPr lang="en-US" sz="3600" dirty="0"/>
              <a:t>Spiritual Health</a:t>
            </a:r>
          </a:p>
          <a:p>
            <a:pPr lvl="1"/>
            <a:r>
              <a:rPr lang="en-US" sz="3600" dirty="0"/>
              <a:t>Wellness</a:t>
            </a:r>
          </a:p>
          <a:p>
            <a:pPr lvl="1"/>
            <a:r>
              <a:rPr lang="en-US" sz="3600" dirty="0"/>
              <a:t>Chronic Disease</a:t>
            </a:r>
          </a:p>
          <a:p>
            <a:pPr lvl="1"/>
            <a:r>
              <a:rPr lang="en-US" sz="3600" dirty="0"/>
              <a:t>Heredity</a:t>
            </a:r>
          </a:p>
          <a:p>
            <a:pPr lvl="1"/>
            <a:r>
              <a:rPr lang="en-US" sz="3600" dirty="0"/>
              <a:t>Environment</a:t>
            </a:r>
          </a:p>
          <a:p>
            <a:pPr lvl="1"/>
            <a:r>
              <a:rPr lang="en-US" sz="3600" dirty="0" smtClean="0"/>
              <a:t>Peers</a:t>
            </a:r>
          </a:p>
          <a:p>
            <a:pPr lvl="1"/>
            <a:r>
              <a:rPr lang="en-US" sz="3600" dirty="0" smtClean="0"/>
              <a:t>Culture</a:t>
            </a:r>
            <a:endParaRPr lang="en-US" sz="3600" dirty="0"/>
          </a:p>
          <a:p>
            <a:pPr lvl="1"/>
            <a:r>
              <a:rPr lang="en-US" sz="3600" dirty="0"/>
              <a:t>Technology</a:t>
            </a:r>
          </a:p>
          <a:p>
            <a:pPr lvl="1"/>
            <a:r>
              <a:rPr lang="en-US" sz="3600" dirty="0"/>
              <a:t>Risk Behaviors</a:t>
            </a:r>
          </a:p>
          <a:p>
            <a:pPr lvl="1"/>
            <a:r>
              <a:rPr lang="en-US" sz="3600" dirty="0"/>
              <a:t>Cumulative Risks</a:t>
            </a:r>
          </a:p>
          <a:p>
            <a:pPr lvl="1"/>
            <a:r>
              <a:rPr lang="en-US" sz="3600" dirty="0"/>
              <a:t>Prevention</a:t>
            </a:r>
          </a:p>
          <a:p>
            <a:pPr lvl="1"/>
            <a:r>
              <a:rPr lang="en-US" sz="3600" dirty="0"/>
              <a:t>Lifestyle Factors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Using pages 6-20 define the following terms: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your triangle!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your health triangle is balanced, you have a high degree of </a:t>
            </a:r>
            <a:r>
              <a:rPr lang="en-US" b="1" dirty="0" smtClean="0">
                <a:solidFill>
                  <a:srgbClr val="D24637"/>
                </a:solidFill>
              </a:rPr>
              <a:t>WELLNESS</a:t>
            </a:r>
            <a:r>
              <a:rPr lang="en-US" b="1" dirty="0" smtClean="0"/>
              <a:t>!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Wellness comes from making responsible decisions and practicing healthful behaviors that are based on sound health knowledge and healthful attitudes. </a:t>
            </a:r>
          </a:p>
          <a:p>
            <a:endParaRPr lang="en-US" b="1" dirty="0" smtClean="0">
              <a:solidFill>
                <a:srgbClr val="1D5EAB"/>
              </a:solidFill>
            </a:endParaRPr>
          </a:p>
          <a:p>
            <a:pPr>
              <a:buNone/>
            </a:pPr>
            <a:endParaRPr lang="en-US" b="1" dirty="0">
              <a:solidFill>
                <a:srgbClr val="1D5EAB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1D5EAB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Health Continuum </a:t>
            </a:r>
          </a:p>
        </p:txBody>
      </p:sp>
      <p:pic>
        <p:nvPicPr>
          <p:cNvPr id="20490" name="Picture 10" descr="fi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2640013"/>
            <a:ext cx="8299450" cy="3209925"/>
          </a:xfrm>
          <a:prstGeom prst="rect">
            <a:avLst/>
          </a:prstGeom>
          <a:noFill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042988" y="2128838"/>
            <a:ext cx="73787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1D5EAB"/>
                </a:solidFill>
              </a:rPr>
              <a:t>Your health can be measured on a sliding scale.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affects </a:t>
            </a:r>
            <a:r>
              <a:rPr lang="en-US" smtClean="0"/>
              <a:t>your health?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Your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Heredity</a:t>
            </a:r>
          </a:p>
          <a:p>
            <a:r>
              <a:rPr lang="en-US" dirty="0" smtClean="0"/>
              <a:t>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Environment – neighborhood, access to medical care, etc.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Environment – family and peers</a:t>
            </a:r>
          </a:p>
          <a:p>
            <a:pPr marL="514350" indent="-514350">
              <a:buAutoNum type="arabicPeriod"/>
            </a:pPr>
            <a:r>
              <a:rPr lang="en-US" dirty="0" smtClean="0"/>
              <a:t>Culture </a:t>
            </a:r>
          </a:p>
          <a:p>
            <a:pPr marL="514350" indent="-514350"/>
            <a:r>
              <a:rPr lang="en-US" dirty="0" smtClean="0"/>
              <a:t>Attitude – how you view situations</a:t>
            </a:r>
          </a:p>
          <a:p>
            <a:pPr marL="514350" indent="-514350"/>
            <a:r>
              <a:rPr lang="en-US" dirty="0" smtClean="0"/>
              <a:t> Behavior </a:t>
            </a:r>
          </a:p>
          <a:p>
            <a:pPr marL="514350" indent="-514350"/>
            <a:r>
              <a:rPr lang="en-US" dirty="0" smtClean="0"/>
              <a:t>Media &amp;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can take control of your health by understanding the factors that influence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Risks &amp; Your Behavior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Identifying Health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Engaging in risk behaviors can harm your health.</a:t>
            </a:r>
          </a:p>
          <a:p>
            <a:r>
              <a:rPr lang="en-US" dirty="0" smtClean="0"/>
              <a:t>The following can lead to heart disease, cancer and other serious illnesses:</a:t>
            </a:r>
          </a:p>
          <a:p>
            <a:pPr>
              <a:buNone/>
            </a:pPr>
            <a:r>
              <a:rPr lang="en-US" dirty="0" smtClean="0"/>
              <a:t>-tobacco</a:t>
            </a:r>
          </a:p>
          <a:p>
            <a:pPr>
              <a:buNone/>
            </a:pPr>
            <a:r>
              <a:rPr lang="en-US" dirty="0" smtClean="0"/>
              <a:t>-alcohol</a:t>
            </a:r>
          </a:p>
          <a:p>
            <a:pPr>
              <a:buNone/>
            </a:pPr>
            <a:r>
              <a:rPr lang="en-US" dirty="0" smtClean="0"/>
              <a:t>-inadequate physical activity</a:t>
            </a:r>
          </a:p>
          <a:p>
            <a:pPr>
              <a:buNone/>
            </a:pPr>
            <a:r>
              <a:rPr lang="en-US" dirty="0" smtClean="0"/>
              <a:t>-drugs</a:t>
            </a:r>
          </a:p>
          <a:p>
            <a:pPr>
              <a:buNone/>
            </a:pPr>
            <a:r>
              <a:rPr lang="en-US" dirty="0" smtClean="0"/>
              <a:t>-behaviors that cause injuries and violence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or Reduce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take action to reduce your exposure to health risks.</a:t>
            </a:r>
          </a:p>
          <a:p>
            <a:r>
              <a:rPr lang="en-US" dirty="0" smtClean="0"/>
              <a:t>Use prevention techniques. Ex: Wearing a seatbelt when your are in the car.</a:t>
            </a:r>
          </a:p>
          <a:p>
            <a:r>
              <a:rPr lang="en-US" dirty="0" smtClean="0"/>
              <a:t>Abstain from high-risk behaviors.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Ways to live a healthy life:</a:t>
            </a:r>
          </a:p>
          <a:p>
            <a:pPr>
              <a:buNone/>
            </a:pPr>
            <a:r>
              <a:rPr lang="en-US" dirty="0" smtClean="0"/>
              <a:t>-getting 8 hours of sleep each night</a:t>
            </a:r>
          </a:p>
          <a:p>
            <a:pPr>
              <a:buNone/>
            </a:pPr>
            <a:r>
              <a:rPr lang="en-US" dirty="0" smtClean="0"/>
              <a:t>-starting each day with a healthy breakfast</a:t>
            </a:r>
          </a:p>
          <a:p>
            <a:pPr>
              <a:buNone/>
            </a:pPr>
            <a:r>
              <a:rPr lang="en-US" dirty="0" smtClean="0"/>
              <a:t>-eating a variety of nutritious foods each day</a:t>
            </a:r>
          </a:p>
          <a:p>
            <a:pPr>
              <a:buNone/>
            </a:pPr>
            <a:r>
              <a:rPr lang="en-US" dirty="0" smtClean="0"/>
              <a:t>-being physically active for 30-60 minutes each day</a:t>
            </a:r>
          </a:p>
          <a:p>
            <a:pPr>
              <a:buNone/>
            </a:pPr>
            <a:r>
              <a:rPr lang="en-US" dirty="0" smtClean="0"/>
              <a:t>-maintain a healthy weight</a:t>
            </a:r>
          </a:p>
          <a:p>
            <a:pPr>
              <a:buNone/>
            </a:pPr>
            <a:r>
              <a:rPr lang="en-US" dirty="0" smtClean="0"/>
              <a:t>-abstaining from smoking, tobacco products, alcohol, and other drugs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1: Health &amp; Wellness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Total Health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big i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1201738"/>
            <a:ext cx="8345487" cy="4760912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157288" y="2762250"/>
            <a:ext cx="71326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1D5EAB"/>
                </a:solidFill>
                <a:latin typeface="Tahoma" charset="0"/>
              </a:rPr>
              <a:t>Being in the best of health throughout your life means making healthy choices and practicing healthful behaviors.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fi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4419600" cy="44196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Health Triangle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>
          <a:xfrm>
            <a:off x="573088" y="1814513"/>
            <a:ext cx="3959225" cy="4471987"/>
          </a:xfrm>
        </p:spPr>
        <p:txBody>
          <a:bodyPr/>
          <a:lstStyle/>
          <a:p>
            <a:r>
              <a:rPr lang="en-US" dirty="0"/>
              <a:t>Your health triangle is made up of three equally important areas.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EAB"/>
                </a:solidFill>
              </a:rPr>
              <a:t>Physical Health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health is all about how well your body functions. </a:t>
            </a:r>
          </a:p>
        </p:txBody>
      </p:sp>
      <p:pic>
        <p:nvPicPr>
          <p:cNvPr id="11268" name="Picture 4" descr="GO_5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59125"/>
            <a:ext cx="8083550" cy="31115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95600" y="27432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1D5EAB"/>
                </a:solidFill>
              </a:rPr>
              <a:t>Five Tips for Physical Health</a:t>
            </a:r>
            <a:r>
              <a:rPr lang="en-US" dirty="0">
                <a:solidFill>
                  <a:srgbClr val="1D5EAB"/>
                </a:solidFill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33463" y="3565525"/>
            <a:ext cx="2201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</a:rPr>
              <a:t>Get eight to ten hours of sleep each night.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94100" y="3567113"/>
            <a:ext cx="2201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</a:rPr>
              <a:t>Eat nutritious meals and drink eight cups of water each day.</a:t>
            </a:r>
            <a:r>
              <a:rPr lang="en-US" sz="1600" dirty="0">
                <a:solidFill>
                  <a:srgbClr val="1D5EAB"/>
                </a:solidFill>
              </a:rPr>
              <a:t>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145213" y="3567113"/>
            <a:ext cx="2201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1D5EAB"/>
                </a:solidFill>
              </a:rPr>
              <a:t>Engage in 30 to 60 minutes of physical activity every day.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330450" y="4992688"/>
            <a:ext cx="2201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1D5EAB"/>
                </a:solidFill>
              </a:rPr>
              <a:t>Avoid the use of tobacco, alcohol, and other drugs.</a:t>
            </a:r>
            <a:r>
              <a:rPr lang="en-US" sz="1600">
                <a:solidFill>
                  <a:srgbClr val="1D5EAB"/>
                </a:solidFill>
              </a:rPr>
              <a:t>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872038" y="4992688"/>
            <a:ext cx="2201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1D5EAB"/>
                </a:solidFill>
              </a:rPr>
              <a:t>Bathe daily, and floss and brush your teeth every day.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 build="p"/>
      <p:bldP spid="11269" grpId="0"/>
      <p:bldP spid="11270" grpId="0"/>
      <p:bldP spid="11271" grpId="1"/>
      <p:bldP spid="11272" grpId="0"/>
      <p:bldP spid="11273" grpId="0"/>
      <p:bldP spid="11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EAB"/>
                </a:solidFill>
              </a:rPr>
              <a:t>Mental/Emotional Health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Mental/emotional health is about your feelings and thoughts. It’s a reflection of: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73088" y="3625850"/>
            <a:ext cx="826611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endParaRPr lang="en-US" sz="2400">
              <a:solidFill>
                <a:srgbClr val="292929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73088" y="2921000"/>
            <a:ext cx="82661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6125" lvl="1" indent="-400050">
              <a:lnSpc>
                <a:spcPct val="105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800" dirty="0"/>
              <a:t>How you feel about yourself.</a:t>
            </a:r>
          </a:p>
          <a:p>
            <a:pPr marL="746125" lvl="1" indent="-400050">
              <a:lnSpc>
                <a:spcPct val="105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800" dirty="0"/>
              <a:t>How you meet the demands of your daily life.</a:t>
            </a:r>
          </a:p>
          <a:p>
            <a:pPr marL="746125" lvl="1" indent="-400050">
              <a:lnSpc>
                <a:spcPct val="105000"/>
              </a:lnSpc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US" sz="2800" dirty="0"/>
              <a:t>How you cope with the problems that occur in your life.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endParaRPr lang="en-US" sz="2800" dirty="0">
              <a:solidFill>
                <a:srgbClr val="29292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 build="p"/>
      <p:bldP spid="1229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GO 7 box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969000" cy="4281487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EAB"/>
                </a:solidFill>
              </a:rPr>
              <a:t>Mental/Emotional Health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020763" y="1577975"/>
            <a:ext cx="7835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Characteristics of Mentally and Emotionally Healthy People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912938" y="2106613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 dirty="0">
                <a:solidFill>
                  <a:srgbClr val="292929"/>
                </a:solidFill>
              </a:rPr>
              <a:t>Enjoy challenges.</a:t>
            </a:r>
            <a:r>
              <a:rPr lang="en-US" sz="1600" dirty="0">
                <a:solidFill>
                  <a:srgbClr val="292929"/>
                </a:solidFill>
              </a:rPr>
              <a:t> 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912938" y="2682875"/>
            <a:ext cx="5522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</a:rPr>
              <a:t>Accept responsibility for their actions. 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912938" y="327818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</a:rPr>
              <a:t>Have a sense of control over their lives. 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12938" y="386238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</a:rPr>
              <a:t>Can express their emotions in appropriate ways. 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912938" y="444658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</a:rPr>
              <a:t>Usually can deal with life’s stresses and frustrations. 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912938" y="504983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</a:rPr>
              <a:t>Have a positive outlook. 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912938" y="5634038"/>
            <a:ext cx="55229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1600" b="1">
                <a:solidFill>
                  <a:srgbClr val="292929"/>
                </a:solidFill>
              </a:rPr>
              <a:t>Make thoughtful and responsible decisions.</a:t>
            </a:r>
            <a:r>
              <a:rPr lang="en-US" sz="1600">
                <a:solidFill>
                  <a:srgbClr val="292929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3" grpId="0"/>
      <p:bldP spid="13324" grpId="0"/>
      <p:bldP spid="13325" grpId="0"/>
      <p:bldP spid="13326" grpId="0"/>
      <p:bldP spid="13327" grpId="0"/>
      <p:bldP spid="133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 4 piece 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7290"/>
            <a:ext cx="2976545" cy="3053224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EAB"/>
                </a:solidFill>
              </a:rPr>
              <a:t>Social Health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health is</a:t>
            </a:r>
            <a:r>
              <a:rPr lang="en-US" b="1" dirty="0"/>
              <a:t> </a:t>
            </a:r>
            <a:r>
              <a:rPr lang="en-US" dirty="0"/>
              <a:t>getting along with others.</a:t>
            </a:r>
          </a:p>
          <a:p>
            <a:r>
              <a:rPr lang="en-US" dirty="0"/>
              <a:t>Maintaining healthy relationships is one way of caring for your social health.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0" y="4191000"/>
            <a:ext cx="14620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1D5EAB"/>
                </a:solidFill>
              </a:rPr>
              <a:t>Your Social</a:t>
            </a:r>
            <a:br>
              <a:rPr lang="en-US" sz="2400" b="1" dirty="0">
                <a:solidFill>
                  <a:srgbClr val="1D5EAB"/>
                </a:solidFill>
              </a:rPr>
            </a:br>
            <a:r>
              <a:rPr lang="en-US" sz="2400" b="1" dirty="0">
                <a:solidFill>
                  <a:srgbClr val="1D5EAB"/>
                </a:solidFill>
              </a:rPr>
              <a:t>Network</a:t>
            </a:r>
            <a:endParaRPr lang="en-US" sz="2400" dirty="0">
              <a:solidFill>
                <a:srgbClr val="1D5EAB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0" y="3657600"/>
            <a:ext cx="1462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b="1" dirty="0" smtClean="0">
                <a:solidFill>
                  <a:srgbClr val="292929"/>
                </a:solidFill>
              </a:rPr>
              <a:t>Family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95800" y="3657600"/>
            <a:ext cx="1462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b="1" dirty="0">
                <a:solidFill>
                  <a:srgbClr val="292929"/>
                </a:solidFill>
              </a:rPr>
              <a:t>Friends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124200" y="5257800"/>
            <a:ext cx="1462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b="1" dirty="0">
                <a:solidFill>
                  <a:srgbClr val="292929"/>
                </a:solidFill>
              </a:rPr>
              <a:t>Teachers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00600" y="5105400"/>
            <a:ext cx="1462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5000"/>
              </a:lnSpc>
              <a:spcBef>
                <a:spcPct val="30000"/>
              </a:spcBef>
            </a:pPr>
            <a:r>
              <a:rPr lang="en-US" b="1" dirty="0">
                <a:solidFill>
                  <a:srgbClr val="292929"/>
                </a:solidFill>
              </a:rPr>
              <a:t>Other</a:t>
            </a:r>
            <a:br>
              <a:rPr lang="en-US" b="1" dirty="0">
                <a:solidFill>
                  <a:srgbClr val="292929"/>
                </a:solidFill>
              </a:rPr>
            </a:br>
            <a:r>
              <a:rPr lang="en-US" b="1" dirty="0">
                <a:solidFill>
                  <a:srgbClr val="292929"/>
                </a:solidFill>
              </a:rPr>
              <a:t>Community</a:t>
            </a:r>
            <a:br>
              <a:rPr lang="en-US" b="1" dirty="0">
                <a:solidFill>
                  <a:srgbClr val="292929"/>
                </a:solidFill>
              </a:rPr>
            </a:br>
            <a:r>
              <a:rPr lang="en-US" b="1" dirty="0">
                <a:solidFill>
                  <a:srgbClr val="292929"/>
                </a:solidFill>
              </a:rPr>
              <a:t>Members</a:t>
            </a:r>
            <a:endParaRPr lang="en-US" dirty="0">
              <a:solidFill>
                <a:srgbClr val="29292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566</TotalTime>
  <Words>535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Franklin Gothic Book</vt:lpstr>
      <vt:lpstr>Tahoma</vt:lpstr>
      <vt:lpstr>Wingdings 2</vt:lpstr>
      <vt:lpstr>Technic</vt:lpstr>
      <vt:lpstr>Chapter 1 Vocabulary</vt:lpstr>
      <vt:lpstr>Chapter 1: Health &amp; Wellness</vt:lpstr>
      <vt:lpstr>Your Total Health</vt:lpstr>
      <vt:lpstr>PowerPoint Presentation</vt:lpstr>
      <vt:lpstr>Your Health Triangle</vt:lpstr>
      <vt:lpstr>Physical Health </vt:lpstr>
      <vt:lpstr>Mental/Emotional Health</vt:lpstr>
      <vt:lpstr>Mental/Emotional Health</vt:lpstr>
      <vt:lpstr>Social Health </vt:lpstr>
      <vt:lpstr>BALANCE your triangle!</vt:lpstr>
      <vt:lpstr>The Health Continuum </vt:lpstr>
      <vt:lpstr>What affects your health?</vt:lpstr>
      <vt:lpstr>Influences on Your Health</vt:lpstr>
      <vt:lpstr>Understanding Your Influence</vt:lpstr>
      <vt:lpstr>Health Risks &amp; Your Behavior</vt:lpstr>
      <vt:lpstr>Identifying Health Risks</vt:lpstr>
      <vt:lpstr>How to Avoid or Reduce Risks</vt:lpstr>
      <vt:lpstr>Lifestyle Factors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WCPSS</dc:creator>
  <cp:lastModifiedBy>Brooke Mungall</cp:lastModifiedBy>
  <cp:revision>61</cp:revision>
  <dcterms:created xsi:type="dcterms:W3CDTF">2012-03-08T01:51:42Z</dcterms:created>
  <dcterms:modified xsi:type="dcterms:W3CDTF">2020-02-13T18:07:26Z</dcterms:modified>
</cp:coreProperties>
</file>