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78" r:id="rId5"/>
    <p:sldId id="279" r:id="rId6"/>
    <p:sldId id="259" r:id="rId7"/>
    <p:sldId id="260" r:id="rId8"/>
    <p:sldId id="282" r:id="rId9"/>
    <p:sldId id="261" r:id="rId10"/>
    <p:sldId id="262" r:id="rId11"/>
    <p:sldId id="263" r:id="rId12"/>
    <p:sldId id="264" r:id="rId13"/>
    <p:sldId id="265" r:id="rId14"/>
    <p:sldId id="280" r:id="rId15"/>
    <p:sldId id="283" r:id="rId16"/>
    <p:sldId id="284" r:id="rId17"/>
    <p:sldId id="266" r:id="rId18"/>
    <p:sldId id="267" r:id="rId19"/>
    <p:sldId id="268" r:id="rId20"/>
    <p:sldId id="269" r:id="rId21"/>
    <p:sldId id="270" r:id="rId22"/>
    <p:sldId id="271" r:id="rId23"/>
    <p:sldId id="281" r:id="rId24"/>
    <p:sldId id="272"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D87B48-C6D6-447A-A7E2-8649FBE90146}"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87B48-C6D6-447A-A7E2-8649FBE9014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2D87B48-C6D6-447A-A7E2-8649FBE90146}"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2D87B48-C6D6-447A-A7E2-8649FBE90146}"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D87B48-C6D6-447A-A7E2-8649FBE90146}"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1BC1571-9A3D-43E0-9D27-CA4221D6F5EF}" type="datetimeFigureOut">
              <a:rPr lang="en-US" smtClean="0"/>
              <a:pPr/>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87B48-C6D6-447A-A7E2-8649FBE90146}"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2D87B48-C6D6-447A-A7E2-8649FBE90146}"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2D87B48-C6D6-447A-A7E2-8649FBE901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D87B48-C6D6-447A-A7E2-8649FBE901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D87B48-C6D6-447A-A7E2-8649FBE90146}"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1BC1571-9A3D-43E0-9D27-CA4221D6F5EF}" type="datetimeFigureOut">
              <a:rPr lang="en-US" smtClean="0"/>
              <a:pPr/>
              <a:t>5/18/2016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2D87B48-C6D6-447A-A7E2-8649FBE90146}"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1BC1571-9A3D-43E0-9D27-CA4221D6F5EF}" type="datetimeFigureOut">
              <a:rPr lang="en-US" smtClean="0"/>
              <a:pPr/>
              <a:t>5/18/2016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1BC1571-9A3D-43E0-9D27-CA4221D6F5EF}" type="datetimeFigureOut">
              <a:rPr lang="en-US" smtClean="0"/>
              <a:pPr/>
              <a:t>5/18/2016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D87B48-C6D6-447A-A7E2-8649FBE90146}"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gif"/><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hyperlink" Target="http://www.youtube.com/watch?v=futWq8mXzU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s://www.youtube.com/watch?v=q3h113jKyK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30.jpeg"/><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olomonsseal.files.wordpress.com/2010/04/elbowanatomy.jpg"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21.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www.youtube.com/watch?v=CCO8YHrW5S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v=QLjmfLka-gU"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Conditions and Special Tests of the Elbow, Wrist, and Hand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Dislocations and Subluxations</a:t>
            </a:r>
            <a:endParaRPr lang="en-US" dirty="0"/>
          </a:p>
        </p:txBody>
      </p:sp>
      <p:sp>
        <p:nvSpPr>
          <p:cNvPr id="3" name="Content Placeholder 2"/>
          <p:cNvSpPr>
            <a:spLocks noGrp="1"/>
          </p:cNvSpPr>
          <p:nvPr>
            <p:ph sz="quarter" idx="1"/>
          </p:nvPr>
        </p:nvSpPr>
        <p:spPr>
          <a:xfrm>
            <a:off x="301752" y="1676400"/>
            <a:ext cx="8503920" cy="4572000"/>
          </a:xfrm>
        </p:spPr>
        <p:txBody>
          <a:bodyPr>
            <a:normAutofit/>
          </a:bodyPr>
          <a:lstStyle/>
          <a:p>
            <a:r>
              <a:rPr lang="en-US" sz="2400" b="1" dirty="0" smtClean="0"/>
              <a:t>Dislocation</a:t>
            </a:r>
            <a:r>
              <a:rPr lang="en-US" sz="2400" dirty="0" smtClean="0"/>
              <a:t>: displacement of a bone from its normal position in the joint</a:t>
            </a:r>
          </a:p>
          <a:p>
            <a:pPr lvl="1">
              <a:buNone/>
            </a:pPr>
            <a:r>
              <a:rPr lang="en-US" sz="2000" u="sng" dirty="0" smtClean="0"/>
              <a:t>**Dislocations and subluxations commonly occur at the head of the radius, lunate, and phalanges.**</a:t>
            </a:r>
          </a:p>
          <a:p>
            <a:r>
              <a:rPr lang="en-US" sz="2400" b="1" dirty="0" smtClean="0"/>
              <a:t>Subluxation</a:t>
            </a:r>
            <a:r>
              <a:rPr lang="en-US" sz="2400" dirty="0" smtClean="0"/>
              <a:t>: temporary displacement of a bone from its normal position in the joint</a:t>
            </a:r>
          </a:p>
          <a:p>
            <a:r>
              <a:rPr lang="en-US" sz="2400" b="1" dirty="0" smtClean="0"/>
              <a:t>MOI</a:t>
            </a:r>
            <a:r>
              <a:rPr lang="en-US" sz="2400" dirty="0" smtClean="0"/>
              <a:t>: fall on an outstretched hand with an extended elbow</a:t>
            </a:r>
          </a:p>
          <a:p>
            <a:r>
              <a:rPr lang="en-US" sz="2400" b="1" dirty="0" smtClean="0"/>
              <a:t>Signs &amp; Symptoms</a:t>
            </a:r>
            <a:r>
              <a:rPr lang="en-US" sz="2400" dirty="0" smtClean="0"/>
              <a:t>: possible deformity, pain, loss of function, swelling, bruising</a:t>
            </a:r>
          </a:p>
          <a:p>
            <a:r>
              <a:rPr lang="en-US" sz="2400" b="1" dirty="0" smtClean="0"/>
              <a:t>Treatment</a:t>
            </a:r>
            <a:r>
              <a:rPr lang="en-US" sz="2400" dirty="0" smtClean="0"/>
              <a:t>: medical referral is necessary</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clinic-hq.co.uk/admin/upload/031012105426thumb%20dislocation.jpg"/>
          <p:cNvPicPr>
            <a:picLocks noChangeAspect="1" noChangeArrowheads="1"/>
          </p:cNvPicPr>
          <p:nvPr/>
        </p:nvPicPr>
        <p:blipFill>
          <a:blip r:embed="rId2" cstate="print"/>
          <a:srcRect/>
          <a:stretch>
            <a:fillRect/>
          </a:stretch>
        </p:blipFill>
        <p:spPr bwMode="auto">
          <a:xfrm>
            <a:off x="990600" y="533400"/>
            <a:ext cx="2743200" cy="2743201"/>
          </a:xfrm>
          <a:prstGeom prst="rect">
            <a:avLst/>
          </a:prstGeom>
          <a:noFill/>
        </p:spPr>
      </p:pic>
      <p:pic>
        <p:nvPicPr>
          <p:cNvPr id="19460" name="Picture 4" descr="http://t2.gstatic.com/images?q=tbn:ANd9GcTaS4iSlfgGghPvexxDIh4RkqKA9g-zryfaMm8cF2qs2RxdLu6Fdjy_1V7o"/>
          <p:cNvPicPr>
            <a:picLocks noChangeAspect="1" noChangeArrowheads="1"/>
          </p:cNvPicPr>
          <p:nvPr/>
        </p:nvPicPr>
        <p:blipFill>
          <a:blip r:embed="rId3" cstate="print"/>
          <a:srcRect/>
          <a:stretch>
            <a:fillRect/>
          </a:stretch>
        </p:blipFill>
        <p:spPr bwMode="auto">
          <a:xfrm>
            <a:off x="5972175" y="533400"/>
            <a:ext cx="2486025" cy="1838325"/>
          </a:xfrm>
          <a:prstGeom prst="rect">
            <a:avLst/>
          </a:prstGeom>
          <a:noFill/>
        </p:spPr>
      </p:pic>
      <p:pic>
        <p:nvPicPr>
          <p:cNvPr id="19462" name="Picture 6" descr="http://img.medscape.com/pi/emed/ckb/orthopedic_surgery/1230552-1240108-639tn.jpg"/>
          <p:cNvPicPr>
            <a:picLocks noChangeAspect="1" noChangeArrowheads="1"/>
          </p:cNvPicPr>
          <p:nvPr/>
        </p:nvPicPr>
        <p:blipFill>
          <a:blip r:embed="rId4" cstate="print"/>
          <a:srcRect/>
          <a:stretch>
            <a:fillRect/>
          </a:stretch>
        </p:blipFill>
        <p:spPr bwMode="auto">
          <a:xfrm>
            <a:off x="5181600" y="3352800"/>
            <a:ext cx="1917192" cy="2819400"/>
          </a:xfrm>
          <a:prstGeom prst="rect">
            <a:avLst/>
          </a:prstGeom>
          <a:noFill/>
        </p:spPr>
      </p:pic>
      <p:pic>
        <p:nvPicPr>
          <p:cNvPr id="19464" name="Picture 8" descr="http://www.orthoped.org/wp-content/uploads/Finger_Dislocation_Picture.jpg"/>
          <p:cNvPicPr>
            <a:picLocks noChangeAspect="1" noChangeArrowheads="1"/>
          </p:cNvPicPr>
          <p:nvPr/>
        </p:nvPicPr>
        <p:blipFill>
          <a:blip r:embed="rId5" cstate="print"/>
          <a:srcRect/>
          <a:stretch>
            <a:fillRect/>
          </a:stretch>
        </p:blipFill>
        <p:spPr bwMode="auto">
          <a:xfrm>
            <a:off x="981075" y="3886200"/>
            <a:ext cx="3133725" cy="2255064"/>
          </a:xfrm>
          <a:prstGeom prst="rect">
            <a:avLst/>
          </a:prstGeom>
          <a:noFill/>
        </p:spPr>
      </p:pic>
      <p:sp>
        <p:nvSpPr>
          <p:cNvPr id="8" name="TextBox 7"/>
          <p:cNvSpPr txBox="1"/>
          <p:nvPr/>
        </p:nvSpPr>
        <p:spPr>
          <a:xfrm>
            <a:off x="2438400" y="533400"/>
            <a:ext cx="1295400" cy="646331"/>
          </a:xfrm>
          <a:prstGeom prst="rect">
            <a:avLst/>
          </a:prstGeom>
          <a:noFill/>
        </p:spPr>
        <p:txBody>
          <a:bodyPr wrap="square" rtlCol="0">
            <a:spAutoFit/>
          </a:bodyPr>
          <a:lstStyle/>
          <a:p>
            <a:r>
              <a:rPr lang="en-US" dirty="0" smtClean="0">
                <a:solidFill>
                  <a:schemeClr val="bg1"/>
                </a:solidFill>
              </a:rPr>
              <a:t>Thumb dislocation</a:t>
            </a:r>
            <a:endParaRPr lang="en-US" dirty="0">
              <a:solidFill>
                <a:schemeClr val="bg1"/>
              </a:solidFill>
            </a:endParaRPr>
          </a:p>
        </p:txBody>
      </p:sp>
      <p:sp>
        <p:nvSpPr>
          <p:cNvPr id="9" name="TextBox 8"/>
          <p:cNvSpPr txBox="1"/>
          <p:nvPr/>
        </p:nvSpPr>
        <p:spPr>
          <a:xfrm>
            <a:off x="4876800" y="2057400"/>
            <a:ext cx="1524000" cy="646331"/>
          </a:xfrm>
          <a:prstGeom prst="rect">
            <a:avLst/>
          </a:prstGeom>
          <a:noFill/>
        </p:spPr>
        <p:txBody>
          <a:bodyPr wrap="square" rtlCol="0">
            <a:spAutoFit/>
          </a:bodyPr>
          <a:lstStyle/>
          <a:p>
            <a:r>
              <a:rPr lang="en-US" dirty="0" smtClean="0"/>
              <a:t>Phalange subluxation</a:t>
            </a:r>
            <a:endParaRPr lang="en-US" dirty="0"/>
          </a:p>
        </p:txBody>
      </p:sp>
      <p:sp>
        <p:nvSpPr>
          <p:cNvPr id="10" name="TextBox 9"/>
          <p:cNvSpPr txBox="1"/>
          <p:nvPr/>
        </p:nvSpPr>
        <p:spPr>
          <a:xfrm>
            <a:off x="2895600" y="3886200"/>
            <a:ext cx="1295400" cy="646331"/>
          </a:xfrm>
          <a:prstGeom prst="rect">
            <a:avLst/>
          </a:prstGeom>
          <a:noFill/>
        </p:spPr>
        <p:txBody>
          <a:bodyPr wrap="square" rtlCol="0">
            <a:spAutoFit/>
          </a:bodyPr>
          <a:lstStyle/>
          <a:p>
            <a:r>
              <a:rPr lang="en-US" dirty="0" smtClean="0">
                <a:solidFill>
                  <a:schemeClr val="bg1"/>
                </a:solidFill>
              </a:rPr>
              <a:t>Phalange dislocation</a:t>
            </a:r>
            <a:endParaRPr lang="en-US" dirty="0">
              <a:solidFill>
                <a:schemeClr val="bg1"/>
              </a:solidFill>
            </a:endParaRPr>
          </a:p>
        </p:txBody>
      </p:sp>
      <p:sp>
        <p:nvSpPr>
          <p:cNvPr id="11" name="TextBox 10"/>
          <p:cNvSpPr txBox="1"/>
          <p:nvPr/>
        </p:nvSpPr>
        <p:spPr>
          <a:xfrm>
            <a:off x="7162800" y="4114800"/>
            <a:ext cx="1447800" cy="646331"/>
          </a:xfrm>
          <a:prstGeom prst="rect">
            <a:avLst/>
          </a:prstGeom>
          <a:noFill/>
        </p:spPr>
        <p:txBody>
          <a:bodyPr wrap="square" rtlCol="0">
            <a:spAutoFit/>
          </a:bodyPr>
          <a:lstStyle/>
          <a:p>
            <a:r>
              <a:rPr lang="en-US" dirty="0" smtClean="0"/>
              <a:t>Wrist dislocation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Epicondylitis</a:t>
            </a:r>
            <a:endParaRPr lang="en-US" dirty="0"/>
          </a:p>
        </p:txBody>
      </p:sp>
      <p:sp>
        <p:nvSpPr>
          <p:cNvPr id="3" name="Content Placeholder 2"/>
          <p:cNvSpPr>
            <a:spLocks noGrp="1"/>
          </p:cNvSpPr>
          <p:nvPr>
            <p:ph sz="quarter" idx="1"/>
          </p:nvPr>
        </p:nvSpPr>
        <p:spPr>
          <a:xfrm>
            <a:off x="457200" y="1600200"/>
            <a:ext cx="8153400" cy="4525963"/>
          </a:xfrm>
        </p:spPr>
        <p:txBody>
          <a:bodyPr>
            <a:normAutofit/>
          </a:bodyPr>
          <a:lstStyle/>
          <a:p>
            <a:r>
              <a:rPr lang="en-US" sz="2400" b="1" dirty="0" smtClean="0"/>
              <a:t>Epicondylitis</a:t>
            </a:r>
            <a:r>
              <a:rPr lang="en-US" sz="2400" b="1" u="sng" dirty="0" smtClean="0"/>
              <a:t>: an inflammation of the epicondyle </a:t>
            </a:r>
            <a:r>
              <a:rPr lang="en-US" sz="2400" dirty="0" smtClean="0"/>
              <a:t>and the tissues adjoining the humerus</a:t>
            </a:r>
          </a:p>
          <a:p>
            <a:pPr lvl="1"/>
            <a:r>
              <a:rPr lang="en-US" sz="2000" u="sng" dirty="0" smtClean="0"/>
              <a:t>Medial epicondylitis: “Little Leaguers Elbow;” medial epicondyle is the attachment site for the flexors of the elbow, wrist, and hand.</a:t>
            </a:r>
          </a:p>
          <a:p>
            <a:pPr lvl="1"/>
            <a:r>
              <a:rPr lang="en-US" sz="2000" u="sng" dirty="0" smtClean="0"/>
              <a:t>Lateral epicondylitis: “Tennis Elbow;” lateral epicondyle is the attachment site for the extensors of the elbow, wrist, and hand.</a:t>
            </a:r>
            <a:endParaRPr lang="en-US" sz="2000" u="sng" dirty="0"/>
          </a:p>
          <a:p>
            <a:r>
              <a:rPr lang="en-US" sz="2400" b="1" dirty="0" smtClean="0"/>
              <a:t>MOI</a:t>
            </a:r>
            <a:r>
              <a:rPr lang="en-US" sz="2400" dirty="0" smtClean="0"/>
              <a:t>: overuse injury</a:t>
            </a:r>
          </a:p>
          <a:p>
            <a:r>
              <a:rPr lang="en-US" sz="2400" b="1" dirty="0" smtClean="0"/>
              <a:t>Signs &amp; Symptoms</a:t>
            </a:r>
            <a:r>
              <a:rPr lang="en-US" sz="2400" dirty="0" smtClean="0"/>
              <a:t>: pain, swelling, bruising, painful overhead motions, muscle weakness</a:t>
            </a:r>
          </a:p>
          <a:p>
            <a:r>
              <a:rPr lang="en-US" sz="2400" b="1" dirty="0" smtClean="0"/>
              <a:t>Treatment</a:t>
            </a:r>
            <a:r>
              <a:rPr lang="en-US" sz="2400" dirty="0" smtClean="0"/>
              <a:t>: ice, heat, strengthening exercises, good biomechanics training, referral based on severity</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data:image/jpeg;base64,/9j/4AAQSkZJRgABAQAAAQABAAD/2wCEAAkGBhQSERUUEhQVFRUWGBcaGBgYFxwaGBcXFRYXFhgeGBgXGyYeFxkjGhgXHzAgJicpLCwsFx4xNTAqNSYtLCkBCQoKDgwOGg8PGiwlHyQtLCwtKi0vKSosLCwsLC0sLCwpLywsLCwsKSwsLCwsLCkpLCkpLCwsKSwpLCwsLCksLP/AABEIAMsA+AMBIgACEQEDEQH/xAAbAAEAAwEBAQEAAAAAAAAAAAAABAUGAwIBB//EAEcQAAIBAgMEBgYHBAgGAwAAAAECAwARBBIhBTFBUQYTIjJhcRRSgZGhsSNCYoLB0fAzcpLhBxUWJDRDosJTc4PS4vElY5P/xAAZAQEAAwEBAAAAAAAAAAAAAAAAAgMEAQX/xAAwEQACAgEDAQYFBAIDAAAAAAAAAQIRAxIhMQQTIkFxkaFRYYGx8DLB0eEjYgUUQv/aAAwDAQACEQMRAD8A/caUpQClKUApSlAKUpQClKUApSlAKUqBtPb2Hw9uvniivuDuqk+QJufZQE+lZ/8At5grX67Tn1cmX+LJarLZu3cPiL9RNFLbeEdWI8wDce2gJ1KUoBSlKAUpSgFKUoBSlfGa1AfaVz63S9eYMQGFxwNjUdSO0ztXwNUeaa1RMLjvpsvrA/DX86i8iTosWJtNlpSlKsKhSlKAUpSgFKUoBSlKAUpSgFeJplRSzEKqgkkmwAAuSSdwA417rMbUHpmK9GP+Hw4R8QOEsjdqKI80AHWMON4xuJFAEnxGP1jZ8NhD3XAtiMQOaZh9BEeDWztvGTQmy2X0ew2GuYYkVj3nPakY82ke7ufMmuuL2gFFUmI2741nnnjE1Y+mnM0/XCq7afR7DYmxliRmHdcdmRTzWRLOh8iKz39f696puG2741Wuqiy6XQzSOjSz4DWRnxOFG9zrPAOb5R9PEOLWzqNTn1I0UUoZQykMpAIINwQdQQRvBFRsHjg4qo2avoeK9GH7CcO+HHCORe1LEOSkHrFHC0gGigVqjJSVowyi4umaOlKq9sdIY8MbOrklHcZQDfIVGUXI7ZzaD7J10qREtKVSHpfh/qsz9rKSqmw32Ja1gpsbHjbSu0HSSJw5TMwQqDpbtO5QAXtrce4igLWuc8wRSx3DfVU3S3Dgd5vDsNY2DHQ2sRdGF+YNeH6XYcllJY6EgFCM6hM91vvUruO420ozq53Jf9bBu78a6xzXrOSp1UhW/Z3qeand+Xsq3wU1Ylkk3TN88MYxuJ7w02rpyJ/lULYeIImljPgw9hsfmK7Ylssyng4+I0/Kq2STq8dGeDnKfvC3ztVWpqS+T+5xRTT+a+xeYxqojNlnjbk6+4mx+dXmLrO7Q015a+7WpZHTsu6eNqja0r4jXAPOlegeUfaUpQClKUApSlAKUpQClKUANYrohtBjh+s6pi2JkknZr7xK56vhuEQjXyWtnILgjwNfnPReG+Dw5EQP0MY1PFUCnhzBqSVnU6L3H4eR+BX41Qz9FJn/AM0D7p/Or2LBta/Urfz/APCvuLRkjZskakKxBZwACB9pLWv+tapl02Llo24utzQaUGvRGaToNIWsMQmawNspvY7uNWOH6JSpvlB+6fzrl0clLydbaBnmjja7ArYWtluNF8ARxrQTYeQnuQkeDN/2WqmODDLw+5r6jreqi9MpL0X8HLBxtEdbt5Vw6WbVvh+sCMGw8kc6nT/KYGQfeiMi+TV6nwGn7IX/AHv/AAqj6T4YLhMQchH0MvEbyjAcOZArVDHGC7p5mTJLI7kfpQrP9IsaiSxK8cbgq5JfLeylQQuZhckOd1/Ko8XT/DoAMSs+FIsP7xC6L/8AqAY7ab81XmC2lBiFJikjmXiUdXFjzyk0KTLJtrCk5jhUPeYG6EEsNSjE2fhe3dAblXqTbcEcTZMKFB3EMqqzRAP3xwBy5T9bhWxVQBYDQbvCvtqAx/8AXWHaREOE0LKi3VdGzujgjd2ZMwtxIcjcL6A9H8PraJBfNcqLHtjK2o5jTyqdDAqAKoCgbgBYCvdAYXbPSRbiPFxHCTBiI85DQzLe1ophZS1rHI2VuFjU3ZuKrTY3BRzI0cqLIjCzKwDKR4g6GvznaHR+fATf3Jg8O9cNMxygHhDLq0ZBuLNmXUbqyZ4b60eh02S49m0a3bZ+jRx9Vh7mFvyqq6Tg5I5F3ixHmNfnXjD9JosTDLD2osQqljBKMsvYOa6i5Ei6d5SRUxQJsEOOWqJK2/IlB1T+ZddYHRXG5lDD7wvVDthdDUvoziw0JjPeiNvukkr+I9lcNt6CuzeqNk8C0z0mlwD3iQ80U+9RSuOxjfDxfuL8qV6Ed0jzZqpNE2lKV0gKUpQClKUApSlAKUpQCvzeDDejzz4Y5rJIZI7bjDiGaQWuR3ZOtT7g51+kViunTM2IwyYRc+MGdrZsq+ii3WiQ2NgziMIfXAO4NfqdMEnCBQuit5af91e8dgFkjZTGWzAg2ZAbEcy36sKibM2msq5kaXssVZCArI43q6k9lhy9ouLGrJGuO7N7/wAnqct0Sg9Lsw2xmOQpMM64dyGUEFrA6HTvaa2UW1vetjDi421jQDyXKR/pFZLbuzX9JYIDeRQdXYWKG12LXJ0tx8qs8BHIqDrM7EeqxtYaDvSb/IWrLijJSex6vVzx5IRknv8AAtsRIPtD2/zqoxMPpE+Hw4uc8iySb9IcOyyNfX6ziJPvnlXLHY5UsWWTUhVAOZnY7lRQ92Y8vM6AE1qOiPR9oA80+s81swvcRRrfJEp42uSW+szMd1gNTex5LNDaqXHdCsFM2Z8NFn9dVyP/ABx2b41d0qs4Zg9D5Y/8Lj8VFa1lkZcRHYcLTAv7nFfes2pFvXCYsD1WfDyHf9VhIhO76wrTUoDM/wBtur/xWDxkHNuq6+P+PDF7e0Cp+zOl+DxBtDiYXb1Q4DjzQ2Ye6reoG0tg4fEft4Ipf+ZGrW8iw0oCfVP0mhvGr8VYe5tPnaoJ6Bwp/hpsVhbbhFOxQf8ASmzx28MtVO1/TUQxrjMPiRcaSxGN9DfWWFsnD1Kqy1oaZf099omixfYsGMjEeIjDjeDuZG5o4syN4gistsfH4nBQvm/vWGBs2oGJj1yjLuTEa2FtHJOmbdU3B9ODhyBiMK/72HkSdfHs3Vxy7pqs2T0milmuqyMI7uVKFCJZC2UsHF7qga2h1kPKsm6SNrxuUmknvVeB7wHSB5JDPhOrAUlWVyTJrvEsSkdVu0Ba+nCrvaOMm6sSOiSxkXzQ5gwHG8TXJtyVifsmq/beFjxR6zKYpkGk0TWlUDWzECzJzVgRX3ZIxUF4pxHIjaiRGAJJsBmiHca2t1JUgbgagk0n8CemSknLk2nRTEiTCRspBFjYjUEBjYg8rUqr6ESZTNF9XN1ijkXJEnsLAN5uaV6GN3FHnZ1WWXmaulfL186wVMpPVK89YK5R4sE2qLkkSUWzvSvl6+F6kRPVK8JLevdLOtUKUpQ4Qts7XjwsEk8pska3Nt54AKOLEkADiSKq+iGyZEV8TiRbFYkh5Bv6pBfqoV8EU682LHjUKMf1jjcx1wmCc5eU+LXQt4pDqBzcn1a11AUu2OjCTP1sbtBPYDrY7XYDcsqHsyoOR1GtitVQbHw6SQdePXw8oUkczFOQVPgHatfSu2DFPtIswLYPGF7W/Yi9jY2z58p99Ew+Ml0iw4gB+viXBIHhDAzFj4F0ra0pZ2yk2L0VSB+tdmnnsR1r27KnesSDsxJ4DU6XJq7pSuHBSlKAUpUbH7QSFc0jWHDmTyA4muN1ydSbdIkk1R7Y6WxQDQ524Abj+fs99UG2ulLuLD6NOAOrN90b/I6eFVGDwEkhLABb/XfVj5Dh8KzSzN7RPVw9CktWV/Q94rpXNiS4BChCFYE5VUsocX4scpB9tVEjljqSx+ze1NiwxhZZZWzs+Intc7xG/UrZfKOrEFm7ihR47/YBWefJ6eGUYx7qpFeuEJ3KF8TrUVMSsU4zXcOoUWNu2hYgG3Aqz2/d8anzxncze/d7AKhyopBS2a/D/wBbrEAjiLC1V3uWSTnwaLDdIB+zZliGUnIo7bLfLfyuQPbUr0wIV7ORRpl4qCLa+OouKwWC62LFysrLI8ccSAybwXzyd5Qbm2XUjl5m6bDzSMglcKpIuqXzEX1vIbFb/ZAPiKteSlTMMsdu0vE3HQuPO88oIKhuqXzQlpD/ABMF84zSpHQqELHIFAChwABoBlRRoOHClbMLuCPI6lVlkXGNlyhvIfO1Vi4/xqRt17I5+yD7mrLrjD+v15e6qpzqVGzpsOuFmiixt5Mt/q/mKrMBtD6cg/a/CosGJ+nTxH4mq1Z8uIPm3zrNKT1/U0Qwp6l8j9ChkuK8TS2vUDZmKuBXrGSfjW1y2PP7Kp0dsHP2wPE/K9WdZzZU15B+8PkRWjphdpkOpjplQrOdL9qSdjB4ZrYnE5gGH+RCtutmPLKDZebsvjVvtfaseGhkmlOVI1LMePgAOLE2AHEkCqjojsqTt4vErbE4mxKn/IiX9lCP3QbtzdmPKrjMXGydlx4aGOGJcscahVHgOfMk6k8STUulKAUpSgFKUoBSlKAUqNitoIm83PIb/wCVVc20GkOXUD1V7x8z9UeJsKhKaRZHG2e9u9Jkw6m1mfgL6e08qx6ST4otJvsDd30RByQfrxq22ni8PELTlXIIIgQ37XAyNxPn7jUSTB4vHAZgMPhxuU9kW/d0Le2wqh3J7+h6mDTijaVf7P8AZeP28zPxzopzscx5n4b/AJbqkPtOaRSUBVEBJa24AXPlur1tfAYfDsoWQSG3a46+FtB/KqrpBt4+iTIiWDoYweRltGLab+1yqiqlTPQctUO0ir8yV0a2Z1WDgZrZmjVzffeQdYbnfvau+K2gBpm15D8t9c0wUjAKTYCwAHICw+XhXPGlcOYlCBpJXygE65QM0jk66Ko95Uca4+87R2KWNJSZzSF33DKvjv8A5V9TLHovabw1JPhVlDA8+kYsg3sdF9/E+Aq22ZgI4T9GDLLxa3dHGw3KPHjUKssnlUFvz8P5Mx0Z2S7tiJmsCZ3UZju6lVi0AGuqmtPszo80hJWxvoXIso/cG8n9aV1/o/2DnwUMsxv1oabJrb6d2m7RJu3fFbZVAFgLAVpj09u5Hiz62l3efZEfZ2AWGMIu4ak8STvJpUmla0qVI82UnJ2yq2/HeN/FH+AuKwsElxev0PaS3A87e8GvzuOIrmU7wxHuNvwrFm/We3/x8v8AG0d45PpY/G/wIP41Bxr2mJ8T8bGu7NaWLzb/AG1x2vF9IbefzrNL9ZqjtlNDsTGXq3xW4n9frWsZsHGENrW0k1Q+QrVjdqjN1MNGSyBsd7TW8V+NxWsrIbLb+8W8U/Gp3S7a0iiPDYY2xOJJWM7+qRReWZhyRd3NmUcatwcMwdb+teRCc/1hjco/wmCcFuU+LXUL4pDoTzcj1K11QtjbIjwsCQRCyRiwvvPEljxYkkk8STU2tBhI+NnZVugBJIGu4X5/rjUP0qe2oT3H86s2UEWOorj6IObW5X/RqqUZN7MthKKVNFauMlI7y68l3fGh60i/WH/T+VfNq4RIoiVLA7lF73PKx4c6+YTaAy9rlWd2npk/c1KnHVFex89KnH1h7VH4Wrum2Gtqlz4G3wO6o8m0UbQAmvUQvwNFJrhiUV/6ic8T0oKnKsd25Zt3nYb/AAri+05nFz2F8DYfxfkfZXXaeHULdQqvcdr53HG4qt9FJN3lY+y3zuflVU55E92ThHHVpfuenxFjv8gunxtmPsAryCW0LWHqRi/vscoPizE11g2fGDcIW8WNh7zv+NThFw4ckGUfxGx91dhbOykr2KaXGx4fuRoH8g8nnpZU/W+qjE+m4m5Iky8gOGvkK1qx5O5HCni3aPuAtUbGTyMCGxOUHgiAH2EnT3VY1tu/QtxTp3GO/wAXv9jGwbF4sd/M61z23HEvo6XvnxMN1AJJWMmY7v8AlitZh+jynck0nizZV/2io0+xL7RwcYCR5I8TMcgBIsI4VuTre8rVGEG3aRoz9VHTTZ7MkjDsRiJfWkIUAc7b/lVJ0V2F6XI+MdWlz3SC91TqEY9s3/4jDNb1QtaHpVgVleLARli+Iu0z31jwqG0hHBWckRDT6zH6tbKGFUUKoCqoAAGgAAsABwAFXrE3yefPrN+4vz88ilg6OE261rKNyJoPf+Vq89K2XDbNxTRgLlgltb1ihC3udTmI41ZbXSQx/QsyvmXVQpNiwDd8Ed0k+ys9PiMVPCUnwylCQGUqxJsc17BlzZSoNh39LWvVsYRjwZJ5Zz5Zo9kYIQ4eKICwjjRANNyKF4acKl1l8LtXHEANCLgXa6Ebhew7diW8O5uOatRUyoUpSgIu0h2L8iPnb8awm1Uy4hxwJDD2i5+Xxr9AxSXRh4Gsf0gw17OB9UE+Str8D8Kz5I2/oeh0eTS1516mckzdZFpxb/bVhtfDkSi43gj4X/Guef6aLzP+2rPpMlnDcgD7LEGsMluei5f5UZiG6SEe0fr9b63UeIvGPFayG08NdQ67/wBf+qn7Ox5MG/UXFWxlpZfnh2iTJeC2hHE8k0rBY4+0zHgqISfmNONxVt0S2bIzPjsSpWfEABUO+DDgkxReDa53+0x9UVmNg4AY7F5Drh8KweX1ZcToY0PNYwA5HrFQd1b/AGhMSCkZ7WlyPqg+POtWLuwtnidU+0y0vDYm0rP+iAf8TMftH5g19m2elruHYjndvxNO1+RX2C+Pt/ZdyYhVNmZQeRIHzqFjdtKuifSNyB0HmeFQxhAF0i9pygn3m9MNEbNmQC5HG/AVCWWXC2JxwwW73IeLkaRryG54Ad0X5cz41AxMmthuq1xUYtVemG1uaxSu9zfjcUjvgkCDM2/gKmx469VksvM10wWzpZ9Vsiczx8hxqyMm9okZRVapMm4vEows2643b7iokDLf6NGcjjbMfyFWkPRiId8s58TYe5ato4gosoAA4AWFXrBKTuRklnxxVRV+yKNcHO3BU8zr8L12TYTHvSnyUfib1cUq5YY+JS+ol4UiuTYMY35m82PyFqlwYRE7qqPIfjXalWKEVwiqWSUuWKyoxqLtLGTSHLHhsJCrMb2XM00z8LaKIzx4Vqq/MMIvp+PxWHFjEcUZcUecWFWOGCE7+/LFIxB+rGfWqRA1PQvBu4kxs6lZsWQwU74sOt+oj8CFJdvtO3KtNSlAKUpQClKUApSlAfCKz+Iizrl+xIPgK0NUToQ5A4Ofc38qqnyi/E9mY2AXli8vnl/KtNt6EGWIHuuMp+8Cv41jMPjiuIy+pYe7X8a1nSTaA6mJlBaW91RRdiFsWOuiqptdiQBccSAcLVtry9j080u+n5mcQlQ8b71Nj+f4+2q1ce6n0eGxnnbLFfcnryN9lF7VuJyjjVj0hlkdGxV8PGEUdavbZlXgWbsjTdcLbzrP9EcW3paT4hCjTFVS57KRnVU5q7N2jcC5IA1FqlCPe+Rqnm14nWz8flXP9H6n0L2UuGg6lNyWuTvYm5ZmPFmYknzq2fAdosrEFt43jQW8xuFQZFZGLIQL2uCLg/rWukW3AP2oy+I1X8xWnVH9MjxpQm3qgBKb3VQw1FwbD/Vv9l68+mXOURvfQ8LeGt7cK+DY6sLwysFO6xzL7OPxrjLsyZLlXD7r2BDW8Bc3PtqtxkiaeN7X62iQ2Ka9hGxJ14Dd43rshYqbqBrwN+HE2qDFK2hU3I0IYWPj5V3klkBFyoX6xFyR5XFuVcT8f4Eo+Cr3Ockd9+4VW47FBd1SJ8QWOWMFjroPmTXXZ3Rs588xBtuUai/2jx8qr0ym6iaFKONXN/Qh7H2IZu3LcJwXcW/JfnWrVQBYaAV9pW3HjUFSPPzZpZXb4+ApSlWFIqHi9rxRNldiDbN3WNlHElQQN3GplQ8XsiKVszqC2XLfiASScp+qdd4oD6drQgEmWOwvc510te99fA+41wxXSPDx2zSg3zd0F7ZBdr5ActhrrUWLobh1tlDKVvlYNYrcqdOG9I94P7Nb3rvF0Zw65PowcndDdoDvncfGRvhyoCQ22oBe80Qtv+kXTXLz9bTzqi6K4HC4BJU9IiaWWWaaVyVUszOL3F9AudFtfeb8atB0YhuDZtL2GY2BIyk/vFbD2Vwj6GwKSVMgJJNw5+sAD/pFvImgJ2J27BGLtKtssjXGoyw26zVb6rcab/dXZtpRC15EFwTqwGguTx4WPuqJP0bgdEQqcsYIUBiLAkHgddwrg/RCAm5z72t2zpe+g4gAkm3vvQE1NtwEXE0dtdcwAsLAkX3jUa7tamg1Ry9DcOxLEMWYWLFrkkm97kHXU+Gp0q7jjCgAbgABc3Omm86mgPVKUoBSlKAVV4tCJCRxsfaND8Le+rSom0U0B5H4HT8qryK1fwLMTp18T8sx8eTFE6am/v0/CtX0VnUo07amZio8I42ZI0A9jP8AvSN7Mv0qfJPcAmwufEF2ZbeWtZyDacSyYdPpG6vEOcoFro8U7Ja539rL9xqxbqTaPTyJTirP0fa3RiLFS5MpCoY3YE2SU3ZgjAd5QVViLjXLVPjuirArmBZbjPb1SdbEa34g23ivEG3cQZAVJjjH1e9pxuSNPZVhtnpNE8ZWQkxixYq7xtZTfvRMrDyB13U1wfmdSyY/08Muth7YWSFOtkTOpeNySAWaJ2jzWPrZc33qk47EQKCXliUDeWkUAeZJ0r81wOw8E0a54ULnMxDlnsXZmynOx1UELffodTUmPo3hQQUggUjcRGtweYNr12WaLe6OQ6WVJp0aCfpLhYWLJjcOhtcjrkII8VDG+7zqds/+lLBv2Xl7X/1pI4I+6hK7+PvqrwSSxD6MrlPDIpB87AGrMbZO6eMj7SEkfwnX3E12E9PB3JglPZ0/mufz1JOK6V4eQArh8bJroUwk6336hmVRbTiaivtMsD1eA2i3AX6pAT/1ZQQPG1qscBimUXhcSJ6pO7y4r8qucJtFX03N6p0Ps5jyrQnCfK3MMo5MXD2/PDwM7hcfi4xaLZrDmZMTCCx+5nv8Kk+mbTa1sNg4+ebEyPw3WXDjW/G9aOlXJJbIzNtu2UmCgxrrIMU2HAZSEEHWqytfS8jNrpbcq1CwuEx63XOuVcuXMQxYhdQzNdiC2/cfVNq1FK6cMvhsPj81i9gzC5PVkqlwH3C2fithlte+tq0WCD9WnWWz5Vz23ZrDNbwveu1fGOmlAfaVmoemitf6JtxOjA6BSbm9rDNHOvO8J0N9PbdMVKSskbfRBO8yi5eQx2suZhuDXtuIoDRUrOT9NY0sGRi2mbKQQM6M62zWLXy2ta43mwIJ9f22hsCUlCm1iQu47yRmuLHTdcki16A0NKof7WKY5HSJyY+ruCV/zHygAqWBNtdNNwve9uSdN4shYq285QpBLpd8rC5GhVM3hmFAaOlZyXpxED3HKncRlYnW1wqsSBYMdbHTQG9aOgFKUoBSlKAUpSgFc8RFmUrzBFdKUe51Otz846QbPZmEwBJXsSIBcgAnWw5E/GqHbsEBlwhifI3XNqUGdB1ExscwIKkgacfl+r43ZKyHMCVfmOPmOPzrKdJ9isZsCH6uS+IYai1/7riDqdeXvArA8UlLj6norPBx5+hCgw0jrZWwhPrZ5Iz55Mj+7NXtegTuQ0sscljcIgyoDz1JLsOBJsOAB1q3fo7Go7WGt4oT/ta/wrnFsqE9x5F8nv8AMGqtNbV+xZbe6e30f2K/F9DSBoN3KqebYUibrj4fyrZR7KtuxEvwP4Uk2VId04P7yfiDUNElx+xbDqXHZv2ZjsLtSSI9oG3iPxFXS7ejcdoW+Xt/9VIm2FP6sb+TEH4iqrEbGYXzwOviov8AFKa5x5RfrxZOefkd2kW+aNrHhY2PsqTDt4iwkXOOY0b8j8KoRgVOgcg8jofcbV0GEkXex91/xqHa1wWacb5NpgukSHQSA/Zfst7GOh+NWibTXiGHja4963r8yxmzHlsFnaO2/IQpbdoc6MR7LbzSHofJb9piZBvsMW4+EbqPcK0w6n4mLL0cG+6/V1+eh+nvtWId6RF8yB86hYjpfgk0fF4ZTyMyA892asds3olh0P02CV92rp1h03dpyav8Ns7CJYJDFFvsBGq7/IC160LOn+UYp9Npdf2c8R/SjgBfq5WnIF7QxySfFFIFcov6R8xsuBxza7+qCjnvlZKvBgK+DA+ArrlOzihjqmUjdMcQf2ezXG/9rNEnHTSMubm5rpFiMdKCI4tnR33gySSnU3YlRFHfyvv1vVhKFU2bS/G2nvrhiZFLKFIBBuT+RqHbSXNE/wDrxfFnM7Bx7gBsVhYx2uzHg72vpa8kxFreAq62ZswxxqsshnZTfO6Rqb8LLGqqLcLC9Ql2g6jvXtzF/iLGpuE2oGFzbQ2Nvy32q6OWLKJYJRVkxIVAsFAHIAAb7/OvL4VDvVTpbUA6cvKugN6+1aUHI4ZDe6rqbnQakW189Br4V1pSgFKUoBSlKAUpSgFKVyxasUYJo2VsvnY2+NAdaoekcLGfAEAkLiWLEAmw9FxAueQuQL+IqPiZMezDq1yKETRjGSXDLe9ieyRmvbhusa5t/WWRe7mJAPcFl4k6ntWJ3Heo01NAaqouK2XHJq6i/MaN7xrVRizjM9o+Sb8uXurfMTra/W3y63EfC9cHbaBYkCysWspMdlFmC3ZSTfuk2vwsRrXGk+SUZOLtMnSdHSP2crDwYBh7xY1Gkw2JT6iuPssL+5rVG/8AkQWJ7pDH6hIbqwFAynROtAtv7JbNau+0UxazSNH1hVigTLlICkRh7K0mUG+c3Ke3hVTwxfGxeupmuafmfF2o696KRfND87Wrou3F46eYt86532h9m/hkK8SO82a2bvfZtl1vXHFttBAG0fKM1lC2c9USyMB2tZLKpA3XLbhePYvwZLt4PmPuSZtowyCzhG8wD86gyYKA90snkbj3G9WOzcLiuutOI2iytrZTdi2nG48BYi1tb1bNsuI740/hH5VXLp2+aJx6iEeE19TFz7Lf6pWQfwt+XxqGxZDa7Rt9rT3HjW+Gx4eEajy0rjidgxuLWIHnce5r1S+ja4L11kOHZjsP0qmiNm7Q8r/LWrfDzvi/2imNLa8C9+AvuHjXv+yYiOZFDWNxqbjyDG1BiCpswIPjcH476jplHaZPuT3x8l+hWwA4V1tVPFjKljFVrjlMMsTR1xWFDqQRcHhVT6AkYKupIPda5OXwOvu+NWy4gV9exHA/GklGW5KE5Q28Cml2ahsEkKixYm9wAPDztXDZ+znDgkkpc7tGt7Tpf31POBAfMFuOI5eK+PhUmCXKSzBrfVFt/j+uVUKCb3NDyyUaTss1GmlfajQY4MbWsT4399t1Sa3pp8Hmyi1yKUpXSIpSlAKUpQClKUApSlAKUpQClKUApSlAKUpQClKUApSlAK8yRhhYgEeIvXqlAQJdixnu3U+B/A3FRpNkSDuup/eBHyvVxSqnig/AujnmvEol2fOPU/iP4iuq7PkJvZUPO9/kNauKVHsIkn1En4Iq8RA68M3iN/uqLFs2VmJIy8sx4eQq+pR4YthdRJLZIjYPBBBvuTrepNKVckoqkUSk5O2KUpXTgpSlAKUpQClKUB//2Q=="/>
          <p:cNvSpPr>
            <a:spLocks noChangeAspect="1" noChangeArrowheads="1"/>
          </p:cNvSpPr>
          <p:nvPr/>
        </p:nvSpPr>
        <p:spPr bwMode="auto">
          <a:xfrm>
            <a:off x="0" y="-922338"/>
            <a:ext cx="2362200" cy="19335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1508" name="Picture 4" descr="http://www.ssrehab.com/wp-content/uploads/2009/07/Epicondylosis.gif"/>
          <p:cNvPicPr>
            <a:picLocks noChangeAspect="1" noChangeArrowheads="1"/>
          </p:cNvPicPr>
          <p:nvPr/>
        </p:nvPicPr>
        <p:blipFill>
          <a:blip r:embed="rId2" cstate="print"/>
          <a:srcRect/>
          <a:stretch>
            <a:fillRect/>
          </a:stretch>
        </p:blipFill>
        <p:spPr bwMode="auto">
          <a:xfrm>
            <a:off x="5029200" y="381000"/>
            <a:ext cx="3581400" cy="2928789"/>
          </a:xfrm>
          <a:prstGeom prst="rect">
            <a:avLst/>
          </a:prstGeom>
          <a:noFill/>
        </p:spPr>
      </p:pic>
      <p:pic>
        <p:nvPicPr>
          <p:cNvPr id="21510" name="Picture 6" descr="http://www.fultonmassagetherapy.com/wp-content/uploads/2012/02/forearm-extensor-muscles.jpg"/>
          <p:cNvPicPr>
            <a:picLocks noChangeAspect="1" noChangeArrowheads="1"/>
          </p:cNvPicPr>
          <p:nvPr/>
        </p:nvPicPr>
        <p:blipFill>
          <a:blip r:embed="rId3" cstate="print"/>
          <a:srcRect/>
          <a:stretch>
            <a:fillRect/>
          </a:stretch>
        </p:blipFill>
        <p:spPr bwMode="auto">
          <a:xfrm>
            <a:off x="457200" y="914400"/>
            <a:ext cx="4439384" cy="2133600"/>
          </a:xfrm>
          <a:prstGeom prst="rect">
            <a:avLst/>
          </a:prstGeom>
          <a:noFill/>
        </p:spPr>
      </p:pic>
      <p:pic>
        <p:nvPicPr>
          <p:cNvPr id="21512" name="Picture 8" descr="http://www.3pointproducts.com/Portals/30688/images/TennisElbowlabel.jpg"/>
          <p:cNvPicPr>
            <a:picLocks noChangeAspect="1" noChangeArrowheads="1"/>
          </p:cNvPicPr>
          <p:nvPr/>
        </p:nvPicPr>
        <p:blipFill>
          <a:blip r:embed="rId4" cstate="print"/>
          <a:srcRect/>
          <a:stretch>
            <a:fillRect/>
          </a:stretch>
        </p:blipFill>
        <p:spPr bwMode="auto">
          <a:xfrm>
            <a:off x="533400" y="3505200"/>
            <a:ext cx="3759200" cy="2819400"/>
          </a:xfrm>
          <a:prstGeom prst="rect">
            <a:avLst/>
          </a:prstGeom>
          <a:noFill/>
        </p:spPr>
      </p:pic>
      <p:pic>
        <p:nvPicPr>
          <p:cNvPr id="21514" name="Picture 10" descr="http://ortho.com.sg/main/wp-content/uploads/2013/03/tennis-elbow-treatment-5.jpg"/>
          <p:cNvPicPr>
            <a:picLocks noChangeAspect="1" noChangeArrowheads="1"/>
          </p:cNvPicPr>
          <p:nvPr/>
        </p:nvPicPr>
        <p:blipFill>
          <a:blip r:embed="rId5" cstate="print"/>
          <a:srcRect/>
          <a:stretch>
            <a:fillRect/>
          </a:stretch>
        </p:blipFill>
        <p:spPr bwMode="auto">
          <a:xfrm>
            <a:off x="4572000" y="3962400"/>
            <a:ext cx="4286250" cy="1905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Tests for </a:t>
            </a:r>
            <a:r>
              <a:rPr lang="en-US" dirty="0" err="1" smtClean="0"/>
              <a:t>Epicondylitis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Tennis Elbow Test-tests for Lateral </a:t>
            </a:r>
            <a:r>
              <a:rPr lang="en-US" dirty="0" err="1" smtClean="0"/>
              <a:t>Epicondylitis</a:t>
            </a:r>
            <a:endParaRPr lang="en-US" dirty="0"/>
          </a:p>
        </p:txBody>
      </p:sp>
      <p:pic>
        <p:nvPicPr>
          <p:cNvPr id="7" name="Content Placeholder 6" descr="tennis elbow test.jpg"/>
          <p:cNvPicPr>
            <a:picLocks noGrp="1" noChangeAspect="1"/>
          </p:cNvPicPr>
          <p:nvPr>
            <p:ph sz="half" idx="2"/>
          </p:nvPr>
        </p:nvPicPr>
        <p:blipFill>
          <a:blip r:embed="rId2" cstate="print"/>
          <a:stretch>
            <a:fillRect/>
          </a:stretch>
        </p:blipFill>
        <p:spPr>
          <a:xfrm>
            <a:off x="685800" y="3048000"/>
            <a:ext cx="2971800" cy="2819400"/>
          </a:xfrm>
        </p:spPr>
      </p:pic>
      <p:sp>
        <p:nvSpPr>
          <p:cNvPr id="5" name="Text Placeholder 4"/>
          <p:cNvSpPr>
            <a:spLocks noGrp="1"/>
          </p:cNvSpPr>
          <p:nvPr>
            <p:ph type="body" sz="quarter" idx="3"/>
          </p:nvPr>
        </p:nvSpPr>
        <p:spPr>
          <a:xfrm>
            <a:off x="4648200" y="1371600"/>
            <a:ext cx="4041775" cy="1371600"/>
          </a:xfrm>
        </p:spPr>
        <p:txBody>
          <a:bodyPr>
            <a:normAutofit/>
          </a:bodyPr>
          <a:lstStyle/>
          <a:p>
            <a:r>
              <a:rPr lang="en-US" dirty="0" smtClean="0"/>
              <a:t>Little League Elbow Test-Tests for Medial </a:t>
            </a:r>
            <a:r>
              <a:rPr lang="en-US" dirty="0" err="1"/>
              <a:t>E</a:t>
            </a:r>
            <a:r>
              <a:rPr lang="en-US" dirty="0" err="1" smtClean="0"/>
              <a:t>picondylitis</a:t>
            </a:r>
            <a:endParaRPr lang="en-US" dirty="0"/>
          </a:p>
        </p:txBody>
      </p:sp>
      <p:pic>
        <p:nvPicPr>
          <p:cNvPr id="8" name="Content Placeholder 7" descr="little league.jpg"/>
          <p:cNvPicPr>
            <a:picLocks noGrp="1" noChangeAspect="1"/>
          </p:cNvPicPr>
          <p:nvPr>
            <p:ph sz="quarter" idx="4"/>
          </p:nvPr>
        </p:nvPicPr>
        <p:blipFill>
          <a:blip r:embed="rId3" cstate="print"/>
          <a:stretch>
            <a:fillRect/>
          </a:stretch>
        </p:blipFill>
        <p:spPr>
          <a:xfrm>
            <a:off x="5867401" y="3048000"/>
            <a:ext cx="2971800" cy="3124200"/>
          </a:xfrm>
        </p:spPr>
      </p:pic>
    </p:spTree>
    <p:extLst>
      <p:ext uri="{BB962C8B-B14F-4D97-AF65-F5344CB8AC3E}">
        <p14:creationId xmlns:p14="http://schemas.microsoft.com/office/powerpoint/2010/main" val="2597027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dirty="0" smtClean="0"/>
              <a:t>Tennis Elbow Test-tests for </a:t>
            </a:r>
            <a:br>
              <a:rPr lang="en-US" dirty="0" smtClean="0"/>
            </a:br>
            <a:r>
              <a:rPr lang="en-US" dirty="0" smtClean="0"/>
              <a:t>Lateral </a:t>
            </a:r>
            <a:r>
              <a:rPr lang="en-US" dirty="0" err="1" smtClean="0"/>
              <a:t>Epicondylitis</a:t>
            </a:r>
            <a:endParaRPr lang="en-US" dirty="0"/>
          </a:p>
        </p:txBody>
      </p:sp>
      <p:sp>
        <p:nvSpPr>
          <p:cNvPr id="3" name="Content Placeholder 2"/>
          <p:cNvSpPr>
            <a:spLocks noGrp="1"/>
          </p:cNvSpPr>
          <p:nvPr>
            <p:ph sz="quarter" idx="1"/>
          </p:nvPr>
        </p:nvSpPr>
        <p:spPr>
          <a:xfrm>
            <a:off x="457200" y="1524000"/>
            <a:ext cx="8229600" cy="4525963"/>
          </a:xfrm>
        </p:spPr>
        <p:txBody>
          <a:bodyPr>
            <a:normAutofit/>
          </a:bodyPr>
          <a:lstStyle/>
          <a:p>
            <a:r>
              <a:rPr lang="en-US" sz="2400" dirty="0" smtClean="0"/>
              <a:t>Stabilize the forearm and tell patient to make a fist and to extend wrist. Then apply pressure with your other hand to the dorsum of his/her fist in an attempt to force their wrist into flexion. If the patient has tennis elbow, he/she will experience a sudden severe pain at the site of the wrist extensors’ common origin, the lateral epicondyle.</a:t>
            </a:r>
          </a:p>
          <a:p>
            <a:r>
              <a:rPr lang="en-US" sz="2400" dirty="0" smtClean="0">
                <a:hlinkClick r:id="rId2"/>
              </a:rPr>
              <a:t>http://www.youtube.com/watch?v=futWq8mXzUo</a:t>
            </a:r>
          </a:p>
          <a:p>
            <a:pPr>
              <a:buNone/>
            </a:pPr>
            <a:endParaRPr lang="en-US" sz="2400" dirty="0"/>
          </a:p>
        </p:txBody>
      </p:sp>
      <p:pic>
        <p:nvPicPr>
          <p:cNvPr id="33796" name="Picture 4" descr="http://www.ukshouldersurgeon.co.uk/patient-info/Tennis%20Elbow%20or%20Lateral%20Epicondylitis_clip_image004.gif"/>
          <p:cNvPicPr>
            <a:picLocks noChangeAspect="1" noChangeArrowheads="1"/>
          </p:cNvPicPr>
          <p:nvPr/>
        </p:nvPicPr>
        <p:blipFill>
          <a:blip r:embed="rId3" cstate="print"/>
          <a:srcRect/>
          <a:stretch>
            <a:fillRect/>
          </a:stretch>
        </p:blipFill>
        <p:spPr bwMode="auto">
          <a:xfrm>
            <a:off x="2682536" y="4343400"/>
            <a:ext cx="3337264" cy="1853036"/>
          </a:xfrm>
          <a:prstGeom prst="rect">
            <a:avLst/>
          </a:prstGeom>
          <a:noFill/>
        </p:spPr>
      </p:pic>
    </p:spTree>
    <p:extLst>
      <p:ext uri="{BB962C8B-B14F-4D97-AF65-F5344CB8AC3E}">
        <p14:creationId xmlns:p14="http://schemas.microsoft.com/office/powerpoint/2010/main" val="4290191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dirty="0" smtClean="0"/>
              <a:t>Little Leaguer’s Elbow TEST- </a:t>
            </a:r>
            <a:br>
              <a:rPr lang="en-US" dirty="0" smtClean="0"/>
            </a:br>
            <a:r>
              <a:rPr lang="en-US" dirty="0" smtClean="0"/>
              <a:t> Medial Epicondylitis</a:t>
            </a:r>
            <a:endParaRPr lang="en-US" dirty="0"/>
          </a:p>
        </p:txBody>
      </p:sp>
      <p:sp>
        <p:nvSpPr>
          <p:cNvPr id="3" name="Content Placeholder 2"/>
          <p:cNvSpPr>
            <a:spLocks noGrp="1"/>
          </p:cNvSpPr>
          <p:nvPr>
            <p:ph sz="quarter" idx="1"/>
          </p:nvPr>
        </p:nvSpPr>
        <p:spPr/>
        <p:txBody>
          <a:bodyPr/>
          <a:lstStyle/>
          <a:p>
            <a:r>
              <a:rPr lang="en-US" sz="2400" dirty="0"/>
              <a:t>Stabilize the forearm and tell patient to make a fist and to </a:t>
            </a:r>
            <a:r>
              <a:rPr lang="en-US" sz="2400" dirty="0" smtClean="0"/>
              <a:t>flex wrist</a:t>
            </a:r>
            <a:r>
              <a:rPr lang="en-US" sz="2400" dirty="0"/>
              <a:t>. Then apply pressure with your other hand to the dorsum of his/her fist in an attempt to force their wrist into </a:t>
            </a:r>
            <a:r>
              <a:rPr lang="en-US" sz="2400" dirty="0" smtClean="0"/>
              <a:t>extension. </a:t>
            </a:r>
            <a:r>
              <a:rPr lang="en-US" sz="2400" dirty="0"/>
              <a:t>If the patient has </a:t>
            </a:r>
            <a:r>
              <a:rPr lang="en-US" sz="2400" dirty="0" smtClean="0"/>
              <a:t>little leaguer’s </a:t>
            </a:r>
            <a:r>
              <a:rPr lang="en-US" sz="2400" dirty="0"/>
              <a:t>elbow, he/she will experience a sudden severe pain at the site of the wrist </a:t>
            </a:r>
            <a:r>
              <a:rPr lang="en-US" sz="2400" dirty="0" smtClean="0"/>
              <a:t>flexors</a:t>
            </a:r>
            <a:r>
              <a:rPr lang="en-US" sz="2400" dirty="0"/>
              <a:t>’ common origin, the </a:t>
            </a:r>
            <a:r>
              <a:rPr lang="en-US" sz="2400" dirty="0" smtClean="0"/>
              <a:t>medial </a:t>
            </a:r>
            <a:r>
              <a:rPr lang="en-US" sz="2400" dirty="0"/>
              <a:t>epicondyle</a:t>
            </a:r>
            <a:r>
              <a:rPr lang="en-US" sz="2400" dirty="0" smtClean="0"/>
              <a:t>.</a:t>
            </a:r>
          </a:p>
          <a:p>
            <a:r>
              <a:rPr lang="en-US" sz="2400" dirty="0" smtClean="0">
                <a:hlinkClick r:id="rId2"/>
              </a:rPr>
              <a:t>https://www.youtube.com/watch?v=q3h113jKyKk</a:t>
            </a:r>
            <a:endParaRPr lang="en-US" sz="2400" dirty="0" smtClean="0"/>
          </a:p>
          <a:p>
            <a:endParaRPr lang="en-US" sz="2400" dirty="0"/>
          </a:p>
          <a:p>
            <a:endParaRPr lang="en-US" dirty="0"/>
          </a:p>
        </p:txBody>
      </p:sp>
      <p:pic>
        <p:nvPicPr>
          <p:cNvPr id="1026" name="Picture 2" descr="H:\medial epicondy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343400"/>
            <a:ext cx="4648200"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369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Contusion</a:t>
            </a:r>
            <a:endParaRPr lang="en-US" dirty="0"/>
          </a:p>
        </p:txBody>
      </p:sp>
      <p:sp>
        <p:nvSpPr>
          <p:cNvPr id="3" name="Content Placeholder 2"/>
          <p:cNvSpPr>
            <a:spLocks noGrp="1"/>
          </p:cNvSpPr>
          <p:nvPr>
            <p:ph sz="quarter" idx="1"/>
          </p:nvPr>
        </p:nvSpPr>
        <p:spPr>
          <a:xfrm>
            <a:off x="457200" y="1417637"/>
            <a:ext cx="8229600" cy="4525963"/>
          </a:xfrm>
        </p:spPr>
        <p:txBody>
          <a:bodyPr>
            <a:normAutofit/>
          </a:bodyPr>
          <a:lstStyle/>
          <a:p>
            <a:r>
              <a:rPr lang="en-US" sz="2400" b="1" dirty="0" smtClean="0"/>
              <a:t>Contusion</a:t>
            </a:r>
            <a:r>
              <a:rPr lang="en-US" sz="2400" dirty="0" smtClean="0"/>
              <a:t>: bruise</a:t>
            </a:r>
          </a:p>
          <a:p>
            <a:pPr lvl="1">
              <a:buNone/>
            </a:pPr>
            <a:r>
              <a:rPr lang="en-US" sz="2000" u="sng" dirty="0" smtClean="0"/>
              <a:t>**Commonly occurs to the hand and the ulnar side of the forearm.**</a:t>
            </a:r>
          </a:p>
          <a:p>
            <a:r>
              <a:rPr lang="en-US" sz="2400" b="1" dirty="0" smtClean="0"/>
              <a:t>MOI</a:t>
            </a:r>
            <a:r>
              <a:rPr lang="en-US" sz="2400" dirty="0" smtClean="0"/>
              <a:t>: direct blow or falling on the extremity</a:t>
            </a:r>
          </a:p>
          <a:p>
            <a:r>
              <a:rPr lang="en-US" sz="2400" b="1" dirty="0" smtClean="0"/>
              <a:t>Signs &amp; Symptoms</a:t>
            </a:r>
            <a:r>
              <a:rPr lang="en-US" sz="2400" dirty="0" smtClean="0"/>
              <a:t>: bruising, pain, swelling, loss of function</a:t>
            </a:r>
          </a:p>
          <a:p>
            <a:r>
              <a:rPr lang="en-US" sz="2400" b="1" dirty="0" smtClean="0"/>
              <a:t>Treatment</a:t>
            </a:r>
            <a:r>
              <a:rPr lang="en-US" sz="2400" dirty="0" smtClean="0"/>
              <a:t>: PRICES, padding for protection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Subungal Hematoma</a:t>
            </a:r>
            <a:endParaRPr lang="en-US" dirty="0"/>
          </a:p>
        </p:txBody>
      </p:sp>
      <p:sp>
        <p:nvSpPr>
          <p:cNvPr id="3" name="Content Placeholder 2"/>
          <p:cNvSpPr>
            <a:spLocks noGrp="1"/>
          </p:cNvSpPr>
          <p:nvPr>
            <p:ph sz="quarter" idx="1"/>
          </p:nvPr>
        </p:nvSpPr>
        <p:spPr/>
        <p:txBody>
          <a:bodyPr>
            <a:normAutofit/>
          </a:bodyPr>
          <a:lstStyle/>
          <a:p>
            <a:r>
              <a:rPr lang="en-US" sz="2400" b="1" dirty="0" smtClean="0"/>
              <a:t>Subungal Hematoma</a:t>
            </a:r>
            <a:r>
              <a:rPr lang="en-US" sz="2400" dirty="0" smtClean="0"/>
              <a:t>: </a:t>
            </a:r>
            <a:r>
              <a:rPr lang="en-US" sz="2400" b="1" u="sng" dirty="0" smtClean="0"/>
              <a:t>a contusion or</a:t>
            </a:r>
          </a:p>
          <a:p>
            <a:r>
              <a:rPr lang="en-US" sz="2400" b="1" u="sng" dirty="0" smtClean="0"/>
              <a:t> bruise underneath the fingernail</a:t>
            </a:r>
          </a:p>
          <a:p>
            <a:r>
              <a:rPr lang="en-US" sz="2400" b="1" dirty="0" smtClean="0"/>
              <a:t>MOI</a:t>
            </a:r>
            <a:r>
              <a:rPr lang="en-US" sz="2400" dirty="0" smtClean="0"/>
              <a:t>: direct trauma</a:t>
            </a:r>
          </a:p>
          <a:p>
            <a:r>
              <a:rPr lang="en-US" sz="2400" b="1" dirty="0" smtClean="0"/>
              <a:t>Signs &amp; Symptoms</a:t>
            </a:r>
            <a:r>
              <a:rPr lang="en-US" sz="2400" dirty="0" smtClean="0"/>
              <a:t>: bruising, pain</a:t>
            </a:r>
          </a:p>
          <a:p>
            <a:r>
              <a:rPr lang="en-US" sz="2400" b="1" dirty="0" smtClean="0"/>
              <a:t>Treatment</a:t>
            </a:r>
            <a:r>
              <a:rPr lang="en-US" sz="2400" dirty="0" smtClean="0"/>
              <a:t>: ice and depending on severity referral to remove the fluid</a:t>
            </a:r>
            <a:endParaRPr lang="en-US" sz="2400" dirty="0"/>
          </a:p>
        </p:txBody>
      </p:sp>
      <p:pic>
        <p:nvPicPr>
          <p:cNvPr id="24578" name="Picture 2" descr="http://hardinmd.lib.uiowa.edu/pictures22/dermnet/56_subungual_hematoma_10.jpg"/>
          <p:cNvPicPr>
            <a:picLocks noChangeAspect="1" noChangeArrowheads="1"/>
          </p:cNvPicPr>
          <p:nvPr/>
        </p:nvPicPr>
        <p:blipFill>
          <a:blip r:embed="rId2" cstate="print"/>
          <a:srcRect/>
          <a:stretch>
            <a:fillRect/>
          </a:stretch>
        </p:blipFill>
        <p:spPr bwMode="auto">
          <a:xfrm>
            <a:off x="609600" y="4708326"/>
            <a:ext cx="2133600" cy="1387674"/>
          </a:xfrm>
          <a:prstGeom prst="rect">
            <a:avLst/>
          </a:prstGeom>
          <a:noFill/>
        </p:spPr>
      </p:pic>
      <p:pic>
        <p:nvPicPr>
          <p:cNvPr id="24580" name="Picture 4" descr="https://d2dct7y3250e4n.cloudfront.net/ht-staging/user_answer/reference_image/11449/large/subungual_hematoma.jpeg?1349485257"/>
          <p:cNvPicPr>
            <a:picLocks noChangeAspect="1" noChangeArrowheads="1"/>
          </p:cNvPicPr>
          <p:nvPr/>
        </p:nvPicPr>
        <p:blipFill>
          <a:blip r:embed="rId3" cstate="print"/>
          <a:srcRect/>
          <a:stretch>
            <a:fillRect/>
          </a:stretch>
        </p:blipFill>
        <p:spPr bwMode="auto">
          <a:xfrm>
            <a:off x="3352800" y="4038600"/>
            <a:ext cx="1717089" cy="2209800"/>
          </a:xfrm>
          <a:prstGeom prst="rect">
            <a:avLst/>
          </a:prstGeom>
          <a:noFill/>
        </p:spPr>
      </p:pic>
      <p:pic>
        <p:nvPicPr>
          <p:cNvPr id="24582" name="Picture 6" descr="http://t2.gstatic.com/images?q=tbn:ANd9GcRaI9ZvpKxspJhi7_V26cJIbhC1V3r8A0AKCUUF8OGJALb3VMrp_ofdiKgvqQ"/>
          <p:cNvPicPr>
            <a:picLocks noChangeAspect="1" noChangeArrowheads="1"/>
          </p:cNvPicPr>
          <p:nvPr/>
        </p:nvPicPr>
        <p:blipFill>
          <a:blip r:embed="rId4" cstate="print"/>
          <a:srcRect/>
          <a:stretch>
            <a:fillRect/>
          </a:stretch>
        </p:blipFill>
        <p:spPr bwMode="auto">
          <a:xfrm>
            <a:off x="5486400" y="4191000"/>
            <a:ext cx="3352800" cy="1905000"/>
          </a:xfrm>
          <a:prstGeom prst="rect">
            <a:avLst/>
          </a:prstGeom>
          <a:noFill/>
        </p:spPr>
      </p:pic>
      <p:pic>
        <p:nvPicPr>
          <p:cNvPr id="24584" name="Picture 8" descr="http://www.advancedfoottexas.com/wp-content/uploads/2010/02/subungual.jpg"/>
          <p:cNvPicPr>
            <a:picLocks noChangeAspect="1" noChangeArrowheads="1"/>
          </p:cNvPicPr>
          <p:nvPr/>
        </p:nvPicPr>
        <p:blipFill>
          <a:blip r:embed="rId5" cstate="print"/>
          <a:srcRect/>
          <a:stretch>
            <a:fillRect/>
          </a:stretch>
        </p:blipFill>
        <p:spPr bwMode="auto">
          <a:xfrm>
            <a:off x="6781800" y="685800"/>
            <a:ext cx="1762125" cy="2133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Boutonneire Deformity</a:t>
            </a:r>
            <a:endParaRPr lang="en-US" dirty="0"/>
          </a:p>
        </p:txBody>
      </p:sp>
      <p:sp>
        <p:nvSpPr>
          <p:cNvPr id="3" name="Content Placeholder 2"/>
          <p:cNvSpPr>
            <a:spLocks noGrp="1"/>
          </p:cNvSpPr>
          <p:nvPr>
            <p:ph sz="quarter" idx="1"/>
          </p:nvPr>
        </p:nvSpPr>
        <p:spPr>
          <a:xfrm>
            <a:off x="301752" y="1676400"/>
            <a:ext cx="8503920" cy="4572000"/>
          </a:xfrm>
        </p:spPr>
        <p:txBody>
          <a:bodyPr>
            <a:normAutofit/>
          </a:bodyPr>
          <a:lstStyle/>
          <a:p>
            <a:r>
              <a:rPr lang="en-US" sz="2400" b="1" dirty="0" smtClean="0"/>
              <a:t>Boutonneire Deformity</a:t>
            </a:r>
            <a:r>
              <a:rPr lang="en-US" sz="2400" dirty="0" smtClean="0"/>
              <a:t>: </a:t>
            </a:r>
            <a:r>
              <a:rPr lang="en-US" sz="2400" b="1" u="sng" dirty="0" smtClean="0"/>
              <a:t>a rupture of the extensor tendon from its insertion into the base of the middle phalange</a:t>
            </a:r>
          </a:p>
          <a:p>
            <a:r>
              <a:rPr lang="en-US" sz="2400" b="1" dirty="0" smtClean="0"/>
              <a:t>MOI</a:t>
            </a:r>
            <a:r>
              <a:rPr lang="en-US" sz="2400" dirty="0" smtClean="0"/>
              <a:t>: blow to the tip of the finger forcing the proximal interphalangeal joint into excessive flexion</a:t>
            </a:r>
          </a:p>
          <a:p>
            <a:r>
              <a:rPr lang="en-US" sz="2400" b="1" dirty="0" smtClean="0"/>
              <a:t>Signs &amp; Symptoms</a:t>
            </a:r>
            <a:r>
              <a:rPr lang="en-US" sz="2400" dirty="0" smtClean="0"/>
              <a:t>: </a:t>
            </a:r>
            <a:r>
              <a:rPr lang="en-US" sz="2400" b="1" u="sng" dirty="0" smtClean="0"/>
              <a:t>proximal interphalangeal joint is in a flexed position and the distal interphalangeal joint is extended; the athlete will be unable to extend their finger completely</a:t>
            </a:r>
          </a:p>
          <a:p>
            <a:r>
              <a:rPr lang="en-US" sz="2400" b="1" dirty="0" smtClean="0"/>
              <a:t>Treatment</a:t>
            </a:r>
            <a:r>
              <a:rPr lang="en-US" sz="2400" dirty="0" smtClean="0"/>
              <a:t>: splint and refer to a physician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Sprain</a:t>
            </a:r>
            <a:endParaRPr lang="en-US" dirty="0"/>
          </a:p>
        </p:txBody>
      </p:sp>
      <p:sp>
        <p:nvSpPr>
          <p:cNvPr id="3" name="Content Placeholder 2"/>
          <p:cNvSpPr>
            <a:spLocks noGrp="1"/>
          </p:cNvSpPr>
          <p:nvPr>
            <p:ph sz="half" idx="1"/>
          </p:nvPr>
        </p:nvSpPr>
        <p:spPr/>
        <p:txBody>
          <a:bodyPr>
            <a:normAutofit/>
          </a:bodyPr>
          <a:lstStyle/>
          <a:p>
            <a:r>
              <a:rPr lang="en-US" sz="2000" b="1" dirty="0" smtClean="0"/>
              <a:t>Sprain</a:t>
            </a:r>
            <a:r>
              <a:rPr lang="en-US" sz="2000" dirty="0" smtClean="0"/>
              <a:t>: injuries to any of the ligaments of the elbow.</a:t>
            </a:r>
          </a:p>
          <a:p>
            <a:pPr lvl="1"/>
            <a:r>
              <a:rPr lang="en-US" sz="1800" b="1" u="sng" dirty="0"/>
              <a:t>T</a:t>
            </a:r>
            <a:r>
              <a:rPr lang="en-US" sz="1800" b="1" u="sng" dirty="0" smtClean="0"/>
              <a:t>he elbow joint is a very stable joint, thus sprains are possible but very uncommon.</a:t>
            </a:r>
          </a:p>
          <a:p>
            <a:r>
              <a:rPr lang="en-US" sz="2000" b="1" dirty="0" smtClean="0"/>
              <a:t>MOI</a:t>
            </a:r>
            <a:r>
              <a:rPr lang="en-US" sz="2000" dirty="0" smtClean="0"/>
              <a:t>: usually a hyperextension or valgus force; fall on an outstretched arm</a:t>
            </a:r>
          </a:p>
          <a:p>
            <a:r>
              <a:rPr lang="en-US" sz="2000" b="1" dirty="0" smtClean="0"/>
              <a:t>Signs &amp; Symptoms</a:t>
            </a:r>
            <a:r>
              <a:rPr lang="en-US" sz="2000" dirty="0" smtClean="0"/>
              <a:t>: pain over the area, swelling, bruising</a:t>
            </a:r>
          </a:p>
          <a:p>
            <a:r>
              <a:rPr lang="en-US" sz="2000" b="1" dirty="0" smtClean="0"/>
              <a:t>Treatment</a:t>
            </a:r>
            <a:r>
              <a:rPr lang="en-US" sz="2000" dirty="0" smtClean="0"/>
              <a:t>: PRICES, medical referral based on severity</a:t>
            </a:r>
          </a:p>
          <a:p>
            <a:pPr lvl="1">
              <a:buNone/>
            </a:pPr>
            <a:endParaRPr lang="en-US" sz="2000" dirty="0" smtClean="0"/>
          </a:p>
        </p:txBody>
      </p:sp>
      <p:sp>
        <p:nvSpPr>
          <p:cNvPr id="4" name="Content Placeholder 3"/>
          <p:cNvSpPr>
            <a:spLocks noGrp="1"/>
          </p:cNvSpPr>
          <p:nvPr>
            <p:ph sz="half" idx="2"/>
          </p:nvPr>
        </p:nvSpPr>
        <p:spPr/>
        <p:txBody>
          <a:bodyPr>
            <a:normAutofit/>
          </a:bodyPr>
          <a:lstStyle/>
          <a:p>
            <a:endParaRPr lang="en-US"/>
          </a:p>
        </p:txBody>
      </p:sp>
      <p:pic>
        <p:nvPicPr>
          <p:cNvPr id="11266" name="Picture 2" descr="http://solomonsseal.files.wordpress.com/2010/04/elbowanatomy.jpg?w=300&amp;h=195">
            <a:hlinkClick r:id="rId2"/>
          </p:cNvPr>
          <p:cNvPicPr>
            <a:picLocks noChangeAspect="1" noChangeArrowheads="1"/>
          </p:cNvPicPr>
          <p:nvPr/>
        </p:nvPicPr>
        <p:blipFill>
          <a:blip r:embed="rId3" cstate="print"/>
          <a:srcRect/>
          <a:stretch>
            <a:fillRect/>
          </a:stretch>
        </p:blipFill>
        <p:spPr bwMode="auto">
          <a:xfrm>
            <a:off x="5029200" y="2362200"/>
            <a:ext cx="3581400" cy="3200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3pointproducts.com/Portals/30688/images/Boutonnierrelabel.jpg"/>
          <p:cNvPicPr>
            <a:picLocks noChangeAspect="1" noChangeArrowheads="1"/>
          </p:cNvPicPr>
          <p:nvPr/>
        </p:nvPicPr>
        <p:blipFill>
          <a:blip r:embed="rId2" cstate="print"/>
          <a:srcRect/>
          <a:stretch>
            <a:fillRect/>
          </a:stretch>
        </p:blipFill>
        <p:spPr bwMode="auto">
          <a:xfrm>
            <a:off x="685800" y="2247900"/>
            <a:ext cx="3316940" cy="2819400"/>
          </a:xfrm>
          <a:prstGeom prst="rect">
            <a:avLst/>
          </a:prstGeom>
          <a:noFill/>
        </p:spPr>
      </p:pic>
      <p:pic>
        <p:nvPicPr>
          <p:cNvPr id="26628" name="Picture 4" descr="http://medicalpicturesinfo.com/wp-content/uploads/2011/09/Boutonniere-deformity-4.jpg"/>
          <p:cNvPicPr>
            <a:picLocks noChangeAspect="1" noChangeArrowheads="1"/>
          </p:cNvPicPr>
          <p:nvPr/>
        </p:nvPicPr>
        <p:blipFill>
          <a:blip r:embed="rId3" cstate="print"/>
          <a:srcRect/>
          <a:stretch>
            <a:fillRect/>
          </a:stretch>
        </p:blipFill>
        <p:spPr bwMode="auto">
          <a:xfrm>
            <a:off x="4839855" y="1371600"/>
            <a:ext cx="2946400" cy="2209800"/>
          </a:xfrm>
          <a:prstGeom prst="rect">
            <a:avLst/>
          </a:prstGeom>
          <a:noFill/>
        </p:spPr>
      </p:pic>
      <p:pic>
        <p:nvPicPr>
          <p:cNvPr id="26630" name="Picture 6" descr="http://orthoinfo.aaos.org/figures/A00004F01.jpg"/>
          <p:cNvPicPr>
            <a:picLocks noChangeAspect="1" noChangeArrowheads="1"/>
          </p:cNvPicPr>
          <p:nvPr/>
        </p:nvPicPr>
        <p:blipFill>
          <a:blip r:embed="rId4" cstate="print"/>
          <a:srcRect/>
          <a:stretch>
            <a:fillRect/>
          </a:stretch>
        </p:blipFill>
        <p:spPr bwMode="auto">
          <a:xfrm>
            <a:off x="4800600" y="3915727"/>
            <a:ext cx="2971800" cy="230314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Mallet Finger</a:t>
            </a:r>
            <a:endParaRPr lang="en-US" dirty="0"/>
          </a:p>
        </p:txBody>
      </p:sp>
      <p:sp>
        <p:nvSpPr>
          <p:cNvPr id="3" name="Content Placeholder 2"/>
          <p:cNvSpPr>
            <a:spLocks noGrp="1"/>
          </p:cNvSpPr>
          <p:nvPr>
            <p:ph sz="quarter" idx="1"/>
          </p:nvPr>
        </p:nvSpPr>
        <p:spPr>
          <a:xfrm>
            <a:off x="457200" y="1524000"/>
            <a:ext cx="5029200" cy="4876800"/>
          </a:xfrm>
        </p:spPr>
        <p:txBody>
          <a:bodyPr>
            <a:normAutofit fontScale="92500" lnSpcReduction="10000"/>
          </a:bodyPr>
          <a:lstStyle/>
          <a:p>
            <a:r>
              <a:rPr lang="en-US" sz="2400" b="1" dirty="0" smtClean="0"/>
              <a:t>Mallet finger</a:t>
            </a:r>
            <a:r>
              <a:rPr lang="en-US" sz="2400" dirty="0" smtClean="0"/>
              <a:t>: </a:t>
            </a:r>
            <a:r>
              <a:rPr lang="en-US" sz="2400" b="1" u="sng" dirty="0" smtClean="0"/>
              <a:t>when the extensor digitorum muscle is torn away from its insertion at the distal phalange (usually avulsed)</a:t>
            </a:r>
          </a:p>
          <a:p>
            <a:r>
              <a:rPr lang="en-US" sz="2400" b="1" dirty="0" smtClean="0"/>
              <a:t>MOI</a:t>
            </a:r>
            <a:r>
              <a:rPr lang="en-US" sz="2400" dirty="0" smtClean="0"/>
              <a:t>: </a:t>
            </a:r>
            <a:r>
              <a:rPr lang="en-US" sz="2400" b="1" u="sng" dirty="0" smtClean="0"/>
              <a:t>blow to the tip of the finger forcing the distal interphalangeal joint into flexion</a:t>
            </a:r>
          </a:p>
          <a:p>
            <a:r>
              <a:rPr lang="en-US" sz="2400" b="1" dirty="0" smtClean="0"/>
              <a:t>Signs &amp; Symptoms</a:t>
            </a:r>
            <a:r>
              <a:rPr lang="en-US" sz="2400" dirty="0" smtClean="0"/>
              <a:t>: palpable bony fragment on top of the finger at the distal phalange; </a:t>
            </a:r>
            <a:r>
              <a:rPr lang="en-US" sz="2400" b="1" u="sng" dirty="0" smtClean="0"/>
              <a:t>unable to extend distal phalange</a:t>
            </a:r>
          </a:p>
          <a:p>
            <a:r>
              <a:rPr lang="en-US" sz="2400" b="1" dirty="0" smtClean="0"/>
              <a:t>Treatment</a:t>
            </a:r>
            <a:r>
              <a:rPr lang="en-US" sz="2400" dirty="0" smtClean="0"/>
              <a:t>: </a:t>
            </a:r>
            <a:r>
              <a:rPr lang="en-US" sz="2400" b="1" u="sng" dirty="0" smtClean="0"/>
              <a:t>splint and refer to physician</a:t>
            </a:r>
            <a:endParaRPr lang="en-US" sz="2400" b="1" u="sng" dirty="0"/>
          </a:p>
        </p:txBody>
      </p:sp>
      <p:pic>
        <p:nvPicPr>
          <p:cNvPr id="27650" name="Picture 2" descr="http://images.emedicinehealth.com/images/4453/4453-4463-5404-12631.jpg"/>
          <p:cNvPicPr>
            <a:picLocks noChangeAspect="1" noChangeArrowheads="1"/>
          </p:cNvPicPr>
          <p:nvPr/>
        </p:nvPicPr>
        <p:blipFill>
          <a:blip r:embed="rId2" cstate="print"/>
          <a:srcRect/>
          <a:stretch>
            <a:fillRect/>
          </a:stretch>
        </p:blipFill>
        <p:spPr bwMode="auto">
          <a:xfrm>
            <a:off x="5942088" y="3962400"/>
            <a:ext cx="2338161" cy="2315193"/>
          </a:xfrm>
          <a:prstGeom prst="rect">
            <a:avLst/>
          </a:prstGeom>
          <a:noFill/>
        </p:spPr>
      </p:pic>
      <p:pic>
        <p:nvPicPr>
          <p:cNvPr id="27652" name="Picture 4" descr="http://www.emed.ie/Trauma/_img/Mallet_finger250.jpg"/>
          <p:cNvPicPr>
            <a:picLocks noChangeAspect="1" noChangeArrowheads="1"/>
          </p:cNvPicPr>
          <p:nvPr/>
        </p:nvPicPr>
        <p:blipFill>
          <a:blip r:embed="rId3" cstate="print"/>
          <a:srcRect/>
          <a:stretch>
            <a:fillRect/>
          </a:stretch>
        </p:blipFill>
        <p:spPr bwMode="auto">
          <a:xfrm>
            <a:off x="5867399" y="1524000"/>
            <a:ext cx="2444469" cy="2209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Keeper’s Thumb</a:t>
            </a:r>
            <a:endParaRPr lang="en-US" dirty="0"/>
          </a:p>
        </p:txBody>
      </p:sp>
      <p:sp>
        <p:nvSpPr>
          <p:cNvPr id="3" name="Content Placeholder 2"/>
          <p:cNvSpPr>
            <a:spLocks noGrp="1"/>
          </p:cNvSpPr>
          <p:nvPr>
            <p:ph sz="quarter" idx="1"/>
          </p:nvPr>
        </p:nvSpPr>
        <p:spPr>
          <a:xfrm>
            <a:off x="457200" y="1524000"/>
            <a:ext cx="5029200" cy="4800600"/>
          </a:xfrm>
        </p:spPr>
        <p:txBody>
          <a:bodyPr>
            <a:normAutofit/>
          </a:bodyPr>
          <a:lstStyle/>
          <a:p>
            <a:r>
              <a:rPr lang="en-US" sz="2400" b="1" dirty="0" smtClean="0"/>
              <a:t>Game keeper’s thumb</a:t>
            </a:r>
            <a:r>
              <a:rPr lang="en-US" sz="2400" dirty="0" smtClean="0"/>
              <a:t>: </a:t>
            </a:r>
            <a:r>
              <a:rPr lang="en-US" sz="2400" b="1" u="sng" dirty="0" smtClean="0"/>
              <a:t>sprained ulnar collateral ligament at the thumb</a:t>
            </a:r>
          </a:p>
          <a:p>
            <a:r>
              <a:rPr lang="en-US" sz="2400" b="1" dirty="0" smtClean="0"/>
              <a:t>MOI</a:t>
            </a:r>
            <a:r>
              <a:rPr lang="en-US" sz="2400" dirty="0" smtClean="0"/>
              <a:t>: </a:t>
            </a:r>
            <a:r>
              <a:rPr lang="en-US" sz="2400" b="1" u="sng" dirty="0" smtClean="0"/>
              <a:t>forced abduction of the thumb while it is in an extended position</a:t>
            </a:r>
          </a:p>
          <a:p>
            <a:r>
              <a:rPr lang="en-US" sz="2400" b="1" dirty="0" smtClean="0"/>
              <a:t>Signs &amp; Symptoms</a:t>
            </a:r>
            <a:r>
              <a:rPr lang="en-US" sz="2400" dirty="0" smtClean="0"/>
              <a:t>: pain, swelling, bruising, deformity, possible based on severity</a:t>
            </a:r>
          </a:p>
          <a:p>
            <a:pPr lvl="1">
              <a:buNone/>
            </a:pPr>
            <a:r>
              <a:rPr lang="en-US" sz="2000" b="1" dirty="0" smtClean="0"/>
              <a:t>**</a:t>
            </a:r>
            <a:r>
              <a:rPr lang="en-US" sz="2000" dirty="0" smtClean="0"/>
              <a:t>remember classifications of sprains</a:t>
            </a:r>
            <a:r>
              <a:rPr lang="en-US" sz="2000" b="1" dirty="0" smtClean="0"/>
              <a:t>**</a:t>
            </a:r>
          </a:p>
          <a:p>
            <a:r>
              <a:rPr lang="en-US" sz="2400" b="1" dirty="0" smtClean="0"/>
              <a:t>Treatment</a:t>
            </a:r>
            <a:r>
              <a:rPr lang="en-US" sz="2400" dirty="0" smtClean="0"/>
              <a:t>: </a:t>
            </a:r>
            <a:r>
              <a:rPr lang="en-US" sz="2400" b="1" u="sng" dirty="0" smtClean="0"/>
              <a:t>referral to rule out avulsion fracture</a:t>
            </a:r>
            <a:endParaRPr lang="en-US" sz="2400" b="1" u="sng" dirty="0"/>
          </a:p>
        </p:txBody>
      </p:sp>
      <p:pic>
        <p:nvPicPr>
          <p:cNvPr id="28674" name="Picture 2" descr="http://www.3pointproducts.com/Portals/30688/images/GameKeeperslabel.jpg"/>
          <p:cNvPicPr>
            <a:picLocks noChangeAspect="1" noChangeArrowheads="1"/>
          </p:cNvPicPr>
          <p:nvPr/>
        </p:nvPicPr>
        <p:blipFill>
          <a:blip r:embed="rId2" cstate="print"/>
          <a:srcRect/>
          <a:stretch>
            <a:fillRect/>
          </a:stretch>
        </p:blipFill>
        <p:spPr bwMode="auto">
          <a:xfrm>
            <a:off x="5680030" y="1600200"/>
            <a:ext cx="3108441" cy="2743200"/>
          </a:xfrm>
          <a:prstGeom prst="rect">
            <a:avLst/>
          </a:prstGeom>
          <a:noFill/>
        </p:spPr>
      </p:pic>
      <p:pic>
        <p:nvPicPr>
          <p:cNvPr id="28676" name="Picture 4" descr="http://www.eatonhand.com/jpg/1295502.jpg"/>
          <p:cNvPicPr>
            <a:picLocks noChangeAspect="1" noChangeArrowheads="1"/>
          </p:cNvPicPr>
          <p:nvPr/>
        </p:nvPicPr>
        <p:blipFill>
          <a:blip r:embed="rId3" cstate="print"/>
          <a:srcRect/>
          <a:stretch>
            <a:fillRect/>
          </a:stretch>
        </p:blipFill>
        <p:spPr bwMode="auto">
          <a:xfrm>
            <a:off x="6019800" y="4572000"/>
            <a:ext cx="2133600" cy="16002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Game Keeper’s Thumb- tests for the UCL of the </a:t>
            </a:r>
            <a:r>
              <a:rPr lang="en-US" dirty="0" smtClean="0"/>
              <a:t>THUMB</a:t>
            </a:r>
            <a:endParaRPr lang="en-US" dirty="0"/>
          </a:p>
        </p:txBody>
      </p:sp>
      <p:pic>
        <p:nvPicPr>
          <p:cNvPr id="4" name="Content Placeholder 6" descr="thumb 2.jpg"/>
          <p:cNvPicPr>
            <a:picLocks noGrp="1" noChangeAspect="1"/>
          </p:cNvPicPr>
          <p:nvPr>
            <p:ph sz="quarter" idx="1"/>
          </p:nvPr>
        </p:nvPicPr>
        <p:blipFill>
          <a:blip r:embed="rId2" cstate="print"/>
          <a:stretch>
            <a:fillRect/>
          </a:stretch>
        </p:blipFill>
        <p:spPr>
          <a:xfrm>
            <a:off x="2514600" y="1752600"/>
            <a:ext cx="3505200" cy="3810000"/>
          </a:xfrm>
        </p:spPr>
      </p:pic>
    </p:spTree>
    <p:extLst>
      <p:ext uri="{BB962C8B-B14F-4D97-AF65-F5344CB8AC3E}">
        <p14:creationId xmlns:p14="http://schemas.microsoft.com/office/powerpoint/2010/main" val="2502687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smtClean="0"/>
              <a:t>More Special </a:t>
            </a:r>
            <a:r>
              <a:rPr lang="en-US" dirty="0" smtClean="0"/>
              <a:t>Tests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Tinel</a:t>
            </a:r>
            <a:r>
              <a:rPr lang="en-US" dirty="0" smtClean="0"/>
              <a:t> Sign-tests the Ulnar Nerve</a:t>
            </a:r>
            <a:endParaRPr lang="en-US" dirty="0"/>
          </a:p>
        </p:txBody>
      </p:sp>
      <p:sp>
        <p:nvSpPr>
          <p:cNvPr id="3" name="Content Placeholder 2"/>
          <p:cNvSpPr>
            <a:spLocks noGrp="1"/>
          </p:cNvSpPr>
          <p:nvPr>
            <p:ph sz="quarter" idx="1"/>
          </p:nvPr>
        </p:nvSpPr>
        <p:spPr>
          <a:xfrm>
            <a:off x="457200" y="1524000"/>
            <a:ext cx="4800600" cy="4876800"/>
          </a:xfrm>
        </p:spPr>
        <p:txBody>
          <a:bodyPr>
            <a:normAutofit lnSpcReduction="10000"/>
          </a:bodyPr>
          <a:lstStyle/>
          <a:p>
            <a:r>
              <a:rPr lang="en-US" sz="2400" dirty="0" smtClean="0"/>
              <a:t>The </a:t>
            </a:r>
            <a:r>
              <a:rPr lang="en-US" sz="2400" dirty="0" err="1" smtClean="0"/>
              <a:t>tinel</a:t>
            </a:r>
            <a:r>
              <a:rPr lang="en-US" sz="2400" dirty="0" smtClean="0"/>
              <a:t> sign is a test designed to elicit tenderness over a </a:t>
            </a:r>
            <a:r>
              <a:rPr lang="en-US" sz="2400" dirty="0" err="1" smtClean="0"/>
              <a:t>neuroma</a:t>
            </a:r>
            <a:r>
              <a:rPr lang="en-US" sz="2400" dirty="0" smtClean="0"/>
              <a:t> within a nerve.</a:t>
            </a:r>
          </a:p>
          <a:p>
            <a:r>
              <a:rPr lang="en-US" sz="2400" dirty="0" smtClean="0"/>
              <a:t>If there is a </a:t>
            </a:r>
            <a:r>
              <a:rPr lang="en-US" sz="2400" dirty="0" err="1" smtClean="0"/>
              <a:t>neuroma</a:t>
            </a:r>
            <a:r>
              <a:rPr lang="en-US" sz="2400" dirty="0" smtClean="0"/>
              <a:t> within the ulnar nerve, tapping the area of the nerve in the groove between the </a:t>
            </a:r>
            <a:r>
              <a:rPr lang="en-US" sz="2400" dirty="0" err="1" smtClean="0"/>
              <a:t>olecranon</a:t>
            </a:r>
            <a:r>
              <a:rPr lang="en-US" sz="2400" dirty="0" smtClean="0"/>
              <a:t> and the medial epicondyle will send a tingling sensation down the forearm to the ulnar distribution in the hand.</a:t>
            </a:r>
          </a:p>
          <a:p>
            <a:r>
              <a:rPr lang="en-US" sz="2400" dirty="0" smtClean="0">
                <a:hlinkClick r:id="rId2"/>
              </a:rPr>
              <a:t>http://www.youtube.com/watch?v=CCO8YHrW5S4</a:t>
            </a:r>
            <a:endParaRPr lang="en-US" sz="2400" dirty="0" smtClean="0"/>
          </a:p>
          <a:p>
            <a:endParaRPr lang="en-US" sz="2400" dirty="0"/>
          </a:p>
        </p:txBody>
      </p:sp>
      <p:pic>
        <p:nvPicPr>
          <p:cNvPr id="32770" name="Picture 2" descr="http://www.maitrise-orthop.com/corpusmaitri/orthopaedic/mo77_dumontier/images/fig31.jpeg"/>
          <p:cNvPicPr>
            <a:picLocks noChangeAspect="1" noChangeArrowheads="1"/>
          </p:cNvPicPr>
          <p:nvPr/>
        </p:nvPicPr>
        <p:blipFill>
          <a:blip r:embed="rId3" cstate="print"/>
          <a:srcRect/>
          <a:stretch>
            <a:fillRect/>
          </a:stretch>
        </p:blipFill>
        <p:spPr bwMode="auto">
          <a:xfrm>
            <a:off x="5562600" y="2209800"/>
            <a:ext cx="2961742" cy="3124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4724400"/>
          </a:xfrm>
        </p:spPr>
        <p:txBody>
          <a:bodyPr>
            <a:normAutofit/>
          </a:bodyPr>
          <a:lstStyle/>
          <a:p>
            <a:r>
              <a:rPr lang="en-US" sz="2200" b="1" dirty="0" smtClean="0"/>
              <a:t>First degree sprain</a:t>
            </a:r>
            <a:r>
              <a:rPr lang="en-US" sz="2200" dirty="0" smtClean="0"/>
              <a:t>: one or more of the supporting ligaments are stretched, minor discomfort, point tenderness over the area, little or no swelling</a:t>
            </a:r>
          </a:p>
          <a:p>
            <a:r>
              <a:rPr lang="en-US" sz="2200" b="1" dirty="0" smtClean="0"/>
              <a:t>Second degree sprain</a:t>
            </a:r>
            <a:r>
              <a:rPr lang="en-US" sz="2200" dirty="0" smtClean="0"/>
              <a:t>: a portion of one or more of the ligaments have been torn, there is pain, swelling, point tenderness, and loss of function for several minutes or longer, the is slight abnormal movement, the athlete may not be able to utilize the extremity</a:t>
            </a:r>
          </a:p>
          <a:p>
            <a:r>
              <a:rPr lang="en-US" sz="2200" b="1" dirty="0" smtClean="0"/>
              <a:t>Third degree sprain</a:t>
            </a:r>
            <a:r>
              <a:rPr lang="en-US" sz="2200" dirty="0" smtClean="0"/>
              <a:t>: one of more ligaments have been completely torn resulting in joint instability, there is either extreme pain or little pain (if nerve damage has occurred), loss of function, point tenderness, and rapid swelling.</a:t>
            </a:r>
          </a:p>
          <a:p>
            <a:pPr lvl="1">
              <a:buNone/>
            </a:pPr>
            <a:r>
              <a:rPr lang="en-US" sz="2000" dirty="0" smtClean="0"/>
              <a:t>**A fracture is possible with a third degree sprain**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Tests: </a:t>
            </a:r>
            <a:endParaRPr lang="en-US" dirty="0"/>
          </a:p>
        </p:txBody>
      </p:sp>
      <p:sp>
        <p:nvSpPr>
          <p:cNvPr id="4" name="Text Placeholder 3"/>
          <p:cNvSpPr>
            <a:spLocks noGrp="1"/>
          </p:cNvSpPr>
          <p:nvPr>
            <p:ph type="body" idx="1"/>
          </p:nvPr>
        </p:nvSpPr>
        <p:spPr>
          <a:xfrm>
            <a:off x="301752" y="1219200"/>
            <a:ext cx="4040188" cy="1371600"/>
          </a:xfrm>
        </p:spPr>
        <p:txBody>
          <a:bodyPr>
            <a:normAutofit/>
          </a:bodyPr>
          <a:lstStyle/>
          <a:p>
            <a:r>
              <a:rPr lang="en-US" dirty="0" smtClean="0"/>
              <a:t>Valgus Stress Test-tests for MCL/Ulnar Collateral Ligament Sprain</a:t>
            </a:r>
            <a:endParaRPr lang="en-US" dirty="0"/>
          </a:p>
        </p:txBody>
      </p:sp>
      <p:pic>
        <p:nvPicPr>
          <p:cNvPr id="8" name="Content Placeholder 7" descr="valgus elbow test.jpg"/>
          <p:cNvPicPr>
            <a:picLocks noGrp="1" noChangeAspect="1"/>
          </p:cNvPicPr>
          <p:nvPr>
            <p:ph sz="half" idx="2"/>
          </p:nvPr>
        </p:nvPicPr>
        <p:blipFill>
          <a:blip r:embed="rId2" cstate="print"/>
          <a:stretch>
            <a:fillRect/>
          </a:stretch>
        </p:blipFill>
        <p:spPr>
          <a:xfrm>
            <a:off x="838200" y="2819400"/>
            <a:ext cx="2667000" cy="3200400"/>
          </a:xfrm>
        </p:spPr>
      </p:pic>
      <p:sp>
        <p:nvSpPr>
          <p:cNvPr id="6" name="Text Placeholder 5"/>
          <p:cNvSpPr>
            <a:spLocks noGrp="1"/>
          </p:cNvSpPr>
          <p:nvPr>
            <p:ph type="body" sz="quarter" idx="3"/>
          </p:nvPr>
        </p:nvSpPr>
        <p:spPr>
          <a:xfrm>
            <a:off x="4791330" y="1295400"/>
            <a:ext cx="4041775" cy="1219200"/>
          </a:xfrm>
        </p:spPr>
        <p:txBody>
          <a:bodyPr>
            <a:normAutofit/>
          </a:bodyPr>
          <a:lstStyle/>
          <a:p>
            <a:r>
              <a:rPr lang="en-US" dirty="0" err="1" smtClean="0"/>
              <a:t>Varus</a:t>
            </a:r>
            <a:r>
              <a:rPr lang="en-US" dirty="0" smtClean="0"/>
              <a:t> Stress Test-Tests for LCL/Radial Collateral Ligament Sprain </a:t>
            </a:r>
            <a:endParaRPr lang="en-US" dirty="0"/>
          </a:p>
        </p:txBody>
      </p:sp>
      <p:pic>
        <p:nvPicPr>
          <p:cNvPr id="9" name="Content Placeholder 8" descr="varus stress elbow.jpg"/>
          <p:cNvPicPr>
            <a:picLocks noGrp="1" noChangeAspect="1"/>
          </p:cNvPicPr>
          <p:nvPr>
            <p:ph sz="quarter" idx="4"/>
          </p:nvPr>
        </p:nvPicPr>
        <p:blipFill>
          <a:blip r:embed="rId3" cstate="print"/>
          <a:stretch>
            <a:fillRect/>
          </a:stretch>
        </p:blipFill>
        <p:spPr>
          <a:xfrm>
            <a:off x="4876800" y="2819400"/>
            <a:ext cx="3048000" cy="3124200"/>
          </a:xfrm>
        </p:spPr>
      </p:pic>
    </p:spTree>
    <p:extLst>
      <p:ext uri="{BB962C8B-B14F-4D97-AF65-F5344CB8AC3E}">
        <p14:creationId xmlns:p14="http://schemas.microsoft.com/office/powerpoint/2010/main" val="3091236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a:bodyPr>
          <a:lstStyle/>
          <a:p>
            <a:r>
              <a:rPr lang="en-US" dirty="0" smtClean="0"/>
              <a:t>Test for Ligament Stability- </a:t>
            </a:r>
            <a:br>
              <a:rPr lang="en-US" dirty="0" smtClean="0"/>
            </a:br>
            <a:r>
              <a:rPr lang="en-US" dirty="0" smtClean="0"/>
              <a:t>Valgus (MCL) and </a:t>
            </a:r>
            <a:r>
              <a:rPr lang="en-US" dirty="0" err="1" smtClean="0"/>
              <a:t>Varus</a:t>
            </a:r>
            <a:r>
              <a:rPr lang="en-US" dirty="0" smtClean="0"/>
              <a:t> (LCL) Stress TEST</a:t>
            </a:r>
            <a:endParaRPr lang="en-US" dirty="0"/>
          </a:p>
        </p:txBody>
      </p:sp>
      <p:sp>
        <p:nvSpPr>
          <p:cNvPr id="3" name="Content Placeholder 2"/>
          <p:cNvSpPr>
            <a:spLocks noGrp="1"/>
          </p:cNvSpPr>
          <p:nvPr>
            <p:ph sz="quarter" idx="1"/>
          </p:nvPr>
        </p:nvSpPr>
        <p:spPr>
          <a:xfrm>
            <a:off x="457200" y="1600200"/>
            <a:ext cx="8001000" cy="2514600"/>
          </a:xfrm>
        </p:spPr>
        <p:txBody>
          <a:bodyPr>
            <a:normAutofit/>
          </a:bodyPr>
          <a:lstStyle/>
          <a:p>
            <a:r>
              <a:rPr lang="en-US" sz="2400" dirty="0" smtClean="0">
                <a:hlinkClick r:id="rId2"/>
              </a:rPr>
              <a:t>http://www.youtube.com/watch?v=QLjmfLka-gU</a:t>
            </a:r>
            <a:endParaRPr lang="en-US" sz="2400" dirty="0" smtClean="0"/>
          </a:p>
        </p:txBody>
      </p:sp>
      <p:pic>
        <p:nvPicPr>
          <p:cNvPr id="29698" name="Picture 2" descr="http://www.maitrise-orthop.com/corpusmaitri/orthopaedic/mo77_dumontier/images/fig25b.jpeg"/>
          <p:cNvPicPr>
            <a:picLocks noChangeAspect="1" noChangeArrowheads="1"/>
          </p:cNvPicPr>
          <p:nvPr/>
        </p:nvPicPr>
        <p:blipFill>
          <a:blip r:embed="rId3" cstate="print"/>
          <a:srcRect/>
          <a:stretch>
            <a:fillRect/>
          </a:stretch>
        </p:blipFill>
        <p:spPr bwMode="auto">
          <a:xfrm>
            <a:off x="1557963" y="2133600"/>
            <a:ext cx="2099637" cy="3993874"/>
          </a:xfrm>
          <a:prstGeom prst="rect">
            <a:avLst/>
          </a:prstGeom>
          <a:noFill/>
        </p:spPr>
      </p:pic>
      <p:pic>
        <p:nvPicPr>
          <p:cNvPr id="29700" name="Picture 4" descr="http://www.maitrise-orthop.com/corpusmaitri/orthopaedic/mo78_dumontier/images/fig43.jpeg"/>
          <p:cNvPicPr>
            <a:picLocks noChangeAspect="1" noChangeArrowheads="1"/>
          </p:cNvPicPr>
          <p:nvPr/>
        </p:nvPicPr>
        <p:blipFill>
          <a:blip r:embed="rId4" cstate="print"/>
          <a:srcRect/>
          <a:stretch>
            <a:fillRect/>
          </a:stretch>
        </p:blipFill>
        <p:spPr bwMode="auto">
          <a:xfrm>
            <a:off x="4220185" y="2895600"/>
            <a:ext cx="3476016" cy="2305050"/>
          </a:xfrm>
          <a:prstGeom prst="rect">
            <a:avLst/>
          </a:prstGeom>
          <a:noFill/>
        </p:spPr>
      </p:pic>
    </p:spTree>
    <p:extLst>
      <p:ext uri="{BB962C8B-B14F-4D97-AF65-F5344CB8AC3E}">
        <p14:creationId xmlns:p14="http://schemas.microsoft.com/office/powerpoint/2010/main" val="55614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Olecranon Bursitis</a:t>
            </a:r>
            <a:endParaRPr lang="en-US" dirty="0"/>
          </a:p>
        </p:txBody>
      </p:sp>
      <p:sp>
        <p:nvSpPr>
          <p:cNvPr id="3" name="Content Placeholder 2"/>
          <p:cNvSpPr>
            <a:spLocks noGrp="1"/>
          </p:cNvSpPr>
          <p:nvPr>
            <p:ph sz="quarter" idx="1"/>
          </p:nvPr>
        </p:nvSpPr>
        <p:spPr>
          <a:xfrm>
            <a:off x="301752" y="1527048"/>
            <a:ext cx="8503920" cy="2816352"/>
          </a:xfrm>
        </p:spPr>
        <p:txBody>
          <a:bodyPr>
            <a:normAutofit fontScale="92500"/>
          </a:bodyPr>
          <a:lstStyle/>
          <a:p>
            <a:r>
              <a:rPr lang="en-US" sz="2400" b="1" dirty="0" smtClean="0"/>
              <a:t>Olecranon bursitis</a:t>
            </a:r>
            <a:r>
              <a:rPr lang="en-US" sz="2400" b="1" u="sng" dirty="0" smtClean="0"/>
              <a:t>: injury to the bursa at the olecranon process (tip of elbow)</a:t>
            </a:r>
          </a:p>
          <a:p>
            <a:r>
              <a:rPr lang="en-US" sz="2400" b="1" dirty="0" smtClean="0"/>
              <a:t>MOI</a:t>
            </a:r>
            <a:r>
              <a:rPr lang="en-US" sz="2400" dirty="0" smtClean="0"/>
              <a:t>: </a:t>
            </a:r>
            <a:r>
              <a:rPr lang="en-US" sz="2400" b="1" u="sng" dirty="0" smtClean="0"/>
              <a:t>either a direct blow to the area or overuse will cause the inflammation of the olecranon bursa</a:t>
            </a:r>
          </a:p>
          <a:p>
            <a:r>
              <a:rPr lang="en-US" sz="2400" b="1" dirty="0" smtClean="0"/>
              <a:t>Signs &amp; Symptoms</a:t>
            </a:r>
            <a:r>
              <a:rPr lang="en-US" sz="2400" dirty="0" smtClean="0"/>
              <a:t>: swelling, pain, inflammation, warmth (could indicate infection)</a:t>
            </a:r>
          </a:p>
          <a:p>
            <a:r>
              <a:rPr lang="en-US" sz="2400" b="1" dirty="0" smtClean="0"/>
              <a:t>Treatment</a:t>
            </a:r>
            <a:r>
              <a:rPr lang="en-US" sz="2400" dirty="0" smtClean="0"/>
              <a:t>: referral to the physician, ice or heat, compression</a:t>
            </a:r>
            <a:endParaRPr lang="en-US" sz="2400" dirty="0"/>
          </a:p>
        </p:txBody>
      </p:sp>
      <p:sp>
        <p:nvSpPr>
          <p:cNvPr id="16386" name="AutoShape 2" descr="data:image/jpeg;base64,/9j/4AAQSkZJRgABAQAAAQABAAD/2wCEAAkGBhQSEBQUEhQUFRUWEBYUFhYUFBQYGBYUFBQVFhYUFBUXGyYeFxkjGRUUHy8gIycpLCwsFR4xNTAqNSYrLCkBCQoKDgwOFQ8PGCkcHBwsKSkpKSkpKSkpKSkpKSkpKSkpKSkpKSkpKSkuKSksLCkpLCkpKSksKSksKSksKSkpKf/AABEIAIoAuAMBIgACEQEDEQH/xAAbAAACAwEBAQAAAAAAAAAAAAADBAECBQYAB//EADgQAAEDAgMFBwIFAgcAAAAAAAEAAhEDIQQxQQVRYXGBEpGhscHR8CLhBhMUQvEyghUjQ2JykqL/xAAZAQADAQEBAAAAAAAAAAAAAAAAAQIDBAX/xAAiEQEBAAICAgICAwAAAAAAAAAAAQIRAyESMRNBBFEUMkL/2gAMAwEAAhEDEQA/APmNKlIyV/yJ0CvQd5JykydLxlNgvPyysr0McIy3URpZSyoW538+5aTcLJOfIeC9VwJ3Ruy8UvkhXi2DQrByaZdJvwBCmm5zdJT6vpFwyjRa1Fa1KUMYDna2qfYFOtIS1qK1qhgRGhECQ1XDV4BWATCQ1WDV4BWVBACmFIUhBI7K92VdehMBlqqWoqqQmQLmIL6aZKo4JghVpKE1UavKkuTwtWQtTCkAb7TzWDQcWmDotfCV7R8H3UcmLq4c9tWjQvrl7R4+qZczM+fKyHhn5a3Ph9/NPMbfkRGuf8rjyjrhf9KIm0Z+7jvQn4G2/eYiwzPRabaQMTvmOBN5V6dAQYgeINzdT3D052tsibxEamUsKFSmbCRytzIXVOwszmBF955HXNUOz2nMQL7/ABKucliMuKZMLD428Osdx0T1N4OqJitkDKNJvM8I1WW8Pom8uGs36g+i1mUrnz4bPTWCsEthcUHiR9+o0TIKpgsFYKoVgmEqQoUhMll5eC8mSFBUlWFBxyaT0KegCVQhOt2bUP7Y5kD7ozNkj9zug9yrmGVTcox6htME8AJPIBeW+KDW5Ly1nH+0eb5hiKMiRn6L2Gq7vnNMNQK1LsmRlrHmsZfqtZdXbawuJynKe6fg7lr0HyAdY+3kucwbu0Pm9auHqRrbMcoseXssM8XdhluNuhUm8aEeUeScpG8EZjpfU9ZWXRqGemugGV9U7SqXG/PocvMLGxvDLaV/kEj2g96u+nPePnC/mq06umvHxnjr0CYBFs72kb/RGlgOwov4ak2ukcTgZtxv0+DwW01suJ0BAEbtVQ0QQZ3mfa+Z4o0Ti8VgnNdNPOd3OxjeiYbGzZwLTOR15dbLZq4SBpeQPPqkzs0HPmdb+iqZ6YZ8My7iQVYFLnBuBsXAXOnTPKVQsqRY7psMjrKvzjnvDkdBUdsJAVHmLgWmSOiGLXcSe8p+cKcN+2xgwKjoDgN0g34N3lbVLYI/cT84BczRI18rgDXf1XW7Ix/5jYJ+toE/7gbB3fY8ea14spldVHNx3GbjzMBTb+0HiURx3Jl9NDcyy69acm9lHNQjTTcKCxMEH0l5NOYvI0NvlbUQNlUYitXBW8Klv5bp/afAzZa2CxNs98X0CWLZEFKuYaRkf0+X2Vf26rTDPxdZRIMZX8dRHBPUwRmefS0rntk7RBt7cpC6LC1ZcMrx6HuWGWNld2GUq7HzwAme/fpdHAE2ORNt9pQmU91/tw13o9I/TN89c+ilrBg+JjWAON9ESnVznKYvu7PgYQROWgzP8+agkzuk70HTGIpg9mdTBGt9QOeg4pWphpECImL5cY380ejWMd8CRlMGehhFptBGmtvgRoMl2DJdO7gPNCdRieXwgaeq2iwZR633ckjUpGY3id87h83FTotM11AWjeTv+Z5qf0V5Hjc8gZsj/pb+s9/PmEWtTJi0jORwvEnSxCC0TdDYgHMX5705hq3ZeHNuQD1GoPNVNGRoL6R7ZC3cmW0DGYPIHS+SqddllNzToqZDmhwNiJHI+qq5iV2NUs5h0+ocjmO8ytB7bL1ePLyxleJyYXDKwo+mglkJwtQXtV6QUepRKjFCYfJWozUJoRGrzq6YM1E7MobUVqimQrYQtPaZvmPVbew9rTZ1jHW0d+SXiUpXwZae2zMKt7mqvDPxrtqL5aO/qfsnvygY6ZfOK5jYu0ZA4CDOhC6GjXlY2aenx3cNhtuCE7PKPdGaZ7lWq3590mugqX024nuJJy7kVp45ZR5kapKp2hkqMxxyNimiw8wjOc+O7hr9kAumTJjQDPmfbK6qcQDBjwCXrV53cdd1vBBaGjdv3Z8SMgFZrM8p3nlF9RKB+r6dd/zcop4gWi3EzJ9kgaptEkkQbXMCw3TopDxaL3+W8ZS36gZGDfWFc15FvkbimRzD4jsOD7WN93ZyK6F+Vlx350nPx74Hquk2Riu1SAObT2TvjNp/6+S7Px8u7i878zDcmQzm+6G9GehPday7XnFqgXlZzV5Bvj2HfmOEo7Uph33PJNNXnZe3TN/YzSitQWlFYVBjNKM1AaUVpSMOrSLT2m56jePda2zdpdofJCSaVQjsO7Y/u5Tn0RrbbizuNdZh8QnC+QsfCVgQnW1lNx09TGruQahBXqlZJ1KqjSrY9UMa96XrVTeN3ioqOQX1t9jHz+E9M7pSpWIdBygb9dTw90Sb+u6NANSluz9U6mRHAXyTeHaRciN9r3zMd6ekL/l2E6EG2U7yruBPnf0VqZjMGevmLIgPDwRotoaLWnoVp7BxBbWg5Pb2f7hceo6pDlcTl91ZjoII/qF7cD76LTC+NlY8mPnjY617UNwuvMqhwBEmQD3iV5y9SdvFvQLypXnMXkw+M0ANPmaO0pemjNK86umDtKK0oDSitKiqHYUZpS7SitKRmGlEagNKK0pAXA4jsHs7jb/jp7dFqtxg5cvZY1Sl2uBGRGn24JOtj307GDyPoVrLLO3o8P5OOtZOhq4r4OOqzsbtNrMz4rFqbWecoHik3OkybneVFmKOX8mf5ao22CbyOYKZbtFsWPj8usBWNBwvDh3gJdMcefKe3SU6wMTGW8SjfnjKRc30m3Fcmys5uRR27TeOWseQTmG/TX+RjfbqhXH8xYZZIn6pvDrp7+C5SntWMxPiO5Gbtlu6OY+cE/jHzY37dP8AnfBCq7GAbx0PsueZtcan0RP8UG+L2gx5XT8KPkn7fQvw5iBUoxqxxaRwP1N8z3LWLVwX4T28G4kMP9NX6Jn91yw99v7l3Fasu7ju8Xl801ndIcV5ZlfHXgKFoyfJWk+KM0pdjkVpXn10wdpRWlAaURrlCoYaUVpSzSiNcpM01yK0pZrkRrkA0Ch4jDB4hQ1yIHIDIqbKeMhPVWpbGec4HVbLSrgo0AMJs5rOJ3p0IYKsCqBXFbKY/SDwWdW2Cf2mVudpTKNBzFTZFQaIX+HVJjsnNdZ2lWq7Lv6C6chViM/Djyf6mjoUyPwaT/qf+PutrDN9ynWei6McIwtZWx/w1Tp9rtxUf2mlriI7Jbf6b53B6LdxW0t9t85aQZ3JWk+XOHEeQ10WDivwu+rULqmKquE2AABA3bh0C3nU6Q0q21Wh8F7QYJhzmttpYmfJSs6j+GMMwH/LDjqahLj6AdylV2W3HU3I7XJRiYYuKx0QdpRAUFqI1Z1UHaURpQAiMSUO1yI1yC1XCkGGvRWuS7UQIMw1yuHIDEQJwChyntIYUhMhQ5T2kJWCAv2lQul3zIXPovKtLM/NVeKMvTQoH6ZNi6ONtOseaZLkAZj5oVZdMZKYerYnifO3hCs6shNFujUsStZ6RRK1ZeSdYryeyf/Z"/>
          <p:cNvSpPr>
            <a:spLocks noChangeAspect="1" noChangeArrowheads="1"/>
          </p:cNvSpPr>
          <p:nvPr/>
        </p:nvSpPr>
        <p:spPr bwMode="auto">
          <a:xfrm>
            <a:off x="0" y="-635000"/>
            <a:ext cx="1752600" cy="13144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6388" name="Picture 4" descr="http://pinnacle-ortho.com/education_images/elbow/olecranon/olecra4.jpg"/>
          <p:cNvPicPr>
            <a:picLocks noChangeAspect="1" noChangeArrowheads="1"/>
          </p:cNvPicPr>
          <p:nvPr/>
        </p:nvPicPr>
        <p:blipFill>
          <a:blip r:embed="rId2" cstate="print"/>
          <a:srcRect/>
          <a:stretch>
            <a:fillRect/>
          </a:stretch>
        </p:blipFill>
        <p:spPr bwMode="auto">
          <a:xfrm>
            <a:off x="914400" y="4267200"/>
            <a:ext cx="3276600" cy="2020571"/>
          </a:xfrm>
          <a:prstGeom prst="rect">
            <a:avLst/>
          </a:prstGeom>
          <a:noFill/>
        </p:spPr>
      </p:pic>
      <p:pic>
        <p:nvPicPr>
          <p:cNvPr id="16390" name="Picture 6" descr="http://upload.wikimedia.org/wikipedia/commons/thumb/6/6e/Bursitis_Elbow_WC.JPG/230px-Bursitis_Elbow_WC.JPG"/>
          <p:cNvPicPr>
            <a:picLocks noChangeAspect="1" noChangeArrowheads="1"/>
          </p:cNvPicPr>
          <p:nvPr/>
        </p:nvPicPr>
        <p:blipFill>
          <a:blip r:embed="rId3" cstate="print"/>
          <a:srcRect/>
          <a:stretch>
            <a:fillRect/>
          </a:stretch>
        </p:blipFill>
        <p:spPr bwMode="auto">
          <a:xfrm>
            <a:off x="5105400" y="4302505"/>
            <a:ext cx="2667000" cy="200604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Carpal Tunnel Syndrome</a:t>
            </a:r>
            <a:endParaRPr lang="en-US" dirty="0"/>
          </a:p>
        </p:txBody>
      </p:sp>
      <p:sp>
        <p:nvSpPr>
          <p:cNvPr id="3" name="Content Placeholder 2"/>
          <p:cNvSpPr>
            <a:spLocks noGrp="1"/>
          </p:cNvSpPr>
          <p:nvPr>
            <p:ph sz="quarter" idx="1"/>
          </p:nvPr>
        </p:nvSpPr>
        <p:spPr>
          <a:xfrm>
            <a:off x="457200" y="1600200"/>
            <a:ext cx="5334000" cy="4525963"/>
          </a:xfrm>
        </p:spPr>
        <p:txBody>
          <a:bodyPr>
            <a:normAutofit/>
          </a:bodyPr>
          <a:lstStyle/>
          <a:p>
            <a:r>
              <a:rPr lang="en-US" sz="2400" b="1" dirty="0" smtClean="0"/>
              <a:t>Carpal tunnel syndrome</a:t>
            </a:r>
            <a:r>
              <a:rPr lang="en-US" sz="2400" dirty="0" smtClean="0"/>
              <a:t>: a </a:t>
            </a:r>
            <a:r>
              <a:rPr lang="en-US" sz="2400" b="1" u="sng" dirty="0" smtClean="0"/>
              <a:t>medical condition caused by pressure on the median nerve</a:t>
            </a:r>
          </a:p>
          <a:p>
            <a:r>
              <a:rPr lang="en-US" sz="2400" b="1" dirty="0" smtClean="0"/>
              <a:t>MOI</a:t>
            </a:r>
            <a:r>
              <a:rPr lang="en-US" sz="2400" dirty="0" smtClean="0"/>
              <a:t>: overuse injury</a:t>
            </a:r>
          </a:p>
          <a:p>
            <a:r>
              <a:rPr lang="en-US" sz="2400" b="1" dirty="0" smtClean="0"/>
              <a:t>Signs &amp; Symptoms</a:t>
            </a:r>
            <a:r>
              <a:rPr lang="en-US" sz="2400" dirty="0" smtClean="0"/>
              <a:t>: </a:t>
            </a:r>
            <a:r>
              <a:rPr lang="en-US" sz="2400" b="1" u="sng" dirty="0" smtClean="0"/>
              <a:t>pain, numbness, tingling,</a:t>
            </a:r>
            <a:r>
              <a:rPr lang="en-US" sz="2400" dirty="0" smtClean="0"/>
              <a:t> difficulty with the activities of daily living (ADL), possible swelling</a:t>
            </a:r>
          </a:p>
          <a:p>
            <a:r>
              <a:rPr lang="en-US" sz="2400" b="1" dirty="0" smtClean="0"/>
              <a:t>Treatment</a:t>
            </a:r>
            <a:r>
              <a:rPr lang="en-US" sz="2400" dirty="0" smtClean="0"/>
              <a:t>: </a:t>
            </a:r>
            <a:r>
              <a:rPr lang="en-US" sz="2400" b="1" u="sng" dirty="0" smtClean="0"/>
              <a:t>wrist splint, rest, medication, referral to physician</a:t>
            </a:r>
            <a:endParaRPr lang="en-US" sz="2400" b="1" u="sng" dirty="0"/>
          </a:p>
        </p:txBody>
      </p:sp>
      <p:pic>
        <p:nvPicPr>
          <p:cNvPr id="17410" name="Picture 2" descr="http://advancedhand.com/wp-content/uploads/2013/01/carpal-tunnel-syndrome-large.jpg"/>
          <p:cNvPicPr>
            <a:picLocks noChangeAspect="1" noChangeArrowheads="1"/>
          </p:cNvPicPr>
          <p:nvPr/>
        </p:nvPicPr>
        <p:blipFill>
          <a:blip r:embed="rId2" cstate="print"/>
          <a:srcRect/>
          <a:stretch>
            <a:fillRect/>
          </a:stretch>
        </p:blipFill>
        <p:spPr bwMode="auto">
          <a:xfrm>
            <a:off x="6019800" y="3276600"/>
            <a:ext cx="2040466" cy="2998237"/>
          </a:xfrm>
          <a:prstGeom prst="rect">
            <a:avLst/>
          </a:prstGeom>
          <a:noFill/>
        </p:spPr>
      </p:pic>
      <p:pic>
        <p:nvPicPr>
          <p:cNvPr id="17412" name="Picture 4" descr="http://upload.wikimedia.org/wikipedia/commons/thumb/6/68/Untreated_Carpal_Tunnel_Syndrome.JPG/220px-Untreated_Carpal_Tunnel_Syndrome.JPG"/>
          <p:cNvPicPr>
            <a:picLocks noChangeAspect="1" noChangeArrowheads="1"/>
          </p:cNvPicPr>
          <p:nvPr/>
        </p:nvPicPr>
        <p:blipFill>
          <a:blip r:embed="rId3" cstate="print"/>
          <a:srcRect/>
          <a:stretch>
            <a:fillRect/>
          </a:stretch>
        </p:blipFill>
        <p:spPr bwMode="auto">
          <a:xfrm>
            <a:off x="5943600" y="1494906"/>
            <a:ext cx="2438400" cy="162929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rmAutofit fontScale="90000"/>
          </a:bodyPr>
          <a:lstStyle/>
          <a:p>
            <a:r>
              <a:rPr lang="en-US" dirty="0" err="1"/>
              <a:t>Phalen’s</a:t>
            </a:r>
            <a:r>
              <a:rPr lang="en-US" dirty="0"/>
              <a:t> TEST tests for Carpal Tunnel Syndrome</a:t>
            </a:r>
            <a:br>
              <a:rPr lang="en-US" dirty="0"/>
            </a:br>
            <a:r>
              <a:rPr lang="en-US" dirty="0"/>
              <a:t> (Median Nerve)</a:t>
            </a:r>
            <a:br>
              <a:rPr lang="en-US" dirty="0"/>
            </a:br>
            <a:endParaRPr lang="en-US" dirty="0"/>
          </a:p>
        </p:txBody>
      </p:sp>
      <p:pic>
        <p:nvPicPr>
          <p:cNvPr id="4" name="Content Placeholder 6" descr="carpal tunnel.jpg"/>
          <p:cNvPicPr>
            <a:picLocks noGrp="1" noChangeAspect="1"/>
          </p:cNvPicPr>
          <p:nvPr>
            <p:ph sz="quarter" idx="1"/>
          </p:nvPr>
        </p:nvPicPr>
        <p:blipFill>
          <a:blip r:embed="rId2" cstate="print"/>
          <a:stretch>
            <a:fillRect/>
          </a:stretch>
        </p:blipFill>
        <p:spPr>
          <a:xfrm>
            <a:off x="2514600" y="1828800"/>
            <a:ext cx="4038600" cy="3810000"/>
          </a:xfrm>
        </p:spPr>
      </p:pic>
    </p:spTree>
    <p:extLst>
      <p:ext uri="{BB962C8B-B14F-4D97-AF65-F5344CB8AC3E}">
        <p14:creationId xmlns:p14="http://schemas.microsoft.com/office/powerpoint/2010/main" val="2586359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Scaphoid Fracture</a:t>
            </a:r>
            <a:endParaRPr lang="en-US" dirty="0"/>
          </a:p>
        </p:txBody>
      </p:sp>
      <p:sp>
        <p:nvSpPr>
          <p:cNvPr id="3" name="Content Placeholder 2"/>
          <p:cNvSpPr>
            <a:spLocks noGrp="1"/>
          </p:cNvSpPr>
          <p:nvPr>
            <p:ph sz="quarter" idx="1"/>
          </p:nvPr>
        </p:nvSpPr>
        <p:spPr>
          <a:xfrm>
            <a:off x="457200" y="1295400"/>
            <a:ext cx="8229600" cy="3581400"/>
          </a:xfrm>
        </p:spPr>
        <p:txBody>
          <a:bodyPr>
            <a:normAutofit/>
          </a:bodyPr>
          <a:lstStyle/>
          <a:p>
            <a:r>
              <a:rPr lang="en-US" sz="2000" b="1" dirty="0" smtClean="0"/>
              <a:t>Scaphoid fracture</a:t>
            </a:r>
            <a:r>
              <a:rPr lang="en-US" sz="2000" dirty="0" smtClean="0"/>
              <a:t>: a fracture of the scaphoid bone in the hand</a:t>
            </a:r>
          </a:p>
          <a:p>
            <a:r>
              <a:rPr lang="en-US" sz="2000" b="1" dirty="0" smtClean="0"/>
              <a:t>MOI</a:t>
            </a:r>
            <a:r>
              <a:rPr lang="en-US" sz="2000" dirty="0" smtClean="0"/>
              <a:t>: </a:t>
            </a:r>
            <a:r>
              <a:rPr lang="en-US" sz="2000" b="1" u="sng" dirty="0" smtClean="0"/>
              <a:t>fall on an outstretched hand with an extended wrist</a:t>
            </a:r>
          </a:p>
          <a:p>
            <a:r>
              <a:rPr lang="en-US" sz="2000" b="1" dirty="0" smtClean="0"/>
              <a:t>Signs &amp; Symptoms</a:t>
            </a:r>
            <a:r>
              <a:rPr lang="en-US" sz="2000" dirty="0" smtClean="0"/>
              <a:t>: </a:t>
            </a:r>
            <a:r>
              <a:rPr lang="en-US" sz="2000" b="1" u="sng" dirty="0" smtClean="0"/>
              <a:t>usually severe pain is located in the anatomical snuffbox</a:t>
            </a:r>
            <a:r>
              <a:rPr lang="en-US" sz="2000" dirty="0" smtClean="0"/>
              <a:t>, crepitus, swelling, bruising</a:t>
            </a:r>
          </a:p>
          <a:p>
            <a:r>
              <a:rPr lang="en-US" sz="2000" b="1" dirty="0" smtClean="0"/>
              <a:t>Treatment</a:t>
            </a:r>
            <a:r>
              <a:rPr lang="en-US" sz="2000" dirty="0" smtClean="0"/>
              <a:t>: PRICES, referral to a physician for x-rays, re-evaluation on a weekly basis</a:t>
            </a:r>
          </a:p>
          <a:p>
            <a:pPr lvl="1">
              <a:buNone/>
            </a:pPr>
            <a:r>
              <a:rPr lang="en-US" sz="1800" u="sng" dirty="0" smtClean="0"/>
              <a:t>**A scaphoid fracture often leads to a non-union of the bone fragments because of its poor blood supply.**</a:t>
            </a:r>
          </a:p>
        </p:txBody>
      </p:sp>
      <p:pic>
        <p:nvPicPr>
          <p:cNvPr id="18434" name="Picture 2" descr="http://www.eorthopod.com/sites/default/files/images/wrist_scaphoid_fracture_causes01.jpg"/>
          <p:cNvPicPr>
            <a:picLocks noChangeAspect="1" noChangeArrowheads="1"/>
          </p:cNvPicPr>
          <p:nvPr/>
        </p:nvPicPr>
        <p:blipFill>
          <a:blip r:embed="rId2" cstate="print"/>
          <a:srcRect/>
          <a:stretch>
            <a:fillRect/>
          </a:stretch>
        </p:blipFill>
        <p:spPr bwMode="auto">
          <a:xfrm>
            <a:off x="1371600" y="4114800"/>
            <a:ext cx="2743200" cy="2209800"/>
          </a:xfrm>
          <a:prstGeom prst="rect">
            <a:avLst/>
          </a:prstGeom>
          <a:noFill/>
        </p:spPr>
      </p:pic>
      <p:pic>
        <p:nvPicPr>
          <p:cNvPr id="18436" name="Picture 4" descr="http://www.wristsupportbraces.com/Images/category/icon/Scaphoid-Fracture.jpg"/>
          <p:cNvPicPr>
            <a:picLocks noChangeAspect="1" noChangeArrowheads="1"/>
          </p:cNvPicPr>
          <p:nvPr/>
        </p:nvPicPr>
        <p:blipFill>
          <a:blip r:embed="rId3" cstate="print"/>
          <a:srcRect/>
          <a:stretch>
            <a:fillRect/>
          </a:stretch>
        </p:blipFill>
        <p:spPr bwMode="auto">
          <a:xfrm>
            <a:off x="5181600" y="4114800"/>
            <a:ext cx="3200400" cy="2209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1433</TotalTime>
  <Words>1166</Words>
  <Application>Microsoft Office PowerPoint</Application>
  <PresentationFormat>On-screen Show (4:3)</PresentationFormat>
  <Paragraphs>94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Georgia</vt:lpstr>
      <vt:lpstr>Wingdings</vt:lpstr>
      <vt:lpstr>Wingdings 2</vt:lpstr>
      <vt:lpstr>Civic</vt:lpstr>
      <vt:lpstr>Conditions and Special Tests of the Elbow, Wrist, and Hand</vt:lpstr>
      <vt:lpstr>Sprain</vt:lpstr>
      <vt:lpstr>PowerPoint Presentation</vt:lpstr>
      <vt:lpstr>Special Tests: </vt:lpstr>
      <vt:lpstr>Test for Ligament Stability-  Valgus (MCL) and Varus (LCL) Stress TEST</vt:lpstr>
      <vt:lpstr>Olecranon Bursitis</vt:lpstr>
      <vt:lpstr>Carpal Tunnel Syndrome</vt:lpstr>
      <vt:lpstr>Phalen’s TEST tests for Carpal Tunnel Syndrome  (Median Nerve) </vt:lpstr>
      <vt:lpstr>Scaphoid Fracture</vt:lpstr>
      <vt:lpstr>Dislocations and Subluxations</vt:lpstr>
      <vt:lpstr>PowerPoint Presentation</vt:lpstr>
      <vt:lpstr>Epicondylitis</vt:lpstr>
      <vt:lpstr>PowerPoint Presentation</vt:lpstr>
      <vt:lpstr>Special Tests for Epicondylitis</vt:lpstr>
      <vt:lpstr>Tennis Elbow Test-tests for  Lateral Epicondylitis</vt:lpstr>
      <vt:lpstr>Little Leaguer’s Elbow TEST-   Medial Epicondylitis</vt:lpstr>
      <vt:lpstr>Contusion</vt:lpstr>
      <vt:lpstr>Subungal Hematoma</vt:lpstr>
      <vt:lpstr>Boutonneire Deformity</vt:lpstr>
      <vt:lpstr>PowerPoint Presentation</vt:lpstr>
      <vt:lpstr>Mallet Finger</vt:lpstr>
      <vt:lpstr>Game Keeper’s Thumb</vt:lpstr>
      <vt:lpstr>Game Keeper’s Thumb- tests for the UCL of the THUMB</vt:lpstr>
      <vt:lpstr>More Special Tests</vt:lpstr>
      <vt:lpstr>Tinel Sign-tests the Ulnar Nerve</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Conditions of the Elbow, Wrist, and Hand</dc:title>
  <dc:creator>98694</dc:creator>
  <cp:lastModifiedBy>sennis</cp:lastModifiedBy>
  <cp:revision>62</cp:revision>
  <dcterms:created xsi:type="dcterms:W3CDTF">2013-05-08T15:31:07Z</dcterms:created>
  <dcterms:modified xsi:type="dcterms:W3CDTF">2016-05-19T15:09:45Z</dcterms:modified>
</cp:coreProperties>
</file>