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7" r:id="rId5"/>
    <p:sldId id="260" r:id="rId6"/>
    <p:sldId id="278" r:id="rId7"/>
    <p:sldId id="262" r:id="rId8"/>
    <p:sldId id="279" r:id="rId9"/>
    <p:sldId id="264" r:id="rId10"/>
    <p:sldId id="280" r:id="rId11"/>
    <p:sldId id="266" r:id="rId12"/>
    <p:sldId id="281" r:id="rId13"/>
    <p:sldId id="268" r:id="rId14"/>
    <p:sldId id="282" r:id="rId15"/>
    <p:sldId id="270" r:id="rId16"/>
    <p:sldId id="283" r:id="rId17"/>
    <p:sldId id="272" r:id="rId18"/>
    <p:sldId id="284" r:id="rId19"/>
    <p:sldId id="274" r:id="rId20"/>
    <p:sldId id="28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482" autoAdjust="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067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4294967295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752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6456">
          <p15:clr>
            <a:srgbClr val="FBAE40"/>
          </p15:clr>
        </p15:guide>
        <p15:guide id="4294967295" pos="4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9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21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6456">
          <p15:clr>
            <a:srgbClr val="FBAE40"/>
          </p15:clr>
        </p15:guide>
        <p15:guide id="4294967295" pos="4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2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6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5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8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9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7DA5105B-10F4-439F-8D2A-9C9A3CD03FF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D904855A-E61B-4893-823C-7896D9025D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9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2832">
          <p15:clr>
            <a:srgbClr val="F26B43"/>
          </p15:clr>
        </p15:guide>
        <p15:guide id="4294967295" pos="480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pos="3264">
          <p15:clr>
            <a:srgbClr val="F26B43"/>
          </p15:clr>
        </p15:guide>
        <p15:guide id="4294967295" pos="2124">
          <p15:clr>
            <a:srgbClr val="F26B43"/>
          </p15:clr>
        </p15:guide>
        <p15:guide id="4294967295" pos="360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pos="5400">
          <p15:clr>
            <a:srgbClr val="F26B43"/>
          </p15:clr>
        </p15:guide>
        <p15:guide id="4294967295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 Injuries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Sports Med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886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Orbital Fracture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57300"/>
            <a:ext cx="4648200" cy="50292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 smtClean="0"/>
              <a:t> Cause of injury</a:t>
            </a:r>
          </a:p>
          <a:p>
            <a:pPr lvl="1"/>
            <a:r>
              <a:rPr lang="en-US" sz="6400" b="1" u="sng" dirty="0" smtClean="0"/>
              <a:t>Blow to the eyeball forcing it </a:t>
            </a:r>
            <a:r>
              <a:rPr lang="en-US" sz="6400" b="1" u="sng" dirty="0" err="1" smtClean="0"/>
              <a:t>posteriorly</a:t>
            </a:r>
            <a:r>
              <a:rPr lang="en-US" sz="6400" b="1" u="sng" dirty="0" smtClean="0"/>
              <a:t>, compressing the orbital fat until a blowout rupture occurs to the floor of the orbit (muscle and fat can </a:t>
            </a:r>
            <a:r>
              <a:rPr lang="en-US" sz="6400" b="1" u="sng" dirty="0" err="1" smtClean="0"/>
              <a:t>herniate</a:t>
            </a:r>
            <a:r>
              <a:rPr lang="en-US" sz="6400" b="1" u="sng" dirty="0" smtClean="0"/>
              <a:t>)</a:t>
            </a:r>
          </a:p>
          <a:p>
            <a:pPr lvl="0"/>
            <a:r>
              <a:rPr lang="en-US" sz="5600" dirty="0" smtClean="0"/>
              <a:t>Signs of injury</a:t>
            </a:r>
          </a:p>
          <a:p>
            <a:pPr lvl="1"/>
            <a:r>
              <a:rPr lang="en-US" sz="6400" b="1" u="sng" dirty="0" smtClean="0"/>
              <a:t>Diplopia, (double vision), restricted eye movement, downward displacement of the eye, soft-tissue swelling and hemorrhaging</a:t>
            </a:r>
          </a:p>
          <a:p>
            <a:pPr lvl="1"/>
            <a:r>
              <a:rPr lang="en-US" sz="6400" dirty="0" smtClean="0"/>
              <a:t>Numbness associated with </a:t>
            </a:r>
            <a:r>
              <a:rPr lang="en-US" sz="6400" dirty="0" err="1" smtClean="0"/>
              <a:t>infraorbital</a:t>
            </a:r>
            <a:r>
              <a:rPr lang="en-US" sz="6400" dirty="0" smtClean="0"/>
              <a:t> nerve on the floor of the orbit</a:t>
            </a:r>
          </a:p>
          <a:p>
            <a:pPr lvl="0"/>
            <a:r>
              <a:rPr lang="en-US" sz="5600" dirty="0" smtClean="0"/>
              <a:t>Care</a:t>
            </a:r>
          </a:p>
          <a:p>
            <a:pPr lvl="1"/>
            <a:r>
              <a:rPr lang="en-US" sz="6400" dirty="0" smtClean="0"/>
              <a:t>X-ray will be necessary to confirm fracture </a:t>
            </a:r>
          </a:p>
          <a:p>
            <a:pPr lvl="1"/>
            <a:r>
              <a:rPr lang="en-US" sz="6400" dirty="0" smtClean="0"/>
              <a:t>Antibiotics to decrease risk of infection (due to proximity of maxillary sinus and bacteria)</a:t>
            </a:r>
          </a:p>
          <a:p>
            <a:pPr lvl="1"/>
            <a:r>
              <a:rPr lang="en-US" sz="6400" dirty="0" smtClean="0"/>
              <a:t>Treat surgically or allow to resolve spontaneously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9524" b="30159"/>
          <a:stretch>
            <a:fillRect/>
          </a:stretch>
        </p:blipFill>
        <p:spPr bwMode="auto">
          <a:xfrm>
            <a:off x="5029200" y="2667000"/>
            <a:ext cx="366361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1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atalog.nucleusinc.com/imagescooked/6812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726574" cy="5654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Foreign Body in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52970"/>
            <a:ext cx="4648200" cy="5105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2600" dirty="0" smtClean="0"/>
              <a:t>Signs of injury</a:t>
            </a:r>
          </a:p>
          <a:p>
            <a:pPr lvl="1"/>
            <a:r>
              <a:rPr lang="en-US" sz="3800" dirty="0" smtClean="0"/>
              <a:t>Foreign object produces considerable pain, and disability </a:t>
            </a:r>
          </a:p>
          <a:p>
            <a:pPr lvl="1"/>
            <a:r>
              <a:rPr lang="en-US" sz="3800" b="1" u="sng" dirty="0" smtClean="0"/>
              <a:t>No attempt should be made to remove foreign body by rubbing </a:t>
            </a:r>
          </a:p>
          <a:p>
            <a:pPr lvl="0"/>
            <a:r>
              <a:rPr lang="en-US" sz="2600" dirty="0" smtClean="0"/>
              <a:t>Care</a:t>
            </a:r>
          </a:p>
          <a:p>
            <a:pPr lvl="1"/>
            <a:r>
              <a:rPr lang="en-US" sz="3800" dirty="0" smtClean="0"/>
              <a:t>Close eye and determine location (upper or lower lid)</a:t>
            </a:r>
          </a:p>
          <a:p>
            <a:pPr lvl="2"/>
            <a:r>
              <a:rPr lang="en-US" sz="2200" dirty="0" smtClean="0"/>
              <a:t>Pull upper lid over lower lid to cause tearing</a:t>
            </a:r>
          </a:p>
          <a:p>
            <a:pPr lvl="1"/>
            <a:r>
              <a:rPr lang="en-US" sz="3800" b="1" u="sng" dirty="0" smtClean="0"/>
              <a:t>Utilize sterile swab to retrieve object</a:t>
            </a:r>
          </a:p>
          <a:p>
            <a:pPr lvl="1"/>
            <a:r>
              <a:rPr lang="en-US" sz="3800" b="1" u="sng" dirty="0" smtClean="0"/>
              <a:t>Wash eye with saline; use petroleum jelly to relieve soreness </a:t>
            </a:r>
          </a:p>
          <a:p>
            <a:pPr lvl="1"/>
            <a:r>
              <a:rPr lang="en-US" sz="3800" b="1" u="sng" dirty="0" smtClean="0"/>
              <a:t>If object is embedded, close and patch eye and refer to a physician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733800" cy="364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0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66595"/>
            <a:ext cx="3390900" cy="22597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Do NOT use TWEEZERS </a:t>
            </a:r>
            <a:br>
              <a:rPr lang="en-US" dirty="0" smtClean="0"/>
            </a:br>
            <a:r>
              <a:rPr lang="en-US" dirty="0" smtClean="0"/>
              <a:t>to remove an object!!!!!!</a:t>
            </a:r>
            <a:endParaRPr lang="en-US" dirty="0"/>
          </a:p>
        </p:txBody>
      </p:sp>
      <p:pic>
        <p:nvPicPr>
          <p:cNvPr id="1026" name="Picture 2" descr="http://www.anatomyatlases.org/firstaid/images/ey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38700" y="1986756"/>
            <a:ext cx="27813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Corneal Abrasions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648200" cy="5029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Cause of injury</a:t>
            </a:r>
          </a:p>
          <a:p>
            <a:pPr lvl="1"/>
            <a:r>
              <a:rPr lang="en-US" sz="2800" b="1" u="sng" dirty="0" smtClean="0"/>
              <a:t>Athlete attempts to remove foreign object from eye by rubbing – cornea becomes abraded (scratched) </a:t>
            </a:r>
          </a:p>
          <a:p>
            <a:pPr lvl="0"/>
            <a:r>
              <a:rPr lang="en-US" dirty="0" smtClean="0"/>
              <a:t>Signs of injury</a:t>
            </a:r>
          </a:p>
          <a:p>
            <a:pPr lvl="1"/>
            <a:r>
              <a:rPr lang="en-US" sz="2800" dirty="0" smtClean="0"/>
              <a:t>Severe pain, watering of the eye, photophobia, and spasm of the orbicular muscle of the eyelid</a:t>
            </a:r>
          </a:p>
          <a:p>
            <a:pPr lvl="0"/>
            <a:r>
              <a:rPr lang="en-US" dirty="0" smtClean="0"/>
              <a:t>Care</a:t>
            </a:r>
          </a:p>
          <a:p>
            <a:pPr lvl="1"/>
            <a:r>
              <a:rPr lang="en-US" sz="2800" dirty="0" smtClean="0"/>
              <a:t>Patch eye and refer to a physician </a:t>
            </a:r>
          </a:p>
          <a:p>
            <a:pPr lvl="1"/>
            <a:r>
              <a:rPr lang="en-US" sz="2800" dirty="0" smtClean="0"/>
              <a:t>Antibiotic ointment is applied with a semi-pressure patch over the closed eyelid (prescribed by physician)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750"/>
          <a:stretch>
            <a:fillRect/>
          </a:stretch>
        </p:blipFill>
        <p:spPr bwMode="auto">
          <a:xfrm>
            <a:off x="4724399" y="2362200"/>
            <a:ext cx="37338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21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6626" name="Picture 2" descr="http://www.horizon-eye.com/images/corneal_foreign_body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79682" cy="591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23622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Hyphema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8608"/>
            <a:ext cx="4648200" cy="50292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Cause of injury</a:t>
            </a:r>
          </a:p>
          <a:p>
            <a:pPr lvl="1"/>
            <a:r>
              <a:rPr lang="en-US" sz="2800" dirty="0" smtClean="0"/>
              <a:t>Blunt blow to the eye</a:t>
            </a:r>
          </a:p>
          <a:p>
            <a:pPr lvl="1"/>
            <a:r>
              <a:rPr lang="en-US" sz="2800" dirty="0" smtClean="0"/>
              <a:t>Major eye injury that can lead to a serious problem with the lens, choroid or retina</a:t>
            </a:r>
          </a:p>
          <a:p>
            <a:pPr lvl="0"/>
            <a:r>
              <a:rPr lang="en-US" dirty="0" smtClean="0"/>
              <a:t>Signs of injury</a:t>
            </a:r>
          </a:p>
          <a:p>
            <a:pPr lvl="1"/>
            <a:r>
              <a:rPr lang="en-US" sz="2800" b="1" u="sng" dirty="0" smtClean="0"/>
              <a:t>Causes collection of blood to collect in anterior chamber of the eye</a:t>
            </a:r>
          </a:p>
          <a:p>
            <a:pPr lvl="1"/>
            <a:r>
              <a:rPr lang="en-US" sz="2800" b="1" u="sng" dirty="0" smtClean="0"/>
              <a:t>Visible reddish tinge in anterior chamber (blood may turn pea green)</a:t>
            </a:r>
          </a:p>
          <a:p>
            <a:pPr lvl="1"/>
            <a:r>
              <a:rPr lang="en-US" sz="2800" dirty="0" smtClean="0"/>
              <a:t>Vision is partially or completely blocked</a:t>
            </a:r>
          </a:p>
          <a:p>
            <a:pPr lvl="0"/>
            <a:r>
              <a:rPr lang="en-US" dirty="0" smtClean="0"/>
              <a:t>Care</a:t>
            </a:r>
          </a:p>
          <a:p>
            <a:pPr lvl="1"/>
            <a:r>
              <a:rPr lang="en-US" sz="2800" b="1" u="sng" dirty="0" smtClean="0"/>
              <a:t>Refer to physician </a:t>
            </a:r>
          </a:p>
          <a:p>
            <a:pPr lvl="1"/>
            <a:r>
              <a:rPr lang="en-US" sz="2800" b="1" u="sng" dirty="0" smtClean="0"/>
              <a:t>Bed rest and elevation (30-40 degrees); both eyes patched, sedation; and medication to reduce anterior chamber pressure</a:t>
            </a:r>
          </a:p>
          <a:p>
            <a:pPr lvl="1"/>
            <a:r>
              <a:rPr lang="en-US" sz="2800" dirty="0" smtClean="0"/>
              <a:t>Occasionally additional bleeding will occur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127" y="2362200"/>
            <a:ext cx="4038600" cy="272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6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nof.org/maladies/imagesmaladie/hyph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042382"/>
            <a:ext cx="5838825" cy="3987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800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Retinal Detachment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648200" cy="50292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Cause of injury</a:t>
            </a:r>
          </a:p>
          <a:p>
            <a:pPr lvl="1"/>
            <a:r>
              <a:rPr lang="en-US" sz="2800" dirty="0" smtClean="0"/>
              <a:t>Blow to the eye can partially or completely separate the retina from the underlying retinal pigment epithelium</a:t>
            </a:r>
          </a:p>
          <a:p>
            <a:pPr lvl="0"/>
            <a:r>
              <a:rPr lang="en-US" dirty="0" smtClean="0"/>
              <a:t>Signs of injury</a:t>
            </a:r>
          </a:p>
          <a:p>
            <a:pPr lvl="1"/>
            <a:r>
              <a:rPr lang="en-US" sz="2800" b="1" u="sng" dirty="0" smtClean="0"/>
              <a:t>Painless, however, early signs include specks floating before the eye, flashes of light, or blurred vision</a:t>
            </a:r>
          </a:p>
          <a:p>
            <a:pPr lvl="1"/>
            <a:r>
              <a:rPr lang="en-US" sz="2800" b="1" u="sng" dirty="0" smtClean="0"/>
              <a:t>As it progresses, “curtain falling” over the field of vision occurs</a:t>
            </a:r>
          </a:p>
          <a:p>
            <a:pPr lvl="0"/>
            <a:r>
              <a:rPr lang="en-US" dirty="0" smtClean="0"/>
              <a:t>Care</a:t>
            </a:r>
          </a:p>
          <a:p>
            <a:pPr lvl="1"/>
            <a:r>
              <a:rPr lang="en-US" sz="2800" b="1" u="sng" dirty="0" smtClean="0"/>
              <a:t>Immediate referral to an ophthalmologist</a:t>
            </a:r>
          </a:p>
          <a:p>
            <a:pPr lvl="1"/>
            <a:r>
              <a:rPr lang="en-US" sz="2800" b="1" u="sng" dirty="0" smtClean="0"/>
              <a:t>Bed rest, patches for both eyes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9800" y="2943225"/>
            <a:ext cx="21431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515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bethesdaretina.com/images/library/K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099126" cy="6477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Auricular Hematoma (Cauliflower 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COI (Cause of Injury) </a:t>
            </a:r>
            <a:r>
              <a:rPr lang="en-US" dirty="0" smtClean="0"/>
              <a:t>– </a:t>
            </a:r>
            <a:r>
              <a:rPr lang="en-US" b="1" u="sng" dirty="0" smtClean="0"/>
              <a:t>Occurs either from compression or shear injury to the ear (single or repeated)</a:t>
            </a:r>
          </a:p>
          <a:p>
            <a:r>
              <a:rPr lang="en-US" dirty="0" smtClean="0"/>
              <a:t>Causes subcutaneous bleeding</a:t>
            </a:r>
          </a:p>
          <a:p>
            <a:r>
              <a:rPr lang="en-US" b="1" dirty="0" smtClean="0"/>
              <a:t>SOI (Signs of Injury) </a:t>
            </a:r>
            <a:r>
              <a:rPr lang="en-US" dirty="0" smtClean="0"/>
              <a:t>– Tearing of overlying tissue away from cartilage</a:t>
            </a:r>
          </a:p>
          <a:p>
            <a:r>
              <a:rPr lang="en-US" dirty="0" smtClean="0"/>
              <a:t>Hemorrhaging and fluid accumulation</a:t>
            </a:r>
          </a:p>
          <a:p>
            <a:r>
              <a:rPr lang="en-US" dirty="0" smtClean="0"/>
              <a:t>If unattended – coagulation, organization, and fibrosis occurs</a:t>
            </a:r>
          </a:p>
          <a:p>
            <a:pPr lvl="1"/>
            <a:r>
              <a:rPr lang="en-US" b="1" u="sng" dirty="0" smtClean="0"/>
              <a:t>Appears elevated, white, rounded nodular formation, that is firm and resembles cauliflower</a:t>
            </a:r>
          </a:p>
          <a:p>
            <a:r>
              <a:rPr lang="en-US" b="1" dirty="0" smtClean="0"/>
              <a:t>Care </a:t>
            </a:r>
            <a:r>
              <a:rPr lang="en-US" dirty="0" smtClean="0"/>
              <a:t>– </a:t>
            </a:r>
            <a:r>
              <a:rPr lang="en-US" b="1" u="sng" dirty="0" smtClean="0"/>
              <a:t>To prevent, wear proper ear protection</a:t>
            </a:r>
          </a:p>
          <a:p>
            <a:r>
              <a:rPr lang="en-US" b="1" u="sng" dirty="0" smtClean="0"/>
              <a:t>Cold application will minimize hemorrhaging</a:t>
            </a:r>
          </a:p>
          <a:p>
            <a:r>
              <a:rPr lang="en-US" b="1" u="sng" dirty="0" smtClean="0"/>
              <a:t>If swelling occurs, measures must be taken to prevent fluid solidification</a:t>
            </a:r>
          </a:p>
          <a:p>
            <a:pPr lvl="1"/>
            <a:r>
              <a:rPr lang="en-US" b="1" u="sng" dirty="0" smtClean="0"/>
              <a:t>Physician aspiration (drain with a needle), packing (compression with gauze),  keloid removal  (surgery)if necessary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Acute Conjunctivitis-Pink Eye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073" y="1295400"/>
            <a:ext cx="4648200" cy="54102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7200" dirty="0" smtClean="0"/>
              <a:t>Cause of injury</a:t>
            </a:r>
          </a:p>
          <a:p>
            <a:pPr lvl="1"/>
            <a:r>
              <a:rPr lang="en-US" sz="8000" dirty="0" smtClean="0"/>
              <a:t>Caused by bacteria or allergens</a:t>
            </a:r>
          </a:p>
          <a:p>
            <a:pPr lvl="1"/>
            <a:r>
              <a:rPr lang="en-US" sz="8000" dirty="0" err="1" smtClean="0"/>
              <a:t>Conjunctival</a:t>
            </a:r>
            <a:r>
              <a:rPr lang="en-US" sz="8000" dirty="0" smtClean="0"/>
              <a:t> irritation caused by wind, dust, smoke, or air pollution</a:t>
            </a:r>
          </a:p>
          <a:p>
            <a:pPr lvl="1"/>
            <a:r>
              <a:rPr lang="en-US" sz="8000" dirty="0" smtClean="0"/>
              <a:t>Associated with common cold or upper respiratory conditions </a:t>
            </a:r>
            <a:endParaRPr lang="en-US" sz="7200" dirty="0" smtClean="0"/>
          </a:p>
          <a:p>
            <a:pPr lvl="0"/>
            <a:r>
              <a:rPr lang="en-US" sz="7200" dirty="0" smtClean="0"/>
              <a:t>Signs of injury</a:t>
            </a:r>
          </a:p>
          <a:p>
            <a:pPr lvl="1"/>
            <a:r>
              <a:rPr lang="en-US" sz="8000" b="1" u="sng" dirty="0" smtClean="0"/>
              <a:t>Eyelid swelling with purulent discharge; itching associated with an allergy; burning or </a:t>
            </a:r>
            <a:r>
              <a:rPr lang="en-US" sz="8000" b="1" u="sng" dirty="0" smtClean="0"/>
              <a:t>itching</a:t>
            </a:r>
            <a:endParaRPr lang="en-US" sz="7200" dirty="0" smtClean="0"/>
          </a:p>
          <a:p>
            <a:pPr lvl="0"/>
            <a:r>
              <a:rPr lang="en-US" sz="7200" dirty="0" smtClean="0"/>
              <a:t>Care</a:t>
            </a:r>
          </a:p>
          <a:p>
            <a:pPr lvl="1"/>
            <a:r>
              <a:rPr lang="en-US" sz="8000" b="1" u="sng" dirty="0" smtClean="0"/>
              <a:t>Highly infectious</a:t>
            </a:r>
          </a:p>
          <a:p>
            <a:pPr lvl="1"/>
            <a:r>
              <a:rPr lang="en-US" sz="8000" b="1" u="sng" dirty="0" smtClean="0"/>
              <a:t>Refer to physician for treatment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2575272"/>
            <a:ext cx="3651528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945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7962900" cy="964322"/>
          </a:xfrm>
        </p:spPr>
        <p:txBody>
          <a:bodyPr/>
          <a:lstStyle/>
          <a:p>
            <a:pPr algn="ctr"/>
            <a:r>
              <a:rPr lang="en-US" dirty="0" smtClean="0"/>
              <a:t>Acute Conjunctivitis=Pink Eye</a:t>
            </a:r>
            <a:endParaRPr lang="en-US" dirty="0"/>
          </a:p>
        </p:txBody>
      </p:sp>
      <p:pic>
        <p:nvPicPr>
          <p:cNvPr id="32770" name="Picture 2" descr="http://www.cdc.gov/EID/content/15/4/images/08-1281-F2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2187" y="1828800"/>
            <a:ext cx="4581525" cy="387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horayeb.com/files/Auricle_hematoma_450x600_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724400" cy="629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162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Swimmer’s Ear (</a:t>
            </a:r>
            <a:r>
              <a:rPr lang="en-US" dirty="0" err="1" smtClean="0"/>
              <a:t>Otitis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5410200" cy="48006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5600" dirty="0" smtClean="0"/>
              <a:t>Cause of injury</a:t>
            </a:r>
          </a:p>
          <a:p>
            <a:pPr lvl="1"/>
            <a:r>
              <a:rPr lang="en-US" sz="6400" b="1" u="sng" dirty="0" smtClean="0"/>
              <a:t>Infection of the ear canal caused by a gram-negative bacillus</a:t>
            </a:r>
          </a:p>
          <a:p>
            <a:pPr lvl="1"/>
            <a:r>
              <a:rPr lang="en-US" sz="6400" b="1" u="sng" dirty="0" smtClean="0"/>
              <a:t>Water becomes trapped by a cyst, bone growths, earwax plugs or swelling caused by allergies</a:t>
            </a:r>
          </a:p>
          <a:p>
            <a:pPr lvl="0"/>
            <a:r>
              <a:rPr lang="en-US" sz="5600" dirty="0" smtClean="0"/>
              <a:t>Signs of injury</a:t>
            </a:r>
          </a:p>
          <a:p>
            <a:pPr lvl="1"/>
            <a:r>
              <a:rPr lang="en-US" sz="6400" dirty="0" smtClean="0"/>
              <a:t>Pain and dizziness, itching, discharge and even partial hearing loss</a:t>
            </a:r>
          </a:p>
          <a:p>
            <a:pPr lvl="0"/>
            <a:r>
              <a:rPr lang="en-US" sz="5600" dirty="0" smtClean="0"/>
              <a:t>Care</a:t>
            </a:r>
          </a:p>
          <a:p>
            <a:pPr lvl="1"/>
            <a:r>
              <a:rPr lang="en-US" sz="6400" b="1" u="sng" dirty="0" smtClean="0"/>
              <a:t>Prevent by drying ear with a soft towel, use ear drops with boric acid and alcohol before and after swimming</a:t>
            </a:r>
          </a:p>
          <a:p>
            <a:pPr lvl="1"/>
            <a:r>
              <a:rPr lang="en-US" sz="6400" dirty="0" smtClean="0"/>
              <a:t>Avoid things that might cause infection, overexposure to cold wind or sticking foreign objects into the ear</a:t>
            </a:r>
          </a:p>
          <a:p>
            <a:pPr lvl="1"/>
            <a:r>
              <a:rPr lang="en-US" sz="6400" b="1" u="sng" dirty="0" smtClean="0"/>
              <a:t>Physician referral will be necessary for antibiotic, acidification of the environment to kill bacteria and to rule out tympanic membrane rupture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24600" y="2302669"/>
            <a:ext cx="186613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84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nstructorsunlimited.com/swimmers%20e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9" y="893388"/>
            <a:ext cx="9013630" cy="474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Middle Ear Infection (</a:t>
            </a:r>
            <a:r>
              <a:rPr lang="en-US" dirty="0" err="1" smtClean="0"/>
              <a:t>Otitis</a:t>
            </a:r>
            <a:r>
              <a:rPr lang="en-US" dirty="0" smtClean="0"/>
              <a:t> Media)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90" y="1170903"/>
            <a:ext cx="4648200" cy="5181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Cause of injury</a:t>
            </a:r>
          </a:p>
          <a:p>
            <a:pPr lvl="1"/>
            <a:r>
              <a:rPr lang="en-US" sz="2800" b="1" u="sng" dirty="0" smtClean="0"/>
              <a:t>Accumulation of fluid in the middle ear caused by local and systemic infection and inflammation </a:t>
            </a:r>
          </a:p>
          <a:p>
            <a:pPr lvl="0"/>
            <a:r>
              <a:rPr lang="en-US" dirty="0" smtClean="0"/>
              <a:t>Signs of injury</a:t>
            </a:r>
          </a:p>
          <a:p>
            <a:pPr lvl="1"/>
            <a:r>
              <a:rPr lang="en-US" sz="2800" b="1" u="sng" dirty="0" smtClean="0"/>
              <a:t>Intense pain in the ear, fluid drainage from the ear canal, transient hearing loss </a:t>
            </a:r>
          </a:p>
          <a:p>
            <a:pPr lvl="1"/>
            <a:r>
              <a:rPr lang="en-US" sz="2800" b="1" u="sng" dirty="0" smtClean="0"/>
              <a:t>Systemic infection may also cause a fever, headaches, irritability, loss of appetite, and nausea </a:t>
            </a:r>
          </a:p>
          <a:p>
            <a:pPr lvl="0"/>
            <a:r>
              <a:rPr lang="en-US" dirty="0" smtClean="0"/>
              <a:t>Care</a:t>
            </a:r>
          </a:p>
          <a:p>
            <a:pPr lvl="1"/>
            <a:r>
              <a:rPr lang="en-US" sz="2800" b="1" u="sng" dirty="0" smtClean="0"/>
              <a:t>Fluid withdrawal may be necessary to determine the appropriate antibiotics </a:t>
            </a:r>
          </a:p>
          <a:p>
            <a:pPr lvl="1"/>
            <a:r>
              <a:rPr lang="en-US" sz="2800" b="1" u="sng" dirty="0" smtClean="0"/>
              <a:t>Analgesics for pain</a:t>
            </a:r>
          </a:p>
          <a:p>
            <a:pPr lvl="1"/>
            <a:r>
              <a:rPr lang="en-US" sz="2800" dirty="0" smtClean="0"/>
              <a:t>Generally resolves in 24 hours while pain may last for 72 hours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399"/>
            <a:ext cx="3886200" cy="275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977" t="19764" r="4651" b="11061"/>
          <a:stretch>
            <a:fillRect/>
          </a:stretch>
        </p:blipFill>
        <p:spPr bwMode="auto">
          <a:xfrm>
            <a:off x="4724400" y="4495800"/>
            <a:ext cx="3886200" cy="2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ardenrain.files.wordpress.com/2009/03/otitis-med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17602" cy="586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Orbital Hematoma (Black Eye)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648200" cy="48768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2300" dirty="0" smtClean="0"/>
              <a:t>Cause of injury</a:t>
            </a:r>
          </a:p>
          <a:p>
            <a:pPr lvl="1"/>
            <a:r>
              <a:rPr lang="en-US" sz="3100" b="1" u="sng" dirty="0" smtClean="0"/>
              <a:t>Blow to the area surrounding the eye which results in capillary bleeding </a:t>
            </a:r>
          </a:p>
          <a:p>
            <a:pPr lvl="0"/>
            <a:r>
              <a:rPr lang="en-US" sz="2300" dirty="0" smtClean="0"/>
              <a:t>Signs of injury</a:t>
            </a:r>
          </a:p>
          <a:p>
            <a:pPr lvl="1"/>
            <a:r>
              <a:rPr lang="en-US" sz="3100" dirty="0" smtClean="0"/>
              <a:t>Signs of a more serious condition may be displayed as a </a:t>
            </a:r>
            <a:r>
              <a:rPr lang="en-US" sz="3100" dirty="0" err="1" smtClean="0"/>
              <a:t>subconjunctival</a:t>
            </a:r>
            <a:r>
              <a:rPr lang="en-US" sz="3100" dirty="0" smtClean="0"/>
              <a:t> hemorrhage</a:t>
            </a:r>
          </a:p>
          <a:p>
            <a:pPr lvl="1"/>
            <a:r>
              <a:rPr lang="en-US" sz="3100" dirty="0" smtClean="0"/>
              <a:t>Swelling and discoloration</a:t>
            </a:r>
          </a:p>
          <a:p>
            <a:pPr lvl="0"/>
            <a:r>
              <a:rPr lang="en-US" sz="2300" dirty="0" smtClean="0"/>
              <a:t>Care	</a:t>
            </a:r>
          </a:p>
          <a:p>
            <a:pPr lvl="1"/>
            <a:r>
              <a:rPr lang="en-US" sz="3100" b="1" u="sng" dirty="0" smtClean="0"/>
              <a:t>Cold application for at least 30 minutes, 24 hours of rest if athlete has distorted vision</a:t>
            </a:r>
          </a:p>
          <a:p>
            <a:pPr lvl="1"/>
            <a:r>
              <a:rPr lang="en-US" sz="3100" b="1" u="sng" dirty="0" smtClean="0"/>
              <a:t>Do not blow nose after acute – may increase hemorrhaging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9434" b="27673"/>
          <a:stretch>
            <a:fillRect/>
          </a:stretch>
        </p:blipFill>
        <p:spPr bwMode="auto">
          <a:xfrm>
            <a:off x="4648200" y="20574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961" t="3442" b="49843"/>
          <a:stretch>
            <a:fillRect/>
          </a:stretch>
        </p:blipFill>
        <p:spPr bwMode="auto">
          <a:xfrm>
            <a:off x="4648200" y="4191000"/>
            <a:ext cx="4038600" cy="153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1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ealthanswersboard.com/blog/wp-content/uploads/2008/03/black-ey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412806" cy="6206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B2135"/>
      </a:dk2>
      <a:lt2>
        <a:srgbClr val="F4EFDF"/>
      </a:lt2>
      <a:accent1>
        <a:srgbClr val="33A485"/>
      </a:accent1>
      <a:accent2>
        <a:srgbClr val="EC6E39"/>
      </a:accent2>
      <a:accent3>
        <a:srgbClr val="D5A52C"/>
      </a:accent3>
      <a:accent4>
        <a:srgbClr val="909081"/>
      </a:accent4>
      <a:accent5>
        <a:srgbClr val="3BA1C1"/>
      </a:accent5>
      <a:accent6>
        <a:srgbClr val="916A8C"/>
      </a:accent6>
      <a:hlink>
        <a:srgbClr val="3BA1C1"/>
      </a:hlink>
      <a:folHlink>
        <a:srgbClr val="916A8C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0A845BBA-79DB-48B1-B20E-7DB1D92248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1528</TotalTime>
  <Words>743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Schoolbook</vt:lpstr>
      <vt:lpstr>Corbel</vt:lpstr>
      <vt:lpstr>Headlines</vt:lpstr>
      <vt:lpstr>Ear Injuries</vt:lpstr>
      <vt:lpstr>Auricular Hematoma (Cauliflower Ear)</vt:lpstr>
      <vt:lpstr>PowerPoint Presentation</vt:lpstr>
      <vt:lpstr>Swimmer’s Ear (Otitis Externa)</vt:lpstr>
      <vt:lpstr>PowerPoint Presentation</vt:lpstr>
      <vt:lpstr>Middle Ear Infection (Otitis Media)</vt:lpstr>
      <vt:lpstr>PowerPoint Presentation</vt:lpstr>
      <vt:lpstr>Orbital Hematoma (Black Eye)</vt:lpstr>
      <vt:lpstr>PowerPoint Presentation</vt:lpstr>
      <vt:lpstr>Orbital Fracture </vt:lpstr>
      <vt:lpstr>PowerPoint Presentation</vt:lpstr>
      <vt:lpstr>Foreign Body in Eye</vt:lpstr>
      <vt:lpstr>Do NOT use TWEEZERS  to remove an object!!!!!!</vt:lpstr>
      <vt:lpstr>Corneal Abrasions</vt:lpstr>
      <vt:lpstr> </vt:lpstr>
      <vt:lpstr>Hyphema</vt:lpstr>
      <vt:lpstr>PowerPoint Presentation</vt:lpstr>
      <vt:lpstr>Retinal Detachment</vt:lpstr>
      <vt:lpstr>PowerPoint Presentation</vt:lpstr>
      <vt:lpstr>Acute Conjunctivitis-Pink Eye </vt:lpstr>
      <vt:lpstr>Acute Conjunctivitis=Pink Eye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 Injuries</dc:title>
  <dc:creator>009290029</dc:creator>
  <cp:lastModifiedBy>Brooke Mungall</cp:lastModifiedBy>
  <cp:revision>28</cp:revision>
  <dcterms:created xsi:type="dcterms:W3CDTF">2010-04-19T15:32:15Z</dcterms:created>
  <dcterms:modified xsi:type="dcterms:W3CDTF">2017-04-07T11:20:00Z</dcterms:modified>
</cp:coreProperties>
</file>