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1" r:id="rId3"/>
    <p:sldId id="257" r:id="rId4"/>
    <p:sldId id="302" r:id="rId5"/>
    <p:sldId id="261" r:id="rId6"/>
    <p:sldId id="303" r:id="rId7"/>
    <p:sldId id="289" r:id="rId8"/>
    <p:sldId id="291" r:id="rId9"/>
    <p:sldId id="293" r:id="rId10"/>
    <p:sldId id="304" r:id="rId11"/>
    <p:sldId id="290" r:id="rId12"/>
    <p:sldId id="292" r:id="rId13"/>
    <p:sldId id="305" r:id="rId14"/>
    <p:sldId id="264" r:id="rId15"/>
    <p:sldId id="265" r:id="rId16"/>
    <p:sldId id="294" r:id="rId17"/>
    <p:sldId id="295" r:id="rId18"/>
    <p:sldId id="296" r:id="rId19"/>
    <p:sldId id="306" r:id="rId20"/>
    <p:sldId id="287" r:id="rId21"/>
    <p:sldId id="311" r:id="rId22"/>
    <p:sldId id="288" r:id="rId23"/>
    <p:sldId id="312" r:id="rId24"/>
    <p:sldId id="307" r:id="rId25"/>
    <p:sldId id="286" r:id="rId26"/>
    <p:sldId id="297" r:id="rId27"/>
    <p:sldId id="298" r:id="rId28"/>
    <p:sldId id="299" r:id="rId29"/>
    <p:sldId id="313" r:id="rId30"/>
    <p:sldId id="283" r:id="rId31"/>
    <p:sldId id="285" r:id="rId32"/>
    <p:sldId id="308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14532F-08B1-4615-8635-BDC2B587A56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2E8F7E-7344-4619-8A1F-DBC8EF661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587752"/>
          </a:xfrm>
        </p:spPr>
        <p:txBody>
          <a:bodyPr>
            <a:normAutofit/>
          </a:bodyPr>
          <a:lstStyle/>
          <a:p>
            <a:r>
              <a:rPr lang="en-US" dirty="0" smtClean="0"/>
              <a:t>Elbow, Wrist, and Hand </a:t>
            </a:r>
            <a:r>
              <a:rPr lang="en-US" dirty="0" smtClean="0"/>
              <a:t>Evaluation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19:  Pages 432-435; Pages 445-447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ligaments at the EWH?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Palpate the Ligaments at 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Lateral (radial) collateral</a:t>
            </a:r>
          </a:p>
          <a:p>
            <a:pPr lvl="0"/>
            <a:r>
              <a:rPr lang="en-US" dirty="0" smtClean="0"/>
              <a:t>Medial (</a:t>
            </a:r>
            <a:r>
              <a:rPr lang="en-US" dirty="0" err="1" smtClean="0"/>
              <a:t>ulnar</a:t>
            </a:r>
            <a:r>
              <a:rPr lang="en-US" dirty="0" smtClean="0"/>
              <a:t>) collateral</a:t>
            </a:r>
          </a:p>
          <a:p>
            <a:pPr lvl="0"/>
            <a:r>
              <a:rPr lang="en-US" dirty="0" smtClean="0"/>
              <a:t>Annular – wraps around the radius</a:t>
            </a:r>
          </a:p>
          <a:p>
            <a:endParaRPr lang="en-US" dirty="0"/>
          </a:p>
        </p:txBody>
      </p:sp>
      <p:pic>
        <p:nvPicPr>
          <p:cNvPr id="5" name="Content Placeholder 4" descr="Shoulder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8878" t="15959" r="6240" b="53736"/>
          <a:stretch>
            <a:fillRect/>
          </a:stretch>
        </p:blipFill>
        <p:spPr>
          <a:xfrm>
            <a:off x="5105400" y="2133600"/>
            <a:ext cx="3048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Palpate the Ligaments at the Wrist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Lateral (Radial) collateral</a:t>
            </a:r>
          </a:p>
          <a:p>
            <a:pPr lvl="0"/>
            <a:r>
              <a:rPr lang="en-US" dirty="0" smtClean="0"/>
              <a:t>Medial (</a:t>
            </a:r>
            <a:r>
              <a:rPr lang="en-US" dirty="0" err="1" smtClean="0"/>
              <a:t>Ulnar</a:t>
            </a:r>
            <a:r>
              <a:rPr lang="en-US" dirty="0" smtClean="0"/>
              <a:t>) collateral</a:t>
            </a:r>
          </a:p>
          <a:p>
            <a:pPr lvl="0"/>
            <a:r>
              <a:rPr lang="en-US" dirty="0" smtClean="0"/>
              <a:t>Transverse</a:t>
            </a:r>
          </a:p>
          <a:p>
            <a:endParaRPr lang="en-US" dirty="0"/>
          </a:p>
        </p:txBody>
      </p:sp>
      <p:pic>
        <p:nvPicPr>
          <p:cNvPr id="5" name="Content Placeholder 4" descr="Hand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8745" t="49632" r="3559" b="15012"/>
          <a:stretch>
            <a:fillRect/>
          </a:stretch>
        </p:blipFill>
        <p:spPr>
          <a:xfrm>
            <a:off x="4191000" y="2286000"/>
            <a:ext cx="4191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muscles can you palpate at the EWH?</a:t>
            </a:r>
          </a:p>
          <a:p>
            <a:pPr lvl="1"/>
            <a:r>
              <a:rPr lang="en-US" dirty="0" smtClean="0"/>
              <a:t>The muscles must be superficial!!!!!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P: Palpation of the EWH Muscles </a:t>
            </a:r>
            <a:endParaRPr lang="en-US" dirty="0"/>
          </a:p>
        </p:txBody>
      </p:sp>
      <p:pic>
        <p:nvPicPr>
          <p:cNvPr id="5" name="Content Placeholder 4" descr="muscles of anterior chest and ar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158" t="13022" r="18480" b="31638"/>
          <a:stretch>
            <a:fillRect/>
          </a:stretch>
        </p:blipFill>
        <p:spPr>
          <a:xfrm>
            <a:off x="609600" y="1600200"/>
            <a:ext cx="35052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palpate the following Muscles of the Anterior Chest, Arm, and Shoulder.</a:t>
            </a:r>
          </a:p>
          <a:p>
            <a:pPr lvl="1"/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P: Palpation of the EWH Muscles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palpate the following EWH Muscles.</a:t>
            </a:r>
          </a:p>
          <a:p>
            <a:pPr lvl="1"/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Radialis</a:t>
            </a:r>
            <a:endParaRPr lang="en-US" dirty="0" smtClean="0"/>
          </a:p>
          <a:p>
            <a:pPr lvl="1"/>
            <a:r>
              <a:rPr lang="en-US" dirty="0" smtClean="0"/>
              <a:t>Palmaris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Ulnaris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of these muscles originate at the Medial </a:t>
            </a:r>
            <a:r>
              <a:rPr lang="en-US" dirty="0" err="1" smtClean="0"/>
              <a:t>Epicondyle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Muscles of the Wri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0596" t="11417" r="23319" b="11050"/>
          <a:stretch>
            <a:fillRect/>
          </a:stretch>
        </p:blipFill>
        <p:spPr>
          <a:xfrm>
            <a:off x="533400" y="2011718"/>
            <a:ext cx="3124200" cy="41474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 Palpation of the EWH Muscles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palpate the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 smtClean="0"/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endParaRPr lang="en-US" dirty="0" smtClean="0"/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  <p:pic>
        <p:nvPicPr>
          <p:cNvPr id="5" name="Content Placeholder 6" descr="Flexors of the fing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0033" t="9655" r="20033"/>
          <a:stretch>
            <a:fillRect/>
          </a:stretch>
        </p:blipFill>
        <p:spPr>
          <a:xfrm>
            <a:off x="1036716" y="1773238"/>
            <a:ext cx="2879567" cy="46243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 Palpation of the EWH Muscles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palpate the Triceps </a:t>
            </a:r>
            <a:r>
              <a:rPr lang="en-US" dirty="0" err="1" smtClean="0"/>
              <a:t>Brachii</a:t>
            </a:r>
            <a:r>
              <a:rPr lang="en-US" dirty="0" smtClean="0"/>
              <a:t> muscle.</a:t>
            </a:r>
            <a:endParaRPr lang="en-US" dirty="0"/>
          </a:p>
        </p:txBody>
      </p:sp>
      <p:pic>
        <p:nvPicPr>
          <p:cNvPr id="5" name="Content Placeholder 6" descr="Posterior Back, sholder, and arm musc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5994" t="16540" r="30508" b="20556"/>
          <a:stretch>
            <a:fillRect/>
          </a:stretch>
        </p:blipFill>
        <p:spPr>
          <a:xfrm>
            <a:off x="685800" y="2057400"/>
            <a:ext cx="3276600" cy="4191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 Palpation of the EWH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following muscles of the EWH make up the anatomical snuffbox.</a:t>
            </a:r>
          </a:p>
          <a:p>
            <a:pPr lvl="1"/>
            <a:r>
              <a:rPr lang="en-US" dirty="0" smtClean="0"/>
              <a:t>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/>
          </a:p>
        </p:txBody>
      </p:sp>
      <p:pic>
        <p:nvPicPr>
          <p:cNvPr id="5" name="Content Placeholder 6" descr="Extensors of the Thum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1449" t="11417" r="21143" b="4001"/>
          <a:stretch>
            <a:fillRect/>
          </a:stretch>
        </p:blipFill>
        <p:spPr>
          <a:xfrm>
            <a:off x="1368573" y="1773238"/>
            <a:ext cx="2215854" cy="46243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muscles do the following movements that occur at the EWH?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7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10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Tests: EWH-AROM/PROM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 Forearm/Elbow-2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Supinate and Flex Elbow/Forearm-1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Pronates -1</a:t>
            </a:r>
          </a:p>
          <a:p>
            <a:endParaRPr lang="en-US" dirty="0" smtClean="0"/>
          </a:p>
          <a:p>
            <a:r>
              <a:rPr lang="en-US" dirty="0" smtClean="0"/>
              <a:t>Pronate and Flex Elbow/Forearm-1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Flexes Wrist/Hand-3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Flexes Fingers-2</a:t>
            </a:r>
          </a:p>
          <a:p>
            <a:endParaRPr lang="en-US" dirty="0" smtClean="0"/>
          </a:p>
          <a:p>
            <a:r>
              <a:rPr lang="en-US" dirty="0" smtClean="0"/>
              <a:t>Flexes Thumb-1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Tests: EWH-AROM/PROM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 Forearm/Elbow</a:t>
            </a:r>
          </a:p>
          <a:p>
            <a:pPr lvl="1"/>
            <a:r>
              <a:rPr lang="en-US" dirty="0" err="1" smtClean="0"/>
              <a:t>Brachialis</a:t>
            </a:r>
            <a:endParaRPr lang="en-US" dirty="0" smtClean="0"/>
          </a:p>
          <a:p>
            <a:pPr lvl="1"/>
            <a:r>
              <a:rPr lang="en-US" dirty="0" err="1" smtClean="0"/>
              <a:t>Brachioradialis</a:t>
            </a:r>
            <a:endParaRPr lang="en-US" dirty="0" smtClean="0"/>
          </a:p>
          <a:p>
            <a:r>
              <a:rPr lang="en-US" dirty="0" err="1" smtClean="0"/>
              <a:t>Supinate</a:t>
            </a:r>
            <a:r>
              <a:rPr lang="en-US" dirty="0" smtClean="0"/>
              <a:t> and Flex Elbow/Forearm</a:t>
            </a:r>
          </a:p>
          <a:p>
            <a:pPr lvl="1"/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err="1" smtClean="0"/>
              <a:t>Pronates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endParaRPr lang="en-US" dirty="0" smtClean="0"/>
          </a:p>
          <a:p>
            <a:r>
              <a:rPr lang="en-US" dirty="0" err="1" smtClean="0"/>
              <a:t>Pronate</a:t>
            </a:r>
            <a:r>
              <a:rPr lang="en-US" dirty="0" smtClean="0"/>
              <a:t> and Flex Elbow/Forearm</a:t>
            </a:r>
          </a:p>
          <a:p>
            <a:pPr lvl="1"/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Flexes Wrist/Hand</a:t>
            </a:r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Radialis</a:t>
            </a:r>
            <a:endParaRPr lang="en-US" dirty="0" smtClean="0"/>
          </a:p>
          <a:p>
            <a:pPr lvl="1"/>
            <a:r>
              <a:rPr lang="en-US" dirty="0" smtClean="0"/>
              <a:t>Palmaris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Ulnaris</a:t>
            </a:r>
            <a:endParaRPr lang="en-US" dirty="0" smtClean="0"/>
          </a:p>
          <a:p>
            <a:r>
              <a:rPr lang="en-US" dirty="0" smtClean="0"/>
              <a:t>Flexes Fingers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 smtClean="0"/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endParaRPr lang="en-US" dirty="0" smtClean="0"/>
          </a:p>
          <a:p>
            <a:r>
              <a:rPr lang="en-US" dirty="0" smtClean="0"/>
              <a:t>Flexes Thumb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Tests: EWH-AROM/PROM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Extends Elbow/Forearm-2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Extends Wrist/Hand And Radial Deviation-2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Extends Fingers (or Pinky)-2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Extends Wrist/Hand-1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Supinates-1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Abducts Thumb-1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Extends Thumb-2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Adducts Fingers (PAD)-1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Abducts Fingers (DAB)-1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Tests: EWH-AROM/PROM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Extends Elbow/Forearm</a:t>
            </a:r>
          </a:p>
          <a:p>
            <a:pPr lvl="1"/>
            <a:r>
              <a:rPr lang="en-US" dirty="0" err="1" smtClean="0"/>
              <a:t>Anconeus</a:t>
            </a:r>
            <a:endParaRPr lang="en-US" dirty="0" smtClean="0"/>
          </a:p>
          <a:p>
            <a:pPr lvl="1"/>
            <a:r>
              <a:rPr lang="en-US" dirty="0" smtClean="0"/>
              <a:t>Triceps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Extends Wrist/Hand And Radial Deviation</a:t>
            </a:r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r>
              <a:rPr lang="en-US" dirty="0" smtClean="0"/>
              <a:t>Extends Fingers 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endParaRPr lang="en-US" dirty="0" smtClean="0"/>
          </a:p>
          <a:p>
            <a:r>
              <a:rPr lang="en-US" dirty="0" smtClean="0"/>
              <a:t>Extends Wrist/Hand</a:t>
            </a:r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Ulnaris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Supinates</a:t>
            </a:r>
            <a:endParaRPr lang="en-US" dirty="0" smtClean="0"/>
          </a:p>
          <a:p>
            <a:pPr lvl="1"/>
            <a:r>
              <a:rPr lang="en-US" dirty="0" err="1" smtClean="0"/>
              <a:t>Supinator</a:t>
            </a:r>
            <a:endParaRPr lang="en-US" dirty="0" smtClean="0"/>
          </a:p>
          <a:p>
            <a:r>
              <a:rPr lang="en-US" dirty="0" smtClean="0"/>
              <a:t>Abducts Thumb</a:t>
            </a:r>
          </a:p>
          <a:p>
            <a:pPr lvl="1"/>
            <a:r>
              <a:rPr lang="en-US" dirty="0" smtClean="0"/>
              <a:t>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Extends Thumb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Adducts Fingers (PAD)</a:t>
            </a:r>
          </a:p>
          <a:p>
            <a:pPr lvl="1"/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Interossei</a:t>
            </a:r>
            <a:endParaRPr lang="en-US" dirty="0" smtClean="0"/>
          </a:p>
          <a:p>
            <a:r>
              <a:rPr lang="en-US" dirty="0" smtClean="0"/>
              <a:t>Abducts Fingers (DAB)</a:t>
            </a:r>
          </a:p>
          <a:p>
            <a:pPr lvl="1"/>
            <a:r>
              <a:rPr lang="en-US" dirty="0" smtClean="0"/>
              <a:t>Dorsal </a:t>
            </a:r>
            <a:r>
              <a:rPr lang="en-US" dirty="0" err="1" smtClean="0"/>
              <a:t>Interossei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List the 7 special tests that we discussed in class while going over EWH Conditions.</a:t>
            </a:r>
          </a:p>
          <a:p>
            <a:pPr lvl="1"/>
            <a:r>
              <a:rPr lang="en-US" dirty="0" smtClean="0"/>
              <a:t>Valgus</a:t>
            </a:r>
          </a:p>
          <a:p>
            <a:pPr lvl="1"/>
            <a:r>
              <a:rPr lang="en-US" dirty="0" err="1" smtClean="0"/>
              <a:t>Varus</a:t>
            </a:r>
            <a:endParaRPr lang="en-US" dirty="0" smtClean="0"/>
          </a:p>
          <a:p>
            <a:pPr lvl="1"/>
            <a:r>
              <a:rPr lang="en-US" dirty="0" err="1" smtClean="0"/>
              <a:t>Tinel</a:t>
            </a:r>
            <a:endParaRPr lang="en-US" dirty="0" smtClean="0"/>
          </a:p>
          <a:p>
            <a:pPr lvl="1"/>
            <a:r>
              <a:rPr lang="en-US" dirty="0" err="1" smtClean="0"/>
              <a:t>Phalen’s</a:t>
            </a:r>
            <a:endParaRPr lang="en-US" dirty="0" smtClean="0"/>
          </a:p>
          <a:p>
            <a:pPr lvl="1"/>
            <a:r>
              <a:rPr lang="en-US" dirty="0" smtClean="0"/>
              <a:t>Game Keeper’s Thumb</a:t>
            </a:r>
          </a:p>
          <a:p>
            <a:pPr lvl="1"/>
            <a:r>
              <a:rPr lang="en-US" dirty="0" smtClean="0"/>
              <a:t>Tennis Elbow </a:t>
            </a:r>
          </a:p>
          <a:p>
            <a:pPr lvl="1"/>
            <a:r>
              <a:rPr lang="en-US" dirty="0" smtClean="0"/>
              <a:t>Little Leaguer’s Elbow</a:t>
            </a:r>
          </a:p>
          <a:p>
            <a:r>
              <a:rPr lang="en-US" dirty="0" smtClean="0"/>
              <a:t>Make a note as to what you are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63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Valgus Stress Test-tests for MCL </a:t>
            </a:r>
            <a:r>
              <a:rPr lang="en-US" dirty="0" err="1" smtClean="0"/>
              <a:t>SPrain</a:t>
            </a:r>
            <a:endParaRPr lang="en-US" dirty="0"/>
          </a:p>
        </p:txBody>
      </p:sp>
      <p:pic>
        <p:nvPicPr>
          <p:cNvPr id="8" name="Content Placeholder 7" descr="valgus elbow t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2819400"/>
            <a:ext cx="2667000" cy="32004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Varus</a:t>
            </a:r>
            <a:r>
              <a:rPr lang="en-US" dirty="0" smtClean="0"/>
              <a:t> Stress Test-Tests for LCL Sprain </a:t>
            </a:r>
            <a:endParaRPr lang="en-US" dirty="0"/>
          </a:p>
        </p:txBody>
      </p:sp>
      <p:pic>
        <p:nvPicPr>
          <p:cNvPr id="9" name="Content Placeholder 8" descr="varus stress elbo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3048000" cy="31242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Tennis Elbow Test-tests for Lateral </a:t>
            </a:r>
            <a:r>
              <a:rPr lang="en-US" dirty="0" err="1" smtClean="0"/>
              <a:t>Epicondylitis</a:t>
            </a:r>
            <a:endParaRPr lang="en-US" dirty="0"/>
          </a:p>
        </p:txBody>
      </p:sp>
      <p:pic>
        <p:nvPicPr>
          <p:cNvPr id="7" name="Content Placeholder 6" descr="tennis elbow t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3048000"/>
            <a:ext cx="29718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9680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Little </a:t>
            </a:r>
            <a:r>
              <a:rPr lang="en-US" dirty="0" err="1" smtClean="0"/>
              <a:t>LeagueR’s</a:t>
            </a:r>
            <a:r>
              <a:rPr lang="en-US" dirty="0" smtClean="0"/>
              <a:t> Elbow Test-Tests for Medial epicondylitis</a:t>
            </a:r>
            <a:endParaRPr lang="en-US" dirty="0"/>
          </a:p>
        </p:txBody>
      </p:sp>
      <p:pic>
        <p:nvPicPr>
          <p:cNvPr id="8" name="Content Placeholder 7" descr="little leagu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7401" y="3048000"/>
            <a:ext cx="2971800" cy="3124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Game Keeper’s Thumb- tests for the UCL of the THUMB</a:t>
            </a:r>
            <a:endParaRPr lang="en-US" dirty="0"/>
          </a:p>
        </p:txBody>
      </p:sp>
      <p:pic>
        <p:nvPicPr>
          <p:cNvPr id="7" name="Content Placeholder 6" descr="thumb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3124200" cy="304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Tinel</a:t>
            </a:r>
            <a:r>
              <a:rPr lang="en-US" dirty="0" smtClean="0"/>
              <a:t> Sign-tests for an ulnar nerve issue</a:t>
            </a:r>
            <a:endParaRPr lang="en-US" dirty="0"/>
          </a:p>
        </p:txBody>
      </p:sp>
      <p:pic>
        <p:nvPicPr>
          <p:cNvPr id="8" name="Content Placeholder 7" descr="tinel sig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2971800"/>
            <a:ext cx="2895600" cy="312419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96801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Phalen’s</a:t>
            </a:r>
            <a:r>
              <a:rPr lang="en-US" dirty="0" smtClean="0"/>
              <a:t> TEST tests for Carpal Tunnel Syndrome</a:t>
            </a:r>
          </a:p>
          <a:p>
            <a:r>
              <a:rPr lang="en-US" dirty="0" smtClean="0"/>
              <a:t> (Median Nerve)</a:t>
            </a:r>
            <a:endParaRPr lang="en-US" dirty="0"/>
          </a:p>
        </p:txBody>
      </p:sp>
      <p:pic>
        <p:nvPicPr>
          <p:cNvPr id="7" name="Content Placeholder 6" descr="carpal tunn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3429000" cy="304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EWH-MMT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MANUAL MUSCLE TESTS</a:t>
            </a:r>
          </a:p>
          <a:p>
            <a:r>
              <a:rPr lang="en-US" dirty="0" smtClean="0"/>
              <a:t>How do you test the strength of each muscle of the EWH?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0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006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 this a new injury or is this a chronic problem that has existed for some time?</a:t>
            </a:r>
          </a:p>
          <a:p>
            <a:r>
              <a:rPr lang="en-US" dirty="0" smtClean="0"/>
              <a:t>Is the pain or discomfort caused by direct trauma such as falling on an outstretched arm or landing on the tip of a bent elbow?</a:t>
            </a:r>
          </a:p>
          <a:p>
            <a:r>
              <a:rPr lang="en-US" dirty="0" smtClean="0"/>
              <a:t>Can the problem be attributed to sudden overextension of the elbow or to repeated overuse of a throwing type motion?</a:t>
            </a:r>
          </a:p>
          <a:p>
            <a:r>
              <a:rPr lang="en-US" dirty="0" smtClean="0"/>
              <a:t>Are there movements or positions of the arm that increases or decreases the pain?</a:t>
            </a:r>
          </a:p>
          <a:p>
            <a:r>
              <a:rPr lang="en-US" dirty="0" smtClean="0"/>
              <a:t>Has the elbow been injured before? If so, what was the diagnosis and treatment?</a:t>
            </a:r>
          </a:p>
          <a:p>
            <a:r>
              <a:rPr lang="en-US" dirty="0" smtClean="0"/>
              <a:t>Is there a feeling of locking or grating during movement?</a:t>
            </a:r>
          </a:p>
          <a:p>
            <a:r>
              <a:rPr lang="en-US" dirty="0" smtClean="0"/>
              <a:t>Is there any tingling or numbness radiating down the forearm or in the hand and fingers?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EWH-MMT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 Forearm/Elbow</a:t>
            </a:r>
          </a:p>
          <a:p>
            <a:pPr lvl="1"/>
            <a:r>
              <a:rPr lang="en-US" dirty="0" err="1" smtClean="0"/>
              <a:t>Brachialis</a:t>
            </a:r>
            <a:endParaRPr lang="en-US" dirty="0" smtClean="0"/>
          </a:p>
          <a:p>
            <a:pPr lvl="1"/>
            <a:r>
              <a:rPr lang="en-US" dirty="0" err="1" smtClean="0"/>
              <a:t>Brachioradialis</a:t>
            </a:r>
            <a:endParaRPr lang="en-US" dirty="0" smtClean="0"/>
          </a:p>
          <a:p>
            <a:r>
              <a:rPr lang="en-US" dirty="0" err="1" smtClean="0"/>
              <a:t>Supinate</a:t>
            </a:r>
            <a:r>
              <a:rPr lang="en-US" dirty="0" smtClean="0"/>
              <a:t> and Flex Elbow/Forearm</a:t>
            </a:r>
          </a:p>
          <a:p>
            <a:pPr lvl="1"/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err="1" smtClean="0"/>
              <a:t>Pronates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endParaRPr lang="en-US" dirty="0" smtClean="0"/>
          </a:p>
          <a:p>
            <a:r>
              <a:rPr lang="en-US" dirty="0" err="1" smtClean="0"/>
              <a:t>Pronate</a:t>
            </a:r>
            <a:r>
              <a:rPr lang="en-US" dirty="0" smtClean="0"/>
              <a:t> and Flex Elbow/Forearm</a:t>
            </a:r>
          </a:p>
          <a:p>
            <a:pPr lvl="1"/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Flexes Wrist/Hand</a:t>
            </a:r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Radialis</a:t>
            </a:r>
            <a:endParaRPr lang="en-US" dirty="0" smtClean="0"/>
          </a:p>
          <a:p>
            <a:pPr lvl="1"/>
            <a:r>
              <a:rPr lang="en-US" dirty="0" smtClean="0"/>
              <a:t>Palmaris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Ulnaris</a:t>
            </a:r>
            <a:endParaRPr lang="en-US" dirty="0" smtClean="0"/>
          </a:p>
          <a:p>
            <a:r>
              <a:rPr lang="en-US" dirty="0" smtClean="0"/>
              <a:t>Flexes Fingers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 smtClean="0"/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endParaRPr lang="en-US" dirty="0" smtClean="0"/>
          </a:p>
          <a:p>
            <a:r>
              <a:rPr lang="en-US" dirty="0" smtClean="0"/>
              <a:t>Flexes Thumb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EWH-MMT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Extends Elbow/Forearm</a:t>
            </a:r>
          </a:p>
          <a:p>
            <a:pPr lvl="1"/>
            <a:r>
              <a:rPr lang="en-US" dirty="0" err="1" smtClean="0"/>
              <a:t>Anconeus</a:t>
            </a:r>
            <a:endParaRPr lang="en-US" dirty="0" smtClean="0"/>
          </a:p>
          <a:p>
            <a:pPr lvl="1"/>
            <a:r>
              <a:rPr lang="en-US" dirty="0" smtClean="0"/>
              <a:t>Triceps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r>
              <a:rPr lang="en-US" dirty="0" smtClean="0"/>
              <a:t>Extends Wrist/Hand And Radial Deviation</a:t>
            </a:r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r>
              <a:rPr lang="en-US" dirty="0" smtClean="0"/>
              <a:t>Extends Fingers 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endParaRPr lang="en-US" dirty="0" smtClean="0"/>
          </a:p>
          <a:p>
            <a:r>
              <a:rPr lang="en-US" dirty="0" smtClean="0"/>
              <a:t>Extends Wrist/Hand</a:t>
            </a:r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Ulnaris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Supinates</a:t>
            </a:r>
            <a:endParaRPr lang="en-US" dirty="0" smtClean="0"/>
          </a:p>
          <a:p>
            <a:pPr lvl="1"/>
            <a:r>
              <a:rPr lang="en-US" dirty="0" err="1" smtClean="0"/>
              <a:t>Supinator</a:t>
            </a:r>
            <a:endParaRPr lang="en-US" dirty="0" smtClean="0"/>
          </a:p>
          <a:p>
            <a:r>
              <a:rPr lang="en-US" dirty="0" smtClean="0"/>
              <a:t>Abducts Thumb</a:t>
            </a:r>
          </a:p>
          <a:p>
            <a:pPr lvl="1"/>
            <a:r>
              <a:rPr lang="en-US" dirty="0" smtClean="0"/>
              <a:t>Abductor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Extends Thumb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Pollicis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Adducts Fingers (PAD)</a:t>
            </a:r>
          </a:p>
          <a:p>
            <a:pPr lvl="1"/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Interossei</a:t>
            </a:r>
            <a:endParaRPr lang="en-US" dirty="0" smtClean="0"/>
          </a:p>
          <a:p>
            <a:r>
              <a:rPr lang="en-US" dirty="0" smtClean="0"/>
              <a:t>Abducts Fingers (DAB)</a:t>
            </a:r>
          </a:p>
          <a:p>
            <a:pPr lvl="1"/>
            <a:r>
              <a:rPr lang="en-US" dirty="0" smtClean="0"/>
              <a:t>Dorsal </a:t>
            </a:r>
            <a:r>
              <a:rPr lang="en-US" dirty="0" err="1" smtClean="0"/>
              <a:t>Interossei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Tests: Functional/Sports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determine if an injured athlete could return to play?</a:t>
            </a:r>
          </a:p>
          <a:p>
            <a:r>
              <a:rPr lang="en-US" dirty="0" smtClean="0"/>
              <a:t>What functional/sports specific activities would they need to be able to do at the EWH?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1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Tests: Functional/Sports Specific Tests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the athlete use their EWH when they :</a:t>
            </a:r>
          </a:p>
          <a:p>
            <a:pPr lvl="1"/>
            <a:r>
              <a:rPr lang="en-US" dirty="0" smtClean="0"/>
              <a:t>Walk</a:t>
            </a:r>
          </a:p>
          <a:p>
            <a:pPr lvl="1"/>
            <a:r>
              <a:rPr lang="en-US" dirty="0" smtClean="0"/>
              <a:t>Hop</a:t>
            </a:r>
          </a:p>
          <a:p>
            <a:pPr lvl="1"/>
            <a:r>
              <a:rPr lang="en-US" dirty="0" smtClean="0"/>
              <a:t>Jump</a:t>
            </a:r>
          </a:p>
          <a:p>
            <a:pPr lvl="1"/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Sprint</a:t>
            </a:r>
          </a:p>
          <a:p>
            <a:pPr lvl="1"/>
            <a:r>
              <a:rPr lang="en-US" dirty="0" smtClean="0"/>
              <a:t>Back pedal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Squat </a:t>
            </a:r>
          </a:p>
          <a:p>
            <a:pPr lvl="1"/>
            <a:r>
              <a:rPr lang="en-US" dirty="0" smtClean="0"/>
              <a:t>Lunge</a:t>
            </a:r>
          </a:p>
          <a:p>
            <a:pPr lvl="1"/>
            <a:r>
              <a:rPr lang="en-US" dirty="0" smtClean="0"/>
              <a:t>Change Direction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the sport:</a:t>
            </a:r>
          </a:p>
          <a:p>
            <a:pPr lvl="1"/>
            <a:r>
              <a:rPr lang="en-US" dirty="0" smtClean="0"/>
              <a:t>Soccer- Throw ins </a:t>
            </a:r>
          </a:p>
          <a:p>
            <a:pPr lvl="1"/>
            <a:r>
              <a:rPr lang="en-US" dirty="0" smtClean="0"/>
              <a:t>Volleyball-Jump Serve/Spike</a:t>
            </a:r>
          </a:p>
          <a:p>
            <a:pPr lvl="1"/>
            <a:r>
              <a:rPr lang="en-US" dirty="0" smtClean="0"/>
              <a:t>Softball/Baseball- Throw/Catch</a:t>
            </a:r>
          </a:p>
          <a:p>
            <a:pPr lvl="1"/>
            <a:r>
              <a:rPr lang="en-US" dirty="0" smtClean="0"/>
              <a:t>Football-Get in Stance/Cut/Change Direction/Start and Stop/Catch/Throw a Ball</a:t>
            </a:r>
          </a:p>
          <a:p>
            <a:pPr lvl="1"/>
            <a:r>
              <a:rPr lang="en-US" dirty="0" smtClean="0"/>
              <a:t>Tennis-Serve, Backhand/Forehand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5 signs and symptoms that might be present if someone hurt their EWH.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Observe carrying angle for abnormalities</a:t>
            </a:r>
          </a:p>
          <a:p>
            <a:pPr lvl="1"/>
            <a:r>
              <a:rPr lang="en-US" dirty="0" smtClean="0"/>
              <a:t>Observe flexion and extension for limitations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Deformity</a:t>
            </a:r>
          </a:p>
          <a:p>
            <a:pPr lvl="1"/>
            <a:r>
              <a:rPr lang="en-US" dirty="0" err="1" smtClean="0"/>
              <a:t>Eccymosis</a:t>
            </a:r>
            <a:r>
              <a:rPr lang="en-US" dirty="0" smtClean="0"/>
              <a:t> or discoloration</a:t>
            </a:r>
          </a:p>
          <a:p>
            <a:pPr lvl="1"/>
            <a:r>
              <a:rPr lang="en-US" dirty="0" smtClean="0"/>
              <a:t>Heat or warmth</a:t>
            </a:r>
          </a:p>
          <a:p>
            <a:pPr lvl="1"/>
            <a:r>
              <a:rPr lang="en-US" dirty="0" err="1" smtClean="0"/>
              <a:t>Crepitus</a:t>
            </a:r>
            <a:r>
              <a:rPr lang="en-US" dirty="0" smtClean="0"/>
              <a:t> or abnormal sounds at the EWH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r>
              <a:rPr lang="en-US" dirty="0" smtClean="0"/>
              <a:t>Feeling or Sensation</a:t>
            </a:r>
          </a:p>
          <a:p>
            <a:pPr lvl="1"/>
            <a:r>
              <a:rPr lang="en-US" dirty="0" smtClean="0"/>
              <a:t>Range of Motion (ROM)</a:t>
            </a:r>
          </a:p>
          <a:p>
            <a:pPr lvl="1"/>
            <a:r>
              <a:rPr lang="en-US" dirty="0" smtClean="0"/>
              <a:t>Areas of Pain and Point Tenderness</a:t>
            </a:r>
          </a:p>
          <a:p>
            <a:pPr lvl="1"/>
            <a:r>
              <a:rPr lang="en-US" dirty="0" smtClean="0"/>
              <a:t>Muscle Atrophy or Weakness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you physically touch at the </a:t>
            </a:r>
          </a:p>
          <a:p>
            <a:pPr lvl="1"/>
            <a:r>
              <a:rPr lang="en-US" dirty="0" smtClean="0"/>
              <a:t>Elbow?</a:t>
            </a:r>
          </a:p>
          <a:p>
            <a:pPr lvl="1"/>
            <a:r>
              <a:rPr lang="en-US" dirty="0" smtClean="0"/>
              <a:t>Wrist?</a:t>
            </a:r>
          </a:p>
          <a:p>
            <a:pPr lvl="1"/>
            <a:r>
              <a:rPr lang="en-US" dirty="0" smtClean="0"/>
              <a:t>Hand?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Elbow: What can you palpate?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Bony Landmarks </a:t>
            </a:r>
          </a:p>
          <a:p>
            <a:pPr lvl="0"/>
            <a:r>
              <a:rPr lang="en-US" dirty="0" err="1" smtClean="0"/>
              <a:t>Olecranon</a:t>
            </a:r>
            <a:r>
              <a:rPr lang="en-US" dirty="0" smtClean="0"/>
              <a:t> process – sticks out at the tip of the elbow</a:t>
            </a:r>
          </a:p>
          <a:p>
            <a:pPr lvl="0"/>
            <a:r>
              <a:rPr lang="en-US" dirty="0" smtClean="0"/>
              <a:t>Medial </a:t>
            </a:r>
            <a:r>
              <a:rPr lang="en-US" dirty="0" err="1" smtClean="0"/>
              <a:t>epicondyle</a:t>
            </a:r>
            <a:endParaRPr lang="en-US" dirty="0" smtClean="0"/>
          </a:p>
          <a:p>
            <a:pPr lvl="0"/>
            <a:r>
              <a:rPr lang="en-US" dirty="0" smtClean="0"/>
              <a:t>Lateral </a:t>
            </a:r>
            <a:r>
              <a:rPr lang="en-US" dirty="0" err="1" smtClean="0"/>
              <a:t>epicondyle</a:t>
            </a:r>
            <a:endParaRPr lang="en-US" dirty="0" smtClean="0"/>
          </a:p>
          <a:p>
            <a:pPr lvl="0"/>
            <a:r>
              <a:rPr lang="en-US" dirty="0" err="1" smtClean="0"/>
              <a:t>Ulnar</a:t>
            </a:r>
            <a:r>
              <a:rPr lang="en-US" dirty="0" smtClean="0"/>
              <a:t> notch (</a:t>
            </a:r>
            <a:r>
              <a:rPr lang="en-US" dirty="0" err="1" smtClean="0"/>
              <a:t>ulnar</a:t>
            </a:r>
            <a:r>
              <a:rPr lang="en-US" dirty="0" smtClean="0"/>
              <a:t> nerve) </a:t>
            </a:r>
          </a:p>
          <a:p>
            <a:endParaRPr lang="en-US" dirty="0"/>
          </a:p>
        </p:txBody>
      </p:sp>
      <p:pic>
        <p:nvPicPr>
          <p:cNvPr id="5" name="Content Placeholder 4" descr="Elbow Join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1118" t="42897"/>
          <a:stretch>
            <a:fillRect/>
          </a:stretch>
        </p:blipFill>
        <p:spPr>
          <a:xfrm>
            <a:off x="4724400" y="2057400"/>
            <a:ext cx="3647167" cy="471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Wrist: What can you palpate?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Bony Landmarks</a:t>
            </a:r>
          </a:p>
          <a:p>
            <a:pPr lvl="0"/>
            <a:r>
              <a:rPr lang="en-US" dirty="0" err="1" smtClean="0"/>
              <a:t>Styloid</a:t>
            </a:r>
            <a:r>
              <a:rPr lang="en-US" dirty="0" smtClean="0"/>
              <a:t> process of the radius</a:t>
            </a:r>
          </a:p>
          <a:p>
            <a:pPr lvl="0"/>
            <a:r>
              <a:rPr lang="en-US" dirty="0" err="1" smtClean="0"/>
              <a:t>Styloid</a:t>
            </a:r>
            <a:r>
              <a:rPr lang="en-US" dirty="0" smtClean="0"/>
              <a:t> process of the ulna</a:t>
            </a:r>
          </a:p>
          <a:p>
            <a:pPr lvl="0"/>
            <a:r>
              <a:rPr lang="en-US" dirty="0" err="1" smtClean="0"/>
              <a:t>Scaphoid</a:t>
            </a:r>
            <a:r>
              <a:rPr lang="en-US" dirty="0" smtClean="0"/>
              <a:t>-at anatomical snuffbox (base of the thumb)</a:t>
            </a:r>
          </a:p>
          <a:p>
            <a:pPr lvl="0"/>
            <a:r>
              <a:rPr lang="en-US" dirty="0" err="1" smtClean="0"/>
              <a:t>Pisiform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Elbow Anatomical Gra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4363" t="52859" r="29466"/>
          <a:stretch>
            <a:fillRect/>
          </a:stretch>
        </p:blipFill>
        <p:spPr>
          <a:xfrm>
            <a:off x="4724400" y="2438400"/>
            <a:ext cx="3886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Hand: What can you palpate?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Bony Landmarks</a:t>
            </a:r>
          </a:p>
          <a:p>
            <a:pPr lvl="0"/>
            <a:r>
              <a:rPr lang="en-US" dirty="0" smtClean="0"/>
              <a:t>Hook of the </a:t>
            </a:r>
            <a:r>
              <a:rPr lang="en-US" dirty="0" err="1" smtClean="0"/>
              <a:t>hamate</a:t>
            </a:r>
            <a:endParaRPr lang="en-US" dirty="0" smtClean="0"/>
          </a:p>
          <a:p>
            <a:pPr lvl="0"/>
            <a:r>
              <a:rPr lang="en-US" dirty="0" err="1" smtClean="0"/>
              <a:t>Capitate</a:t>
            </a:r>
            <a:endParaRPr lang="en-US" dirty="0" smtClean="0"/>
          </a:p>
          <a:p>
            <a:pPr lvl="0"/>
            <a:r>
              <a:rPr lang="en-US" dirty="0" smtClean="0"/>
              <a:t>Anatomical snuffbox – where </a:t>
            </a:r>
            <a:r>
              <a:rPr lang="en-US" dirty="0" err="1" smtClean="0"/>
              <a:t>scaphoid</a:t>
            </a:r>
            <a:r>
              <a:rPr lang="en-US" dirty="0" smtClean="0"/>
              <a:t> is located</a:t>
            </a:r>
          </a:p>
          <a:p>
            <a:pPr lvl="0"/>
            <a:r>
              <a:rPr lang="en-US" dirty="0" smtClean="0"/>
              <a:t>Knuckles – head of metacarpals</a:t>
            </a:r>
          </a:p>
          <a:p>
            <a:r>
              <a:rPr lang="en-US" dirty="0" smtClean="0"/>
              <a:t>Phalanges</a:t>
            </a:r>
            <a:endParaRPr lang="en-US" dirty="0"/>
          </a:p>
        </p:txBody>
      </p:sp>
      <p:pic>
        <p:nvPicPr>
          <p:cNvPr id="5" name="Content Placeholder 4" descr="Bony Anatomy of H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1099" r="4928" b="52052"/>
          <a:stretch>
            <a:fillRect/>
          </a:stretch>
        </p:blipFill>
        <p:spPr>
          <a:xfrm>
            <a:off x="4648200" y="2249488"/>
            <a:ext cx="3581400" cy="422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1779</TotalTime>
  <Words>998</Words>
  <Application>Microsoft Office PowerPoint</Application>
  <PresentationFormat>On-screen Show (4:3)</PresentationFormat>
  <Paragraphs>250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Corbel</vt:lpstr>
      <vt:lpstr>Wingdings</vt:lpstr>
      <vt:lpstr>Wingdings 2</vt:lpstr>
      <vt:lpstr>Wingdings 3</vt:lpstr>
      <vt:lpstr>Module</vt:lpstr>
      <vt:lpstr>Elbow, Wrist, and Hand Evaluation </vt:lpstr>
      <vt:lpstr>History:</vt:lpstr>
      <vt:lpstr>H: History</vt:lpstr>
      <vt:lpstr>Observation</vt:lpstr>
      <vt:lpstr>O: Observation</vt:lpstr>
      <vt:lpstr>Palpation:</vt:lpstr>
      <vt:lpstr>Elbow: What can you palpate? </vt:lpstr>
      <vt:lpstr>Wrist: What can you palpate? </vt:lpstr>
      <vt:lpstr>Hand: What can you palpate? </vt:lpstr>
      <vt:lpstr>Palpation</vt:lpstr>
      <vt:lpstr>Palpate the Ligaments at the Elbow</vt:lpstr>
      <vt:lpstr>Palpate the Ligaments at the Wrist</vt:lpstr>
      <vt:lpstr>Palpation:</vt:lpstr>
      <vt:lpstr>P: Palpation of the EWH Muscles </vt:lpstr>
      <vt:lpstr>P: Palpation of the EWH Muscles</vt:lpstr>
      <vt:lpstr>P: Palpation of the EWH Muscles</vt:lpstr>
      <vt:lpstr>P: Palpation of the EWH Muscles</vt:lpstr>
      <vt:lpstr>P: Palpation of the EWH</vt:lpstr>
      <vt:lpstr>Special Tests</vt:lpstr>
      <vt:lpstr>Special Tests: EWH-AROM/PROM</vt:lpstr>
      <vt:lpstr>Special Tests: EWH-AROM/PROM</vt:lpstr>
      <vt:lpstr>Special Tests: EWH-AROM/PROM </vt:lpstr>
      <vt:lpstr>Special Tests: EWH-AROM/PROM </vt:lpstr>
      <vt:lpstr>Special Tests:</vt:lpstr>
      <vt:lpstr>Special Tests: </vt:lpstr>
      <vt:lpstr>PowerPoint Presentation</vt:lpstr>
      <vt:lpstr>PowerPoint Presentation</vt:lpstr>
      <vt:lpstr>PowerPoint Presentation</vt:lpstr>
      <vt:lpstr>Special Tests: EWH-MMT</vt:lpstr>
      <vt:lpstr>Special Tests: EWH-MMT</vt:lpstr>
      <vt:lpstr>Special Tests: EWH-MMT </vt:lpstr>
      <vt:lpstr>Special Tests: Functional/Sports Specific</vt:lpstr>
      <vt:lpstr>Special Tests: Functional/Sports Specific Tests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Evaluation</dc:title>
  <dc:creator>sennis</dc:creator>
  <cp:lastModifiedBy>sennis</cp:lastModifiedBy>
  <cp:revision>15</cp:revision>
  <dcterms:created xsi:type="dcterms:W3CDTF">2014-03-18T20:33:05Z</dcterms:created>
  <dcterms:modified xsi:type="dcterms:W3CDTF">2016-05-18T19:42:13Z</dcterms:modified>
</cp:coreProperties>
</file>