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93" r:id="rId17"/>
    <p:sldId id="271" r:id="rId18"/>
    <p:sldId id="272" r:id="rId19"/>
    <p:sldId id="273" r:id="rId20"/>
    <p:sldId id="274" r:id="rId21"/>
    <p:sldId id="275" r:id="rId22"/>
    <p:sldId id="296" r:id="rId23"/>
    <p:sldId id="276" r:id="rId24"/>
    <p:sldId id="277" r:id="rId25"/>
    <p:sldId id="278" r:id="rId26"/>
    <p:sldId id="294" r:id="rId27"/>
    <p:sldId id="299" r:id="rId28"/>
    <p:sldId id="300" r:id="rId29"/>
    <p:sldId id="279" r:id="rId30"/>
    <p:sldId id="280" r:id="rId31"/>
    <p:sldId id="281" r:id="rId32"/>
    <p:sldId id="297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5" r:id="rId43"/>
    <p:sldId id="291" r:id="rId44"/>
    <p:sldId id="292" r:id="rId45"/>
    <p:sldId id="298" r:id="rId46"/>
    <p:sldId id="30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F2C689A-C027-4455-9BEC-AAF995DCF2ED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D23CB0A-56A2-41D4-A403-4B72C2542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689A-C027-4455-9BEC-AAF995DCF2ED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CB0A-56A2-41D4-A403-4B72C2542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689A-C027-4455-9BEC-AAF995DCF2ED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CB0A-56A2-41D4-A403-4B72C2542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689A-C027-4455-9BEC-AAF995DCF2ED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CB0A-56A2-41D4-A403-4B72C2542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689A-C027-4455-9BEC-AAF995DCF2ED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CB0A-56A2-41D4-A403-4B72C2542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689A-C027-4455-9BEC-AAF995DCF2ED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CB0A-56A2-41D4-A403-4B72C2542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2C689A-C027-4455-9BEC-AAF995DCF2ED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D23CB0A-56A2-41D4-A403-4B72C2542B63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F2C689A-C027-4455-9BEC-AAF995DCF2ED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D23CB0A-56A2-41D4-A403-4B72C2542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689A-C027-4455-9BEC-AAF995DCF2ED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CB0A-56A2-41D4-A403-4B72C2542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689A-C027-4455-9BEC-AAF995DCF2ED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CB0A-56A2-41D4-A403-4B72C2542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689A-C027-4455-9BEC-AAF995DCF2ED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CB0A-56A2-41D4-A403-4B72C2542B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F2C689A-C027-4455-9BEC-AAF995DCF2ED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D23CB0A-56A2-41D4-A403-4B72C2542B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Elbow, Wrist, and Hand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palpate?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Bony Landmarks</a:t>
            </a:r>
          </a:p>
          <a:p>
            <a:pPr lvl="0"/>
            <a:r>
              <a:rPr lang="en-US" b="1" dirty="0" smtClean="0"/>
              <a:t>Hook of the </a:t>
            </a:r>
            <a:r>
              <a:rPr lang="en-US" b="1" dirty="0" err="1" smtClean="0"/>
              <a:t>hamate</a:t>
            </a:r>
            <a:endParaRPr lang="en-US" b="1" dirty="0" smtClean="0"/>
          </a:p>
          <a:p>
            <a:pPr lvl="0"/>
            <a:r>
              <a:rPr lang="en-US" b="1" dirty="0" err="1" smtClean="0"/>
              <a:t>Capitate</a:t>
            </a:r>
            <a:endParaRPr lang="en-US" b="1" dirty="0" smtClean="0"/>
          </a:p>
          <a:p>
            <a:pPr lvl="0"/>
            <a:r>
              <a:rPr lang="en-US" b="1" dirty="0" smtClean="0"/>
              <a:t>Anatomical snuffbox – where scaphoid is located</a:t>
            </a:r>
          </a:p>
          <a:p>
            <a:pPr lvl="0"/>
            <a:r>
              <a:rPr lang="en-US" b="1" smtClean="0"/>
              <a:t>Pisiform</a:t>
            </a:r>
            <a:endParaRPr lang="en-US" b="1" dirty="0" smtClean="0"/>
          </a:p>
          <a:p>
            <a:pPr lvl="0"/>
            <a:r>
              <a:rPr lang="en-US" b="1" dirty="0" smtClean="0"/>
              <a:t>Knuckles – head of metacarpals</a:t>
            </a:r>
          </a:p>
          <a:p>
            <a:r>
              <a:rPr lang="en-US" b="1" dirty="0" smtClean="0"/>
              <a:t>Phalanges</a:t>
            </a:r>
            <a:endParaRPr lang="en-US" b="1" dirty="0"/>
          </a:p>
        </p:txBody>
      </p:sp>
      <p:pic>
        <p:nvPicPr>
          <p:cNvPr id="5" name="Content Placeholder 4" descr="Bony Anatomy of Ha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51099" r="4928" b="52052"/>
          <a:stretch>
            <a:fillRect/>
          </a:stretch>
        </p:blipFill>
        <p:spPr>
          <a:xfrm>
            <a:off x="4648200" y="2249488"/>
            <a:ext cx="3581400" cy="4227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of the EWH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Wrist Flexors/</a:t>
            </a:r>
            <a:r>
              <a:rPr lang="en-US" dirty="0" err="1" smtClean="0"/>
              <a:t>Pronators</a:t>
            </a:r>
            <a:r>
              <a:rPr lang="en-US" dirty="0" smtClean="0"/>
              <a:t> at the Medial </a:t>
            </a:r>
            <a:r>
              <a:rPr lang="en-US" dirty="0" err="1" smtClean="0"/>
              <a:t>Epicondyle</a:t>
            </a:r>
            <a:endParaRPr lang="en-US" dirty="0" smtClean="0"/>
          </a:p>
          <a:p>
            <a:r>
              <a:rPr lang="en-US" dirty="0" smtClean="0"/>
              <a:t>Wrist Extensors/</a:t>
            </a:r>
            <a:r>
              <a:rPr lang="en-US" dirty="0" err="1" smtClean="0"/>
              <a:t>Supinators</a:t>
            </a:r>
            <a:r>
              <a:rPr lang="en-US" dirty="0" smtClean="0"/>
              <a:t> at the Lateral </a:t>
            </a:r>
            <a:r>
              <a:rPr lang="en-US" dirty="0" err="1" smtClean="0"/>
              <a:t>Epicondyle</a:t>
            </a:r>
            <a:endParaRPr lang="en-US" dirty="0" smtClean="0"/>
          </a:p>
          <a:p>
            <a:r>
              <a:rPr lang="en-US" dirty="0" err="1" smtClean="0"/>
              <a:t>Supination</a:t>
            </a:r>
            <a:r>
              <a:rPr lang="en-US" dirty="0" smtClean="0"/>
              <a:t>=Palms Up</a:t>
            </a:r>
          </a:p>
          <a:p>
            <a:r>
              <a:rPr lang="en-US" dirty="0" err="1" smtClean="0"/>
              <a:t>Pronation</a:t>
            </a:r>
            <a:r>
              <a:rPr lang="en-US" dirty="0" smtClean="0"/>
              <a:t>=Palms Down</a:t>
            </a:r>
          </a:p>
          <a:p>
            <a:r>
              <a:rPr lang="en-US" dirty="0" smtClean="0"/>
              <a:t>Finger Adduction=Fingers Together</a:t>
            </a:r>
          </a:p>
          <a:p>
            <a:r>
              <a:rPr lang="en-US" dirty="0" smtClean="0"/>
              <a:t>Finger Abduction= Fingers Apart</a:t>
            </a:r>
          </a:p>
          <a:p>
            <a:r>
              <a:rPr lang="en-US" dirty="0" smtClean="0"/>
              <a:t>Radial/</a:t>
            </a:r>
            <a:r>
              <a:rPr lang="en-US" dirty="0" err="1" smtClean="0"/>
              <a:t>Ulnar</a:t>
            </a:r>
            <a:r>
              <a:rPr lang="en-US" dirty="0" smtClean="0"/>
              <a:t> Deviation=Waving or Shaking Hands</a:t>
            </a:r>
            <a:endParaRPr lang="en-US" dirty="0"/>
          </a:p>
        </p:txBody>
      </p:sp>
      <p:pic>
        <p:nvPicPr>
          <p:cNvPr id="5" name="Content Placeholder 4" descr="Elbow Anatomical Graphic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60470"/>
          <a:stretch>
            <a:fillRect/>
          </a:stretch>
        </p:blipFill>
        <p:spPr>
          <a:xfrm>
            <a:off x="4800600" y="2514600"/>
            <a:ext cx="38862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7 colors of your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Flex Forearm/Elbow</a:t>
            </a:r>
          </a:p>
          <a:p>
            <a:pPr lvl="1"/>
            <a:r>
              <a:rPr lang="en-US" dirty="0" err="1" smtClean="0"/>
              <a:t>Brachialis</a:t>
            </a:r>
            <a:endParaRPr lang="en-US" dirty="0" smtClean="0"/>
          </a:p>
          <a:p>
            <a:pPr lvl="1"/>
            <a:r>
              <a:rPr lang="en-US" dirty="0" err="1" smtClean="0"/>
              <a:t>Brachioradialis</a:t>
            </a:r>
            <a:endParaRPr lang="en-US" dirty="0" smtClean="0"/>
          </a:p>
          <a:p>
            <a:r>
              <a:rPr lang="en-US" dirty="0" err="1" smtClean="0"/>
              <a:t>Supinate</a:t>
            </a:r>
            <a:r>
              <a:rPr lang="en-US" dirty="0" smtClean="0"/>
              <a:t> and Flex Elbow/Forearm</a:t>
            </a:r>
          </a:p>
          <a:p>
            <a:pPr lvl="1"/>
            <a:r>
              <a:rPr lang="en-US" dirty="0" smtClean="0"/>
              <a:t>Biceps </a:t>
            </a:r>
            <a:r>
              <a:rPr lang="en-US" dirty="0" err="1" smtClean="0"/>
              <a:t>Brachii</a:t>
            </a:r>
            <a:endParaRPr lang="en-US" dirty="0" smtClean="0"/>
          </a:p>
          <a:p>
            <a:r>
              <a:rPr lang="en-US" dirty="0" err="1" smtClean="0"/>
              <a:t>Pronates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Pronator</a:t>
            </a:r>
            <a:r>
              <a:rPr lang="en-US" dirty="0" smtClean="0"/>
              <a:t> </a:t>
            </a:r>
            <a:r>
              <a:rPr lang="en-US" dirty="0" err="1" smtClean="0"/>
              <a:t>Quadratus</a:t>
            </a:r>
            <a:endParaRPr lang="en-US" dirty="0" smtClean="0"/>
          </a:p>
          <a:p>
            <a:r>
              <a:rPr lang="en-US" dirty="0" err="1" smtClean="0"/>
              <a:t>Pronate</a:t>
            </a:r>
            <a:r>
              <a:rPr lang="en-US" dirty="0" smtClean="0"/>
              <a:t> and Flex Elbow/Forearm</a:t>
            </a:r>
          </a:p>
          <a:p>
            <a:pPr lvl="1"/>
            <a:r>
              <a:rPr lang="en-US" dirty="0" err="1" smtClean="0"/>
              <a:t>Pronator</a:t>
            </a:r>
            <a:r>
              <a:rPr lang="en-US" dirty="0" smtClean="0"/>
              <a:t> </a:t>
            </a:r>
            <a:r>
              <a:rPr lang="en-US" dirty="0" err="1" smtClean="0"/>
              <a:t>Teres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Flexes Wrist/Hand</a:t>
            </a:r>
          </a:p>
          <a:p>
            <a:pPr lvl="1"/>
            <a:r>
              <a:rPr lang="en-US" dirty="0" smtClean="0"/>
              <a:t>Flexor Carpi </a:t>
            </a:r>
            <a:r>
              <a:rPr lang="en-US" dirty="0" err="1" smtClean="0"/>
              <a:t>Radialis</a:t>
            </a:r>
            <a:endParaRPr lang="en-US" dirty="0" smtClean="0"/>
          </a:p>
          <a:p>
            <a:pPr lvl="1"/>
            <a:r>
              <a:rPr lang="en-US" dirty="0" smtClean="0"/>
              <a:t>Palmaris </a:t>
            </a:r>
            <a:r>
              <a:rPr lang="en-US" dirty="0" err="1" smtClean="0"/>
              <a:t>Longus</a:t>
            </a:r>
            <a:endParaRPr lang="en-US" dirty="0" smtClean="0"/>
          </a:p>
          <a:p>
            <a:pPr lvl="1"/>
            <a:r>
              <a:rPr lang="en-US" dirty="0" smtClean="0"/>
              <a:t>Flexor Carpi </a:t>
            </a:r>
            <a:r>
              <a:rPr lang="en-US" dirty="0" err="1" smtClean="0"/>
              <a:t>Ulnaris</a:t>
            </a:r>
            <a:endParaRPr lang="en-US" dirty="0" smtClean="0"/>
          </a:p>
          <a:p>
            <a:r>
              <a:rPr lang="en-US" dirty="0" smtClean="0"/>
              <a:t>Flexes Fingers</a:t>
            </a:r>
          </a:p>
          <a:p>
            <a:pPr lvl="1"/>
            <a:r>
              <a:rPr lang="en-US" dirty="0" smtClean="0"/>
              <a:t>Flexor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Superficialis</a:t>
            </a:r>
            <a:endParaRPr lang="en-US" dirty="0" smtClean="0"/>
          </a:p>
          <a:p>
            <a:pPr lvl="1"/>
            <a:r>
              <a:rPr lang="en-US" dirty="0" smtClean="0"/>
              <a:t>Flexor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Profundus</a:t>
            </a:r>
            <a:endParaRPr lang="en-US" dirty="0" smtClean="0"/>
          </a:p>
          <a:p>
            <a:r>
              <a:rPr lang="en-US" dirty="0" smtClean="0"/>
              <a:t>Flexes Thumb</a:t>
            </a:r>
          </a:p>
          <a:p>
            <a:pPr lvl="1"/>
            <a:r>
              <a:rPr lang="en-US" dirty="0" smtClean="0"/>
              <a:t>Flexor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One: </a:t>
            </a:r>
            <a:r>
              <a:rPr lang="en-US" dirty="0" err="1" smtClean="0"/>
              <a:t>Brachialis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Brachiali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3208" t="6404" r="13208" b="15804"/>
          <a:stretch>
            <a:fillRect/>
          </a:stretch>
        </p:blipFill>
        <p:spPr>
          <a:xfrm>
            <a:off x="990600" y="2209800"/>
            <a:ext cx="3352800" cy="4191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Action: Flexion of the Elbow/Forearm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Color: </a:t>
            </a:r>
            <a:r>
              <a:rPr lang="en-US" dirty="0" err="1" smtClean="0"/>
              <a:t>Brachioradialis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Brachioradiali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6913" t="10908" r="26913" b="9961"/>
          <a:stretch>
            <a:fillRect/>
          </a:stretch>
        </p:blipFill>
        <p:spPr>
          <a:xfrm>
            <a:off x="838200" y="2286000"/>
            <a:ext cx="2667000" cy="4191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Flexion of Elbow/Forearm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Color: Biceps </a:t>
            </a:r>
            <a:r>
              <a:rPr lang="en-US" dirty="0" err="1" smtClean="0"/>
              <a:t>Brachii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Action: </a:t>
            </a:r>
            <a:r>
              <a:rPr lang="en-US" dirty="0" err="1" smtClean="0"/>
              <a:t>Supination</a:t>
            </a:r>
            <a:r>
              <a:rPr lang="en-US" dirty="0" smtClean="0"/>
              <a:t> and Flexion of the Elbow/Forearm</a:t>
            </a:r>
          </a:p>
          <a:p>
            <a:endParaRPr lang="en-US" dirty="0" smtClean="0"/>
          </a:p>
          <a:p>
            <a:r>
              <a:rPr lang="en-US" dirty="0" smtClean="0"/>
              <a:t>At the Shoulder-Flexion  </a:t>
            </a:r>
            <a:endParaRPr lang="en-US" dirty="0"/>
          </a:p>
        </p:txBody>
      </p:sp>
      <p:pic>
        <p:nvPicPr>
          <p:cNvPr id="5" name="Content Placeholder 4" descr="Biceps Brachi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2400" t="5858" r="5953" b="20063"/>
          <a:stretch>
            <a:fillRect/>
          </a:stretch>
        </p:blipFill>
        <p:spPr>
          <a:xfrm>
            <a:off x="4953000" y="2133600"/>
            <a:ext cx="35814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Muscles of the anterior chest and ar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108" b="18253"/>
          <a:stretch>
            <a:fillRect/>
          </a:stretch>
        </p:blipFill>
        <p:spPr>
          <a:xfrm>
            <a:off x="2286000" y="914400"/>
            <a:ext cx="51054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Color: </a:t>
            </a:r>
            <a:r>
              <a:rPr lang="en-US" dirty="0" err="1" smtClean="0"/>
              <a:t>Pronator</a:t>
            </a:r>
            <a:r>
              <a:rPr lang="en-US" dirty="0" smtClean="0"/>
              <a:t> </a:t>
            </a:r>
            <a:r>
              <a:rPr lang="en-US" dirty="0" err="1" smtClean="0"/>
              <a:t>Quadratus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Action: </a:t>
            </a:r>
            <a:r>
              <a:rPr lang="en-US" dirty="0" err="1" smtClean="0"/>
              <a:t>Pronates</a:t>
            </a:r>
            <a:endParaRPr lang="en-US" dirty="0"/>
          </a:p>
        </p:txBody>
      </p:sp>
      <p:pic>
        <p:nvPicPr>
          <p:cNvPr id="5" name="Content Placeholder 4" descr="Pronator Quadrat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9662" t="5858" r="48910" b="13329"/>
          <a:stretch>
            <a:fillRect/>
          </a:stretch>
        </p:blipFill>
        <p:spPr>
          <a:xfrm>
            <a:off x="4495800" y="2209800"/>
            <a:ext cx="32004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Color: </a:t>
            </a:r>
            <a:r>
              <a:rPr lang="en-US" dirty="0" err="1" smtClean="0"/>
              <a:t>Pronator</a:t>
            </a:r>
            <a:r>
              <a:rPr lang="en-US" dirty="0" smtClean="0"/>
              <a:t> </a:t>
            </a:r>
            <a:r>
              <a:rPr lang="en-US" dirty="0" err="1" smtClean="0"/>
              <a:t>Teres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Action: </a:t>
            </a:r>
            <a:r>
              <a:rPr lang="en-US" dirty="0" err="1" smtClean="0"/>
              <a:t>Pronates</a:t>
            </a:r>
            <a:r>
              <a:rPr lang="en-US" dirty="0" smtClean="0"/>
              <a:t> and Flexes Elbow/Forearm</a:t>
            </a:r>
            <a:endParaRPr lang="en-US" dirty="0"/>
          </a:p>
        </p:txBody>
      </p:sp>
      <p:pic>
        <p:nvPicPr>
          <p:cNvPr id="5" name="Content Placeholder 4" descr="Pronator Ter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55354" t="12592" r="1815" b="6594"/>
          <a:stretch>
            <a:fillRect/>
          </a:stretch>
        </p:blipFill>
        <p:spPr>
          <a:xfrm>
            <a:off x="5257800" y="2057400"/>
            <a:ext cx="31242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Color: Flexor Carpi </a:t>
            </a:r>
            <a:r>
              <a:rPr lang="en-US" dirty="0" err="1" smtClean="0"/>
              <a:t>Radialis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Action: Flexes Wrist/Hand</a:t>
            </a:r>
            <a:endParaRPr lang="en-US" dirty="0"/>
          </a:p>
        </p:txBody>
      </p:sp>
      <p:pic>
        <p:nvPicPr>
          <p:cNvPr id="5" name="Content Placeholder 4" descr="Flexor Carpi Radial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8336" t="10908" r="51126" b="15012"/>
          <a:stretch>
            <a:fillRect/>
          </a:stretch>
        </p:blipFill>
        <p:spPr>
          <a:xfrm>
            <a:off x="5181600" y="1981200"/>
            <a:ext cx="24384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Joints of the Elbow</a:t>
            </a:r>
            <a:endParaRPr lang="en-US" dirty="0"/>
          </a:p>
        </p:txBody>
      </p:sp>
      <p:pic>
        <p:nvPicPr>
          <p:cNvPr id="4" name="Content Placeholder 3" descr="Elbow Joi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2340" b="51579"/>
          <a:stretch>
            <a:fillRect/>
          </a:stretch>
        </p:blipFill>
        <p:spPr>
          <a:xfrm>
            <a:off x="1447800" y="2249488"/>
            <a:ext cx="5257800" cy="4379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Color: Palmaris </a:t>
            </a:r>
            <a:r>
              <a:rPr lang="en-US" dirty="0" err="1" smtClean="0"/>
              <a:t>Longus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Action: Flexes Wrist/Hand</a:t>
            </a:r>
            <a:endParaRPr lang="en-US" dirty="0"/>
          </a:p>
        </p:txBody>
      </p:sp>
      <p:pic>
        <p:nvPicPr>
          <p:cNvPr id="5" name="Content Placeholder 4" descr="Palmaris Long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55274" t="7541" r="2538" b="9961"/>
          <a:stretch>
            <a:fillRect/>
          </a:stretch>
        </p:blipFill>
        <p:spPr>
          <a:xfrm>
            <a:off x="5257800" y="1981200"/>
            <a:ext cx="32004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Color: Flexor Carpi </a:t>
            </a:r>
            <a:r>
              <a:rPr lang="en-US" dirty="0" err="1" smtClean="0"/>
              <a:t>Ulnaris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Action:  Flexes Wrist/Hand</a:t>
            </a:r>
            <a:endParaRPr lang="en-US" dirty="0"/>
          </a:p>
        </p:txBody>
      </p:sp>
      <p:pic>
        <p:nvPicPr>
          <p:cNvPr id="5" name="Content Placeholder 4" descr="Flexor Carpi Ulnar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9022" t="10908" r="53322" b="13329"/>
          <a:stretch>
            <a:fillRect/>
          </a:stretch>
        </p:blipFill>
        <p:spPr>
          <a:xfrm>
            <a:off x="5257800" y="2057400"/>
            <a:ext cx="228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Muscles of the Wri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0596" t="11417" r="23319" b="11050"/>
          <a:stretch>
            <a:fillRect/>
          </a:stretch>
        </p:blipFill>
        <p:spPr>
          <a:xfrm>
            <a:off x="2362200" y="1143000"/>
            <a:ext cx="42672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Color: Flexor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Superficialis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Action:  Flexes 4 fingers</a:t>
            </a:r>
          </a:p>
          <a:p>
            <a:endParaRPr lang="en-US" dirty="0" smtClean="0"/>
          </a:p>
          <a:p>
            <a:r>
              <a:rPr lang="en-US" dirty="0" smtClean="0"/>
              <a:t>This muscle stops at the middle phalange of each of the four fingers.</a:t>
            </a:r>
            <a:endParaRPr lang="en-US" dirty="0"/>
          </a:p>
        </p:txBody>
      </p:sp>
      <p:pic>
        <p:nvPicPr>
          <p:cNvPr id="5" name="Content Placeholder 4" descr="Flexor Digitorum Superifical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53406" t="5858" r="5724" b="18379"/>
          <a:stretch>
            <a:fillRect/>
          </a:stretch>
        </p:blipFill>
        <p:spPr>
          <a:xfrm>
            <a:off x="5334000" y="1905000"/>
            <a:ext cx="28194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Same Color: Flexor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Profundus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Action: Flexes 4 fingers</a:t>
            </a:r>
          </a:p>
          <a:p>
            <a:endParaRPr lang="en-US" dirty="0" smtClean="0"/>
          </a:p>
          <a:p>
            <a:r>
              <a:rPr lang="en-US" dirty="0" smtClean="0"/>
              <a:t>This muscle inserts on the distal phalange of each finger.  </a:t>
            </a:r>
            <a:endParaRPr lang="en-US" dirty="0"/>
          </a:p>
        </p:txBody>
      </p:sp>
      <p:pic>
        <p:nvPicPr>
          <p:cNvPr id="5" name="Content Placeholder 4" descr="Flexor Digiotrum Profund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730" t="9225" r="52885"/>
          <a:stretch>
            <a:fillRect/>
          </a:stretch>
        </p:blipFill>
        <p:spPr>
          <a:xfrm>
            <a:off x="4800600" y="1828800"/>
            <a:ext cx="3581400" cy="4489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Color: Flexor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Action: Flexes Thumb </a:t>
            </a:r>
            <a:endParaRPr lang="en-US" dirty="0"/>
          </a:p>
        </p:txBody>
      </p:sp>
      <p:pic>
        <p:nvPicPr>
          <p:cNvPr id="5" name="Content Placeholder 4" descr="Flexor Pollicis Long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49057" t="7023" r="9434" b="7769"/>
          <a:stretch>
            <a:fillRect/>
          </a:stretch>
        </p:blipFill>
        <p:spPr>
          <a:xfrm>
            <a:off x="5410200" y="2057400"/>
            <a:ext cx="32004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Flexors of the fing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033" t="9655" r="20033"/>
          <a:stretch>
            <a:fillRect/>
          </a:stretch>
        </p:blipFill>
        <p:spPr>
          <a:xfrm>
            <a:off x="2819400" y="1066800"/>
            <a:ext cx="3429000" cy="5507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Card TIME!!! (7 Colors)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Flexes Forearm/Elbow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Supinates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dirty="0" smtClean="0"/>
                        <a:t>Flexes</a:t>
                      </a:r>
                      <a:r>
                        <a:rPr lang="en-US" baseline="0" dirty="0" smtClean="0"/>
                        <a:t> Forearm/Elbow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Pronates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Pronates</a:t>
                      </a:r>
                      <a:r>
                        <a:rPr lang="en-US" dirty="0" smtClean="0"/>
                        <a:t> and Flexes Forearm/Elbow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Flexes Wrist/Hand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Flexes Finger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Flexes Thumb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Card TIME!!! (7 Colors)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Flexes Forearm/Elbow-</a:t>
                      </a:r>
                    </a:p>
                    <a:p>
                      <a:r>
                        <a:rPr lang="en-US" dirty="0" err="1" smtClean="0"/>
                        <a:t>Brachialis</a:t>
                      </a:r>
                      <a:r>
                        <a:rPr lang="en-US" dirty="0" smtClean="0"/>
                        <a:t>; </a:t>
                      </a:r>
                      <a:r>
                        <a:rPr lang="en-US" dirty="0" err="1" smtClean="0"/>
                        <a:t>Brachioradialis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Supinates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dirty="0" smtClean="0"/>
                        <a:t>Flexes</a:t>
                      </a:r>
                      <a:r>
                        <a:rPr lang="en-US" baseline="0" dirty="0" smtClean="0"/>
                        <a:t> Forearm/Elbow-    Biceps </a:t>
                      </a:r>
                      <a:r>
                        <a:rPr lang="en-US" baseline="0" dirty="0" err="1" smtClean="0"/>
                        <a:t>Brachii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Pronates</a:t>
                      </a:r>
                      <a:r>
                        <a:rPr lang="en-US" dirty="0" smtClean="0"/>
                        <a:t>-     </a:t>
                      </a:r>
                      <a:r>
                        <a:rPr lang="en-US" dirty="0" err="1" smtClean="0"/>
                        <a:t>Pronator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Quadratus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Pronates</a:t>
                      </a:r>
                      <a:r>
                        <a:rPr lang="en-US" dirty="0" smtClean="0"/>
                        <a:t> and Flexes Forearm/Elbow-</a:t>
                      </a:r>
                      <a:r>
                        <a:rPr lang="en-US" baseline="0" dirty="0" smtClean="0"/>
                        <a:t>   </a:t>
                      </a:r>
                      <a:r>
                        <a:rPr lang="en-US" dirty="0" err="1" smtClean="0"/>
                        <a:t>Pronator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Teres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Flexes Wrist/Hand-</a:t>
                      </a:r>
                    </a:p>
                    <a:p>
                      <a:r>
                        <a:rPr lang="en-US" dirty="0" smtClean="0"/>
                        <a:t>Flexor Carpi </a:t>
                      </a:r>
                      <a:r>
                        <a:rPr lang="en-US" dirty="0" err="1" smtClean="0"/>
                        <a:t>Radialis</a:t>
                      </a:r>
                      <a:r>
                        <a:rPr lang="en-US" dirty="0" smtClean="0"/>
                        <a:t>; Palmaris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Longus</a:t>
                      </a:r>
                      <a:r>
                        <a:rPr lang="en-US" baseline="0" dirty="0" smtClean="0"/>
                        <a:t>: Flexor Carpi </a:t>
                      </a:r>
                      <a:r>
                        <a:rPr lang="en-US" baseline="0" dirty="0" err="1" smtClean="0"/>
                        <a:t>Ulnaris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Flexes Fingers-</a:t>
                      </a:r>
                    </a:p>
                    <a:p>
                      <a:r>
                        <a:rPr lang="en-US" dirty="0" smtClean="0"/>
                        <a:t>Flexor </a:t>
                      </a:r>
                      <a:r>
                        <a:rPr lang="en-US" dirty="0" err="1" smtClean="0"/>
                        <a:t>Digitorum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Superficialis</a:t>
                      </a:r>
                      <a:r>
                        <a:rPr lang="en-US" dirty="0" smtClean="0"/>
                        <a:t>; Flexor </a:t>
                      </a:r>
                      <a:r>
                        <a:rPr lang="en-US" dirty="0" err="1" smtClean="0"/>
                        <a:t>Digitorum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Profundus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Flexes Thumb-Flexor </a:t>
                      </a:r>
                      <a:r>
                        <a:rPr lang="en-US" dirty="0" err="1" smtClean="0"/>
                        <a:t>Pollicis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Longus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9 Colors of your Choice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Extends Elbow/Forearm</a:t>
            </a:r>
          </a:p>
          <a:p>
            <a:pPr lvl="1"/>
            <a:r>
              <a:rPr lang="en-US" dirty="0" err="1" smtClean="0"/>
              <a:t>Anconeus</a:t>
            </a:r>
            <a:endParaRPr lang="en-US" dirty="0" smtClean="0"/>
          </a:p>
          <a:p>
            <a:pPr lvl="1"/>
            <a:r>
              <a:rPr lang="en-US" dirty="0" smtClean="0"/>
              <a:t>Triceps </a:t>
            </a:r>
            <a:r>
              <a:rPr lang="en-US" dirty="0" err="1" smtClean="0"/>
              <a:t>Brachii</a:t>
            </a:r>
            <a:endParaRPr lang="en-US" dirty="0" smtClean="0"/>
          </a:p>
          <a:p>
            <a:r>
              <a:rPr lang="en-US" dirty="0" smtClean="0"/>
              <a:t>Extends Wrist/Hand And Radial Deviation</a:t>
            </a:r>
          </a:p>
          <a:p>
            <a:pPr lvl="1"/>
            <a:r>
              <a:rPr lang="en-US" dirty="0" smtClean="0"/>
              <a:t>Extensor Carpi </a:t>
            </a:r>
            <a:r>
              <a:rPr lang="en-US" dirty="0" err="1" smtClean="0"/>
              <a:t>Radialis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 smtClean="0"/>
          </a:p>
          <a:p>
            <a:pPr lvl="1"/>
            <a:r>
              <a:rPr lang="en-US" dirty="0" smtClean="0"/>
              <a:t>Extensor Carpi </a:t>
            </a:r>
            <a:r>
              <a:rPr lang="en-US" dirty="0" err="1" smtClean="0"/>
              <a:t>Radialis</a:t>
            </a:r>
            <a:r>
              <a:rPr lang="en-US" dirty="0" smtClean="0"/>
              <a:t> </a:t>
            </a:r>
            <a:r>
              <a:rPr lang="en-US" dirty="0" err="1" smtClean="0"/>
              <a:t>Brevis</a:t>
            </a:r>
            <a:endParaRPr lang="en-US" dirty="0" smtClean="0"/>
          </a:p>
          <a:p>
            <a:r>
              <a:rPr lang="en-US" dirty="0" smtClean="0"/>
              <a:t>Extends Fingers </a:t>
            </a:r>
          </a:p>
          <a:p>
            <a:pPr lvl="1"/>
            <a:r>
              <a:rPr lang="en-US" dirty="0" smtClean="0"/>
              <a:t>Extensor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Communis</a:t>
            </a:r>
            <a:endParaRPr lang="en-US" dirty="0" smtClean="0"/>
          </a:p>
          <a:p>
            <a:pPr lvl="1"/>
            <a:r>
              <a:rPr lang="en-US" dirty="0" smtClean="0"/>
              <a:t>Extensor </a:t>
            </a:r>
            <a:r>
              <a:rPr lang="en-US" dirty="0" err="1" smtClean="0"/>
              <a:t>Digiti</a:t>
            </a:r>
            <a:r>
              <a:rPr lang="en-US" dirty="0" smtClean="0"/>
              <a:t> </a:t>
            </a:r>
            <a:r>
              <a:rPr lang="en-US" dirty="0" err="1" smtClean="0"/>
              <a:t>Minimi</a:t>
            </a:r>
            <a:endParaRPr lang="en-US" dirty="0" smtClean="0"/>
          </a:p>
          <a:p>
            <a:r>
              <a:rPr lang="en-US" dirty="0" smtClean="0"/>
              <a:t>Extends Wrist/Hand</a:t>
            </a:r>
          </a:p>
          <a:p>
            <a:pPr lvl="1"/>
            <a:r>
              <a:rPr lang="en-US" dirty="0" smtClean="0"/>
              <a:t>Extensor Carpi </a:t>
            </a:r>
            <a:r>
              <a:rPr lang="en-US" dirty="0" err="1" smtClean="0"/>
              <a:t>Ulnaris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Supinates</a:t>
            </a:r>
            <a:endParaRPr lang="en-US" dirty="0" smtClean="0"/>
          </a:p>
          <a:p>
            <a:pPr lvl="1"/>
            <a:r>
              <a:rPr lang="en-US" dirty="0" err="1" smtClean="0"/>
              <a:t>Supinator</a:t>
            </a:r>
            <a:endParaRPr lang="en-US" dirty="0" smtClean="0"/>
          </a:p>
          <a:p>
            <a:r>
              <a:rPr lang="en-US" dirty="0" smtClean="0"/>
              <a:t>Abducts Thumb</a:t>
            </a:r>
          </a:p>
          <a:p>
            <a:pPr lvl="1"/>
            <a:r>
              <a:rPr lang="en-US" dirty="0" smtClean="0"/>
              <a:t>Abductor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 smtClean="0"/>
          </a:p>
          <a:p>
            <a:r>
              <a:rPr lang="en-US" dirty="0" smtClean="0"/>
              <a:t>Extends Thumb</a:t>
            </a:r>
          </a:p>
          <a:p>
            <a:pPr lvl="1"/>
            <a:r>
              <a:rPr lang="en-US" dirty="0" smtClean="0"/>
              <a:t>Extensor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Brevis</a:t>
            </a:r>
            <a:endParaRPr lang="en-US" dirty="0" smtClean="0"/>
          </a:p>
          <a:p>
            <a:pPr lvl="1"/>
            <a:r>
              <a:rPr lang="en-US" dirty="0" smtClean="0"/>
              <a:t>Extensor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 smtClean="0"/>
          </a:p>
          <a:p>
            <a:r>
              <a:rPr lang="en-US" dirty="0" smtClean="0"/>
              <a:t>Adducts Fingers (PAD)</a:t>
            </a:r>
          </a:p>
          <a:p>
            <a:pPr lvl="1"/>
            <a:r>
              <a:rPr lang="en-US" dirty="0" err="1" smtClean="0"/>
              <a:t>Palmar</a:t>
            </a:r>
            <a:r>
              <a:rPr lang="en-US" dirty="0" smtClean="0"/>
              <a:t> </a:t>
            </a:r>
            <a:r>
              <a:rPr lang="en-US" dirty="0" err="1" smtClean="0"/>
              <a:t>Interossei</a:t>
            </a:r>
            <a:endParaRPr lang="en-US" dirty="0" smtClean="0"/>
          </a:p>
          <a:p>
            <a:r>
              <a:rPr lang="en-US" dirty="0" smtClean="0"/>
              <a:t>Abducts Fingers (DAB)</a:t>
            </a:r>
          </a:p>
          <a:p>
            <a:pPr lvl="1"/>
            <a:r>
              <a:rPr lang="en-US" dirty="0" smtClean="0"/>
              <a:t>Dorsal </a:t>
            </a:r>
            <a:r>
              <a:rPr lang="en-US" dirty="0" err="1" smtClean="0"/>
              <a:t>Interossei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</a:t>
            </a:r>
            <a:r>
              <a:rPr lang="en-US" smtClean="0"/>
              <a:t>the Elbow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None/>
            </a:pPr>
            <a:r>
              <a:rPr lang="en-US" b="1" dirty="0" smtClean="0"/>
              <a:t>Bones</a:t>
            </a:r>
          </a:p>
          <a:p>
            <a:pPr lvl="0"/>
            <a:r>
              <a:rPr lang="en-US" b="1" dirty="0" err="1" smtClean="0"/>
              <a:t>Humerus</a:t>
            </a:r>
            <a:r>
              <a:rPr lang="en-US" b="1" dirty="0" smtClean="0"/>
              <a:t> – upper arm</a:t>
            </a:r>
          </a:p>
          <a:p>
            <a:pPr lvl="0"/>
            <a:r>
              <a:rPr lang="en-US" b="1" dirty="0" smtClean="0"/>
              <a:t>Ulna – forearm (medial)</a:t>
            </a:r>
          </a:p>
          <a:p>
            <a:pPr lvl="0"/>
            <a:r>
              <a:rPr lang="en-US" b="1" dirty="0" smtClean="0"/>
              <a:t>Radius – forearm (lateral)</a:t>
            </a:r>
          </a:p>
          <a:p>
            <a:endParaRPr lang="en-US" b="1" dirty="0" smtClean="0"/>
          </a:p>
          <a:p>
            <a:r>
              <a:rPr lang="en-US" b="1" dirty="0" smtClean="0"/>
              <a:t>**Elbow joint is a hinge joint because of the articulation between the ulna and the </a:t>
            </a:r>
            <a:r>
              <a:rPr lang="en-US" b="1" dirty="0" err="1" smtClean="0"/>
              <a:t>humerus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**Radius pivots at the elbow joint.</a:t>
            </a:r>
          </a:p>
          <a:p>
            <a:endParaRPr lang="en-US" b="1" dirty="0"/>
          </a:p>
        </p:txBody>
      </p:sp>
      <p:pic>
        <p:nvPicPr>
          <p:cNvPr id="7" name="Content Placeholder 6" descr="Shoulder Anatomical Graphic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24377" r="62343" b="18380"/>
          <a:stretch>
            <a:fillRect/>
          </a:stretch>
        </p:blipFill>
        <p:spPr>
          <a:xfrm>
            <a:off x="4969734" y="2209800"/>
            <a:ext cx="3564666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one: </a:t>
            </a:r>
            <a:r>
              <a:rPr lang="en-US" dirty="0" err="1" smtClean="0"/>
              <a:t>Anconeus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Action: Extends Elbow/Forearm</a:t>
            </a:r>
            <a:endParaRPr lang="en-US" dirty="0"/>
          </a:p>
        </p:txBody>
      </p:sp>
      <p:pic>
        <p:nvPicPr>
          <p:cNvPr id="5" name="Content Placeholder 4" descr="Ancone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34676" t="10908" r="25246" b="20063"/>
          <a:stretch>
            <a:fillRect/>
          </a:stretch>
        </p:blipFill>
        <p:spPr>
          <a:xfrm>
            <a:off x="4876800" y="1981200"/>
            <a:ext cx="35814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Color: Triceps </a:t>
            </a:r>
            <a:r>
              <a:rPr lang="en-US" dirty="0" err="1" smtClean="0"/>
              <a:t>Brachii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Action:  Extends Elbow/Forearm</a:t>
            </a:r>
          </a:p>
          <a:p>
            <a:endParaRPr lang="en-US" dirty="0" smtClean="0"/>
          </a:p>
          <a:p>
            <a:r>
              <a:rPr lang="en-US" dirty="0" smtClean="0"/>
              <a:t>At the Shoulder-Extension</a:t>
            </a:r>
            <a:endParaRPr lang="en-US" dirty="0"/>
          </a:p>
        </p:txBody>
      </p:sp>
      <p:pic>
        <p:nvPicPr>
          <p:cNvPr id="5" name="Content Placeholder 4" descr="Triceps Brachi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3961" t="7541" r="18330" b="20063"/>
          <a:stretch>
            <a:fillRect/>
          </a:stretch>
        </p:blipFill>
        <p:spPr>
          <a:xfrm>
            <a:off x="4495800" y="1981200"/>
            <a:ext cx="4191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Posterior Back, sholder, and arm musc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72" t="11417" r="8759" b="2239"/>
          <a:stretch>
            <a:fillRect/>
          </a:stretch>
        </p:blipFill>
        <p:spPr>
          <a:xfrm>
            <a:off x="1066800" y="990600"/>
            <a:ext cx="64770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Color:  Extensor Carpi </a:t>
            </a:r>
            <a:r>
              <a:rPr lang="en-US" dirty="0" err="1" smtClean="0"/>
              <a:t>Radialis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Action:  Extends Wrist/Hand and Radial Deviation</a:t>
            </a:r>
            <a:endParaRPr lang="en-US" dirty="0"/>
          </a:p>
        </p:txBody>
      </p:sp>
      <p:pic>
        <p:nvPicPr>
          <p:cNvPr id="5" name="Content Placeholder 4" descr="Exterior Carpi Radialis Long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0892" t="9225" r="18735" b="20063"/>
          <a:stretch>
            <a:fillRect/>
          </a:stretch>
        </p:blipFill>
        <p:spPr>
          <a:xfrm>
            <a:off x="5105400" y="1752600"/>
            <a:ext cx="36576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Same Color: Extensor Carpi </a:t>
            </a:r>
            <a:r>
              <a:rPr lang="en-US" dirty="0" err="1" smtClean="0"/>
              <a:t>Radialis</a:t>
            </a:r>
            <a:r>
              <a:rPr lang="en-US" dirty="0" smtClean="0"/>
              <a:t> </a:t>
            </a:r>
            <a:r>
              <a:rPr lang="en-US" dirty="0" err="1" smtClean="0"/>
              <a:t>Brevis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Action:  Extends Wrist/Hand and Radial Deviation </a:t>
            </a:r>
            <a:endParaRPr lang="en-US" dirty="0"/>
          </a:p>
        </p:txBody>
      </p:sp>
      <p:pic>
        <p:nvPicPr>
          <p:cNvPr id="5" name="Content Placeholder 4" descr="Extensor Carpi Radialis Brev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3527" t="9225" r="16621" b="20063"/>
          <a:stretch>
            <a:fillRect/>
          </a:stretch>
        </p:blipFill>
        <p:spPr>
          <a:xfrm>
            <a:off x="4800600" y="1752600"/>
            <a:ext cx="35052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Color:  Extensor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Communis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Action:  Extends 4 fingers</a:t>
            </a:r>
            <a:endParaRPr lang="en-US" dirty="0"/>
          </a:p>
        </p:txBody>
      </p:sp>
      <p:pic>
        <p:nvPicPr>
          <p:cNvPr id="5" name="Content Placeholder 4" descr="Extensor Digitorum Commun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2834" t="9225" r="20661" b="20063"/>
          <a:stretch>
            <a:fillRect/>
          </a:stretch>
        </p:blipFill>
        <p:spPr>
          <a:xfrm>
            <a:off x="4191000" y="1905000"/>
            <a:ext cx="38100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Color:  Extensor </a:t>
            </a:r>
            <a:r>
              <a:rPr lang="en-US" dirty="0" err="1" smtClean="0"/>
              <a:t>Digiti</a:t>
            </a:r>
            <a:r>
              <a:rPr lang="en-US" dirty="0" smtClean="0"/>
              <a:t> </a:t>
            </a:r>
            <a:r>
              <a:rPr lang="en-US" dirty="0" err="1" smtClean="0"/>
              <a:t>Minimi</a:t>
            </a:r>
            <a:endParaRPr lang="en-US" dirty="0"/>
          </a:p>
        </p:txBody>
      </p:sp>
      <p:pic>
        <p:nvPicPr>
          <p:cNvPr id="6" name="Content Placeholder 5" descr="Extensotr Digiti Minim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6630" t="4174" r="17726" b="20063"/>
          <a:stretch>
            <a:fillRect/>
          </a:stretch>
        </p:blipFill>
        <p:spPr>
          <a:xfrm>
            <a:off x="1295400" y="2209800"/>
            <a:ext cx="2743200" cy="4038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Action: Extends pinky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Color: Extensor Carpi </a:t>
            </a:r>
            <a:r>
              <a:rPr lang="en-US" dirty="0" err="1" smtClean="0"/>
              <a:t>Ulnaris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Action:  Extends Wrist/Hand</a:t>
            </a:r>
            <a:endParaRPr lang="en-US" dirty="0"/>
          </a:p>
        </p:txBody>
      </p:sp>
      <p:pic>
        <p:nvPicPr>
          <p:cNvPr id="5" name="Content Placeholder 4" descr="Extensor Carpi Ulnar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2590" t="5858" r="20397" b="20063"/>
          <a:stretch>
            <a:fillRect/>
          </a:stretch>
        </p:blipFill>
        <p:spPr>
          <a:xfrm>
            <a:off x="5334000" y="2286000"/>
            <a:ext cx="31242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Color:  </a:t>
            </a:r>
            <a:r>
              <a:rPr lang="en-US" dirty="0" err="1" smtClean="0"/>
              <a:t>Supinator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Action:  </a:t>
            </a:r>
            <a:r>
              <a:rPr lang="en-US" dirty="0" err="1" smtClean="0"/>
              <a:t>Supinates</a:t>
            </a:r>
            <a:endParaRPr lang="en-US" dirty="0"/>
          </a:p>
        </p:txBody>
      </p:sp>
      <p:pic>
        <p:nvPicPr>
          <p:cNvPr id="5" name="Content Placeholder 4" descr="Supinat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53709" t="7541" b="18380"/>
          <a:stretch>
            <a:fillRect/>
          </a:stretch>
        </p:blipFill>
        <p:spPr>
          <a:xfrm>
            <a:off x="5410200" y="1981200"/>
            <a:ext cx="2797945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Color:  Abductor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/>
          </a:p>
        </p:txBody>
      </p:sp>
      <p:pic>
        <p:nvPicPr>
          <p:cNvPr id="5" name="Content Placeholder 4" descr="Abductor Pollicis Longu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7414" t="9225" r="23112" b="21747"/>
          <a:stretch>
            <a:fillRect/>
          </a:stretch>
        </p:blipFill>
        <p:spPr>
          <a:xfrm>
            <a:off x="914400" y="2133600"/>
            <a:ext cx="2895600" cy="4038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Action:  Abducts the thumb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muscle’s tendon helps make the anatomical snuffbox.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palpate?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Bony Landmarks </a:t>
            </a:r>
          </a:p>
          <a:p>
            <a:pPr lvl="0"/>
            <a:r>
              <a:rPr lang="en-US" b="1" dirty="0" err="1" smtClean="0"/>
              <a:t>Olecranon</a:t>
            </a:r>
            <a:r>
              <a:rPr lang="en-US" b="1" dirty="0" smtClean="0"/>
              <a:t> process – sticks out at the tip of the elbow</a:t>
            </a:r>
          </a:p>
          <a:p>
            <a:pPr lvl="0"/>
            <a:r>
              <a:rPr lang="en-US" b="1" dirty="0" smtClean="0"/>
              <a:t>Medial </a:t>
            </a:r>
            <a:r>
              <a:rPr lang="en-US" b="1" dirty="0" err="1" smtClean="0"/>
              <a:t>epicondyle</a:t>
            </a:r>
            <a:endParaRPr lang="en-US" b="1" dirty="0" smtClean="0"/>
          </a:p>
          <a:p>
            <a:pPr lvl="0"/>
            <a:r>
              <a:rPr lang="en-US" b="1" dirty="0" smtClean="0"/>
              <a:t>Lateral </a:t>
            </a:r>
            <a:r>
              <a:rPr lang="en-US" b="1" dirty="0" err="1" smtClean="0"/>
              <a:t>epicondyle</a:t>
            </a:r>
            <a:endParaRPr lang="en-US" b="1" dirty="0" smtClean="0"/>
          </a:p>
          <a:p>
            <a:pPr lvl="0"/>
            <a:r>
              <a:rPr lang="en-US" b="1" dirty="0" err="1" smtClean="0"/>
              <a:t>Ulnar</a:t>
            </a:r>
            <a:r>
              <a:rPr lang="en-US" b="1" dirty="0" smtClean="0"/>
              <a:t> notch (</a:t>
            </a:r>
            <a:r>
              <a:rPr lang="en-US" b="1" dirty="0" err="1" smtClean="0"/>
              <a:t>ulnar</a:t>
            </a:r>
            <a:r>
              <a:rPr lang="en-US" b="1" dirty="0" smtClean="0"/>
              <a:t> nerve) </a:t>
            </a:r>
          </a:p>
          <a:p>
            <a:endParaRPr lang="en-US" dirty="0"/>
          </a:p>
        </p:txBody>
      </p:sp>
      <p:pic>
        <p:nvPicPr>
          <p:cNvPr id="5" name="Content Placeholder 4" descr="Elbow Joint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51118" t="42897"/>
          <a:stretch>
            <a:fillRect/>
          </a:stretch>
        </p:blipFill>
        <p:spPr>
          <a:xfrm>
            <a:off x="4724400" y="2057400"/>
            <a:ext cx="3647167" cy="4718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Color:  Extensor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Brevis</a:t>
            </a:r>
            <a:endParaRPr lang="en-US" dirty="0"/>
          </a:p>
        </p:txBody>
      </p:sp>
      <p:pic>
        <p:nvPicPr>
          <p:cNvPr id="5" name="Content Placeholder 4" descr="Extensor Pollicis Brevi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3645" t="4173" r="14018" b="23431"/>
          <a:stretch>
            <a:fillRect/>
          </a:stretch>
        </p:blipFill>
        <p:spPr>
          <a:xfrm>
            <a:off x="762000" y="2133600"/>
            <a:ext cx="3581400" cy="4343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Action: Extends the Thumb</a:t>
            </a:r>
          </a:p>
          <a:p>
            <a:endParaRPr lang="en-US" dirty="0" smtClean="0"/>
          </a:p>
          <a:p>
            <a:r>
              <a:rPr lang="en-US" dirty="0" smtClean="0"/>
              <a:t>This muscle’s tendon helps create the anatomical snuffbox.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Same Color: Extensor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Action:  Extends the Thumb</a:t>
            </a:r>
          </a:p>
          <a:p>
            <a:endParaRPr lang="en-US" dirty="0" smtClean="0"/>
          </a:p>
          <a:p>
            <a:r>
              <a:rPr lang="en-US" dirty="0" smtClean="0"/>
              <a:t>This muscle’s tendons help make up the anatomical snuffbox.  </a:t>
            </a:r>
            <a:endParaRPr lang="en-US" dirty="0"/>
          </a:p>
        </p:txBody>
      </p:sp>
      <p:pic>
        <p:nvPicPr>
          <p:cNvPr id="5" name="Content Placeholder 4" descr="Extensor Pollicis Long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7124" t="7541" r="20589" b="21747"/>
          <a:stretch>
            <a:fillRect/>
          </a:stretch>
        </p:blipFill>
        <p:spPr>
          <a:xfrm>
            <a:off x="5257800" y="2057400"/>
            <a:ext cx="34290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Extensors of the 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1449" t="11417" r="21143" b="4001"/>
          <a:stretch>
            <a:fillRect/>
          </a:stretch>
        </p:blipFill>
        <p:spPr>
          <a:xfrm>
            <a:off x="2667000" y="1143000"/>
            <a:ext cx="38100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Color:  </a:t>
            </a:r>
            <a:r>
              <a:rPr lang="en-US" dirty="0" err="1" smtClean="0"/>
              <a:t>Palmar</a:t>
            </a:r>
            <a:r>
              <a:rPr lang="en-US" dirty="0" smtClean="0"/>
              <a:t> </a:t>
            </a:r>
            <a:r>
              <a:rPr lang="en-US" dirty="0" err="1" smtClean="0"/>
              <a:t>Interossei</a:t>
            </a:r>
            <a:r>
              <a:rPr lang="en-US" dirty="0" smtClean="0"/>
              <a:t> (PAD)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Action:  Adducts the  Fingers</a:t>
            </a:r>
            <a:endParaRPr lang="en-US" dirty="0"/>
          </a:p>
        </p:txBody>
      </p:sp>
      <p:pic>
        <p:nvPicPr>
          <p:cNvPr id="5" name="Content Placeholder 4" descr="Palmar Interosse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8532" t="9225" r="25042" b="23430"/>
          <a:stretch>
            <a:fillRect/>
          </a:stretch>
        </p:blipFill>
        <p:spPr>
          <a:xfrm>
            <a:off x="5257800" y="2286000"/>
            <a:ext cx="2971800" cy="39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Color: Dorsal </a:t>
            </a:r>
            <a:r>
              <a:rPr lang="en-US" dirty="0" err="1" smtClean="0"/>
              <a:t>Interossei</a:t>
            </a:r>
            <a:r>
              <a:rPr lang="en-US" dirty="0" smtClean="0"/>
              <a:t> (DAB)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Action:  Abducts the Fingers</a:t>
            </a:r>
            <a:endParaRPr lang="en-US" dirty="0"/>
          </a:p>
        </p:txBody>
      </p:sp>
      <p:pic>
        <p:nvPicPr>
          <p:cNvPr id="5" name="Content Placeholder 4" descr="Dorsal Interosse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6487" t="10908" r="13051" b="23430"/>
          <a:stretch>
            <a:fillRect/>
          </a:stretch>
        </p:blipFill>
        <p:spPr>
          <a:xfrm>
            <a:off x="5029200" y="2133600"/>
            <a:ext cx="30480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Card FUN- 9 Colors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Extends Forearm/Elbow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Extends Wrist/Hand</a:t>
                      </a:r>
                      <a:r>
                        <a:rPr lang="en-US" baseline="0" dirty="0" smtClean="0"/>
                        <a:t> and Radial Deviation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Extends Fingers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Extends Wrist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Supinates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Abducts Thumb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Extends Thumb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Adducts Fingers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Abducts Fingers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Card FUN- 9 Colors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Extends Forearm/Elbow-    </a:t>
                      </a:r>
                      <a:r>
                        <a:rPr lang="en-US" dirty="0" err="1" smtClean="0"/>
                        <a:t>Anconeus</a:t>
                      </a:r>
                      <a:r>
                        <a:rPr lang="en-US" dirty="0" smtClean="0"/>
                        <a:t>: Triceps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Brachii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Extends Wrist/Hand</a:t>
                      </a:r>
                      <a:r>
                        <a:rPr lang="en-US" baseline="0" dirty="0" smtClean="0"/>
                        <a:t> and Radial Deviation- </a:t>
                      </a:r>
                    </a:p>
                    <a:p>
                      <a:r>
                        <a:rPr lang="en-US" baseline="0" dirty="0" smtClean="0"/>
                        <a:t>Extensor Carpi </a:t>
                      </a:r>
                      <a:r>
                        <a:rPr lang="en-US" baseline="0" dirty="0" err="1" smtClean="0"/>
                        <a:t>Radialis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Longus</a:t>
                      </a:r>
                      <a:r>
                        <a:rPr lang="en-US" baseline="0" dirty="0" smtClean="0"/>
                        <a:t>; Extensor Carpi </a:t>
                      </a:r>
                      <a:r>
                        <a:rPr lang="en-US" baseline="0" dirty="0" err="1" smtClean="0"/>
                        <a:t>Radialis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Brevis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Extends Fingers-   Extensor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Digitorum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Communis</a:t>
                      </a:r>
                      <a:r>
                        <a:rPr lang="en-US" baseline="0" dirty="0" smtClean="0"/>
                        <a:t>; Extensor </a:t>
                      </a:r>
                      <a:r>
                        <a:rPr lang="en-US" baseline="0" dirty="0" err="1" smtClean="0"/>
                        <a:t>Digiti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Minimi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Extends Wrist-    Extensor Carpi </a:t>
                      </a:r>
                      <a:r>
                        <a:rPr lang="en-US" dirty="0" err="1" smtClean="0"/>
                        <a:t>Ulnaris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Supinates</a:t>
                      </a:r>
                      <a:r>
                        <a:rPr lang="en-US" dirty="0" smtClean="0"/>
                        <a:t>-   </a:t>
                      </a:r>
                      <a:r>
                        <a:rPr lang="en-US" dirty="0" err="1" smtClean="0"/>
                        <a:t>Supinator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Abducts Thumb-    Abductor </a:t>
                      </a:r>
                      <a:r>
                        <a:rPr lang="en-US" dirty="0" err="1" smtClean="0"/>
                        <a:t>Pollicis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Longus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Extends Thumb-    Extensor </a:t>
                      </a:r>
                      <a:r>
                        <a:rPr lang="en-US" dirty="0" err="1" smtClean="0"/>
                        <a:t>Pollicis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Brevis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Extensor </a:t>
                      </a:r>
                      <a:r>
                        <a:rPr lang="en-US" baseline="0" dirty="0" err="1" smtClean="0"/>
                        <a:t>Pollicis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Longus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Adducts Fingers- PAD-    </a:t>
                      </a:r>
                      <a:r>
                        <a:rPr lang="en-US" dirty="0" err="1" smtClean="0"/>
                        <a:t>Palmar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Interossei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Abducts Fingers-DAB-</a:t>
                      </a:r>
                      <a:r>
                        <a:rPr lang="en-US" baseline="0" dirty="0" smtClean="0"/>
                        <a:t>     Dorsal </a:t>
                      </a:r>
                      <a:r>
                        <a:rPr lang="en-US" baseline="0" dirty="0" err="1" smtClean="0"/>
                        <a:t>Interossei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Ligaments at the Elbow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Lateral (radial) collateral</a:t>
            </a:r>
          </a:p>
          <a:p>
            <a:pPr lvl="0"/>
            <a:r>
              <a:rPr lang="en-US" b="1" dirty="0" smtClean="0"/>
              <a:t>Medial (</a:t>
            </a:r>
            <a:r>
              <a:rPr lang="en-US" b="1" dirty="0" err="1" smtClean="0"/>
              <a:t>ulnar</a:t>
            </a:r>
            <a:r>
              <a:rPr lang="en-US" b="1" dirty="0" smtClean="0"/>
              <a:t>) collateral</a:t>
            </a:r>
          </a:p>
          <a:p>
            <a:pPr lvl="0"/>
            <a:r>
              <a:rPr lang="en-US" b="1" dirty="0" smtClean="0"/>
              <a:t>Annular – wraps around the radius</a:t>
            </a:r>
          </a:p>
          <a:p>
            <a:endParaRPr lang="en-US" dirty="0"/>
          </a:p>
        </p:txBody>
      </p:sp>
      <p:pic>
        <p:nvPicPr>
          <p:cNvPr id="5" name="Content Placeholder 4" descr="Shoulder Anatomical Graphic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48878" t="15959" r="6240" b="53736"/>
          <a:stretch>
            <a:fillRect/>
          </a:stretch>
        </p:blipFill>
        <p:spPr>
          <a:xfrm>
            <a:off x="5105400" y="2133600"/>
            <a:ext cx="30480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the Wrist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Bones</a:t>
            </a:r>
          </a:p>
          <a:p>
            <a:pPr lvl="0"/>
            <a:r>
              <a:rPr lang="en-US" b="1" dirty="0" smtClean="0"/>
              <a:t>Radius – forearm (lateral)</a:t>
            </a:r>
          </a:p>
          <a:p>
            <a:pPr lvl="0"/>
            <a:r>
              <a:rPr lang="en-US" b="1" dirty="0" smtClean="0"/>
              <a:t>Ulna – forearm (medial)</a:t>
            </a:r>
          </a:p>
          <a:p>
            <a:pPr lvl="0"/>
            <a:r>
              <a:rPr lang="en-US" b="1" dirty="0" smtClean="0"/>
              <a:t>Proximal row of carpal bones (SLTP)- </a:t>
            </a:r>
            <a:r>
              <a:rPr lang="en-US" b="1" dirty="0" err="1" smtClean="0"/>
              <a:t>scaphoid</a:t>
            </a:r>
            <a:r>
              <a:rPr lang="en-US" b="1" dirty="0" smtClean="0"/>
              <a:t>, </a:t>
            </a:r>
            <a:r>
              <a:rPr lang="en-US" b="1" dirty="0" err="1" smtClean="0"/>
              <a:t>lunate</a:t>
            </a:r>
            <a:r>
              <a:rPr lang="en-US" b="1" dirty="0" smtClean="0"/>
              <a:t>, </a:t>
            </a:r>
            <a:r>
              <a:rPr lang="en-US" b="1" dirty="0" err="1" smtClean="0"/>
              <a:t>triquetrum</a:t>
            </a:r>
            <a:r>
              <a:rPr lang="en-US" b="1" dirty="0" smtClean="0"/>
              <a:t>, </a:t>
            </a:r>
            <a:r>
              <a:rPr lang="en-US" b="1" dirty="0" err="1" smtClean="0"/>
              <a:t>pisiform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5" name="Content Placeholder 4" descr="Hand Anatomical Graphic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3600" t="12592" r="36193" b="50368"/>
          <a:stretch>
            <a:fillRect/>
          </a:stretch>
        </p:blipFill>
        <p:spPr>
          <a:xfrm>
            <a:off x="4572000" y="2057400"/>
            <a:ext cx="35052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Ligaments at the Wrist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Lateral (Radial) collateral</a:t>
            </a:r>
          </a:p>
          <a:p>
            <a:pPr lvl="0"/>
            <a:r>
              <a:rPr lang="en-US" b="1" dirty="0" smtClean="0"/>
              <a:t>Medial (</a:t>
            </a:r>
            <a:r>
              <a:rPr lang="en-US" b="1" dirty="0" err="1" smtClean="0"/>
              <a:t>Ulnar</a:t>
            </a:r>
            <a:r>
              <a:rPr lang="en-US" b="1" dirty="0" smtClean="0"/>
              <a:t>) collateral</a:t>
            </a:r>
          </a:p>
          <a:p>
            <a:pPr lvl="0"/>
            <a:r>
              <a:rPr lang="en-US" b="1" dirty="0" smtClean="0"/>
              <a:t>Transverse</a:t>
            </a:r>
          </a:p>
          <a:p>
            <a:endParaRPr lang="en-US" dirty="0"/>
          </a:p>
        </p:txBody>
      </p:sp>
      <p:pic>
        <p:nvPicPr>
          <p:cNvPr id="5" name="Content Placeholder 4" descr="Hand Anatomical Graphic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48745" t="49632" r="3559" b="15012"/>
          <a:stretch>
            <a:fillRect/>
          </a:stretch>
        </p:blipFill>
        <p:spPr>
          <a:xfrm>
            <a:off x="4495800" y="2249424"/>
            <a:ext cx="38100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palpate?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Bony Landmarks</a:t>
            </a:r>
          </a:p>
          <a:p>
            <a:pPr lvl="0"/>
            <a:r>
              <a:rPr lang="en-US" b="1" dirty="0" err="1" smtClean="0"/>
              <a:t>Styloid</a:t>
            </a:r>
            <a:r>
              <a:rPr lang="en-US" b="1" dirty="0" smtClean="0"/>
              <a:t> process of the radius</a:t>
            </a:r>
          </a:p>
          <a:p>
            <a:pPr lvl="0"/>
            <a:r>
              <a:rPr lang="en-US" b="1" dirty="0" err="1" smtClean="0"/>
              <a:t>Styloid</a:t>
            </a:r>
            <a:r>
              <a:rPr lang="en-US" b="1" dirty="0" smtClean="0"/>
              <a:t> process of the ulna</a:t>
            </a:r>
          </a:p>
          <a:p>
            <a:pPr lvl="0"/>
            <a:r>
              <a:rPr lang="en-US" b="1" dirty="0" err="1" smtClean="0"/>
              <a:t>Scaphoid</a:t>
            </a:r>
            <a:r>
              <a:rPr lang="en-US" b="1" dirty="0" smtClean="0"/>
              <a:t>-at anatomical snuffbox (base of the thumb)</a:t>
            </a:r>
          </a:p>
          <a:p>
            <a:pPr lvl="0"/>
            <a:r>
              <a:rPr lang="en-US" b="1" dirty="0" err="1" smtClean="0"/>
              <a:t>Pisiform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5" name="Content Placeholder 4" descr="Elbow Anatomical Graphic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4363" t="52859" r="29466"/>
          <a:stretch>
            <a:fillRect/>
          </a:stretch>
        </p:blipFill>
        <p:spPr>
          <a:xfrm>
            <a:off x="4724400" y="2438400"/>
            <a:ext cx="38862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the 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648200" cy="4525963"/>
          </a:xfrm>
        </p:spPr>
        <p:txBody>
          <a:bodyPr/>
          <a:lstStyle/>
          <a:p>
            <a:pPr lvl="0"/>
            <a:r>
              <a:rPr lang="en-US" b="1" dirty="0" smtClean="0"/>
              <a:t>8 carpals (SLTP-proximal row: </a:t>
            </a:r>
            <a:r>
              <a:rPr lang="en-US" b="1" dirty="0" err="1" smtClean="0"/>
              <a:t>scaphoid</a:t>
            </a:r>
            <a:r>
              <a:rPr lang="en-US" b="1" dirty="0" smtClean="0"/>
              <a:t>, </a:t>
            </a:r>
            <a:r>
              <a:rPr lang="en-US" b="1" dirty="0" err="1" smtClean="0"/>
              <a:t>lunate</a:t>
            </a:r>
            <a:r>
              <a:rPr lang="en-US" b="1" dirty="0" smtClean="0"/>
              <a:t>, </a:t>
            </a:r>
            <a:r>
              <a:rPr lang="en-US" b="1" dirty="0" err="1" smtClean="0"/>
              <a:t>triquetrum</a:t>
            </a:r>
            <a:r>
              <a:rPr lang="en-US" b="1" dirty="0" smtClean="0"/>
              <a:t>, </a:t>
            </a:r>
            <a:r>
              <a:rPr lang="en-US" b="1" dirty="0" err="1" smtClean="0"/>
              <a:t>pisiform</a:t>
            </a:r>
            <a:r>
              <a:rPr lang="en-US" b="1" dirty="0" smtClean="0"/>
              <a:t>) (TTCH-distal row: trapezium, trapezoid, </a:t>
            </a:r>
            <a:r>
              <a:rPr lang="en-US" b="1" dirty="0" err="1" smtClean="0"/>
              <a:t>capitate</a:t>
            </a:r>
            <a:r>
              <a:rPr lang="en-US" b="1" dirty="0" smtClean="0"/>
              <a:t>, </a:t>
            </a:r>
            <a:r>
              <a:rPr lang="en-US" b="1" dirty="0" err="1" smtClean="0"/>
              <a:t>hamate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Acronym for carpal bones **she likes the pasta that they cook here.**</a:t>
            </a:r>
          </a:p>
          <a:p>
            <a:pPr lvl="0"/>
            <a:r>
              <a:rPr lang="en-US" b="1" dirty="0" smtClean="0"/>
              <a:t>5 metacarpals (1-5; thumb 1, index 2, middle 3, ring 4, pinky 5)</a:t>
            </a:r>
          </a:p>
          <a:p>
            <a:pPr lvl="0"/>
            <a:r>
              <a:rPr lang="en-US" b="1" dirty="0" smtClean="0"/>
              <a:t>14 phalanges (2 phalanges at the thumb and 3 phalanges at the other 4 fingers)</a:t>
            </a:r>
          </a:p>
          <a:p>
            <a:endParaRPr lang="en-US" dirty="0"/>
          </a:p>
        </p:txBody>
      </p:sp>
      <p:pic>
        <p:nvPicPr>
          <p:cNvPr id="5" name="Content Placeholder 4" descr="Bony Anatomy of Ha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61818" b="52052"/>
          <a:stretch>
            <a:fillRect/>
          </a:stretch>
        </p:blipFill>
        <p:spPr>
          <a:xfrm>
            <a:off x="5230091" y="2209800"/>
            <a:ext cx="3886200" cy="4303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3217</TotalTime>
  <Words>912</Words>
  <Application>Microsoft Office PowerPoint</Application>
  <PresentationFormat>On-screen Show (4:3)</PresentationFormat>
  <Paragraphs>201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Georgia</vt:lpstr>
      <vt:lpstr>Trebuchet MS</vt:lpstr>
      <vt:lpstr>Wingdings 2</vt:lpstr>
      <vt:lpstr>Urban</vt:lpstr>
      <vt:lpstr>The Elbow, Wrist, and Hand </vt:lpstr>
      <vt:lpstr>Joints of the Elbow</vt:lpstr>
      <vt:lpstr>Anatomy of the Elbow</vt:lpstr>
      <vt:lpstr>What can you palpate? </vt:lpstr>
      <vt:lpstr>Ligaments at the Elbow</vt:lpstr>
      <vt:lpstr>Anatomy of the Wrist</vt:lpstr>
      <vt:lpstr>Ligaments at the Wrist</vt:lpstr>
      <vt:lpstr>What can you palpate? </vt:lpstr>
      <vt:lpstr>Anatomy of the Hand</vt:lpstr>
      <vt:lpstr>What can you palpate? </vt:lpstr>
      <vt:lpstr>Muscles of the EWH</vt:lpstr>
      <vt:lpstr>Any 7 colors of your choice</vt:lpstr>
      <vt:lpstr>Color One: Brachialis </vt:lpstr>
      <vt:lpstr>Same Color: Brachioradialis </vt:lpstr>
      <vt:lpstr>New Color: Biceps Brachii</vt:lpstr>
      <vt:lpstr>PowerPoint Presentation</vt:lpstr>
      <vt:lpstr>New Color: Pronator Quadratus</vt:lpstr>
      <vt:lpstr>New Color: Pronator Teres</vt:lpstr>
      <vt:lpstr>New Color: Flexor Carpi Radialis</vt:lpstr>
      <vt:lpstr>Same Color: Palmaris Longus</vt:lpstr>
      <vt:lpstr>Same Color: Flexor Carpi Ulnaris</vt:lpstr>
      <vt:lpstr>PowerPoint Presentation</vt:lpstr>
      <vt:lpstr>New Color: Flexor Digitorum Superficialis</vt:lpstr>
      <vt:lpstr>Same Color: Flexor Digitorum Profundus</vt:lpstr>
      <vt:lpstr>New Color: Flexor Pollicis Longus</vt:lpstr>
      <vt:lpstr>PowerPoint Presentation</vt:lpstr>
      <vt:lpstr>Flash Card TIME!!! (7 Colors)</vt:lpstr>
      <vt:lpstr>Flash Card TIME!!! (7 Colors)</vt:lpstr>
      <vt:lpstr>Any 9 Colors of your Choice </vt:lpstr>
      <vt:lpstr>Color one: Anconeus</vt:lpstr>
      <vt:lpstr>Same Color: Triceps Brachii</vt:lpstr>
      <vt:lpstr>PowerPoint Presentation</vt:lpstr>
      <vt:lpstr>New Color:  Extensor Carpi Radialis Longus</vt:lpstr>
      <vt:lpstr>Same Color: Extensor Carpi Radialis Brevis</vt:lpstr>
      <vt:lpstr>New Color:  Extensor Digitorum Communis</vt:lpstr>
      <vt:lpstr>Same Color:  Extensor Digiti Minimi</vt:lpstr>
      <vt:lpstr>New Color: Extensor Carpi Ulnaris</vt:lpstr>
      <vt:lpstr>New Color:  Supinator</vt:lpstr>
      <vt:lpstr>New Color:  Abductor Pollicis Longus</vt:lpstr>
      <vt:lpstr>New Color:  Extensor Pollicis Brevis</vt:lpstr>
      <vt:lpstr>Same Color: Extensor Pollicis Longus</vt:lpstr>
      <vt:lpstr>PowerPoint Presentation</vt:lpstr>
      <vt:lpstr>New Color:  Palmar Interossei (PAD)</vt:lpstr>
      <vt:lpstr>New Color: Dorsal Interossei (DAB)</vt:lpstr>
      <vt:lpstr>Flash Card FUN- 9 Colors</vt:lpstr>
      <vt:lpstr>Flash Card FUN- 9 Colors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Elbow, Wrist, and Hand </dc:title>
  <dc:creator>sennis</dc:creator>
  <cp:lastModifiedBy>sennis</cp:lastModifiedBy>
  <cp:revision>12</cp:revision>
  <dcterms:created xsi:type="dcterms:W3CDTF">2014-02-01T19:00:04Z</dcterms:created>
  <dcterms:modified xsi:type="dcterms:W3CDTF">2016-05-04T14:55:42Z</dcterms:modified>
</cp:coreProperties>
</file>