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71" r:id="rId9"/>
    <p:sldId id="272" r:id="rId10"/>
    <p:sldId id="263" r:id="rId11"/>
    <p:sldId id="264" r:id="rId12"/>
    <p:sldId id="265" r:id="rId13"/>
    <p:sldId id="269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0261-A0C2-4409-8E10-7E1393B5C8A7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B4-6CD6-4A27-AE9B-E04C95880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0261-A0C2-4409-8E10-7E1393B5C8A7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B4-6CD6-4A27-AE9B-E04C95880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0261-A0C2-4409-8E10-7E1393B5C8A7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B4-6CD6-4A27-AE9B-E04C95880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0261-A0C2-4409-8E10-7E1393B5C8A7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B4-6CD6-4A27-AE9B-E04C95880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0261-A0C2-4409-8E10-7E1393B5C8A7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B4-6CD6-4A27-AE9B-E04C95880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0261-A0C2-4409-8E10-7E1393B5C8A7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B4-6CD6-4A27-AE9B-E04C95880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0261-A0C2-4409-8E10-7E1393B5C8A7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B4-6CD6-4A27-AE9B-E04C95880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0261-A0C2-4409-8E10-7E1393B5C8A7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B4-6CD6-4A27-AE9B-E04C95880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0261-A0C2-4409-8E10-7E1393B5C8A7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B4-6CD6-4A27-AE9B-E04C95880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0261-A0C2-4409-8E10-7E1393B5C8A7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B4-6CD6-4A27-AE9B-E04C95880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0261-A0C2-4409-8E10-7E1393B5C8A7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30B4-6CD6-4A27-AE9B-E04C95880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20261-A0C2-4409-8E10-7E1393B5C8A7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130B4-6CD6-4A27-AE9B-E04C95880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Facial Injuries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Sports Med II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Tooth </a:t>
            </a:r>
            <a:r>
              <a:rPr lang="en-US" b="1" u="sng" dirty="0" smtClean="0"/>
              <a:t>Fractures-see dentist within 2 hours is BEST!!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COI – Impact to the jaw, direct trauma</a:t>
            </a:r>
          </a:p>
          <a:p>
            <a:r>
              <a:rPr lang="en-US" dirty="0" smtClean="0"/>
              <a:t>SOI – Uncomplicated fractures produce fragments </a:t>
            </a:r>
            <a:r>
              <a:rPr lang="en-US" dirty="0" smtClean="0"/>
              <a:t>without bleeding</a:t>
            </a:r>
          </a:p>
          <a:p>
            <a:pPr lvl="1"/>
            <a:r>
              <a:rPr lang="en-US" dirty="0" smtClean="0"/>
              <a:t> Complicated </a:t>
            </a:r>
            <a:r>
              <a:rPr lang="en-US" dirty="0" smtClean="0"/>
              <a:t>fractures produce </a:t>
            </a:r>
            <a:r>
              <a:rPr lang="en-US" dirty="0" smtClean="0"/>
              <a:t>bleeding and a  </a:t>
            </a:r>
            <a:r>
              <a:rPr lang="en-US" dirty="0" smtClean="0"/>
              <a:t>great deal of </a:t>
            </a:r>
            <a:r>
              <a:rPr lang="en-US" dirty="0" smtClean="0"/>
              <a:t>pain.</a:t>
            </a:r>
            <a:endParaRPr lang="en-US" dirty="0"/>
          </a:p>
          <a:p>
            <a:pPr lvl="1"/>
            <a:r>
              <a:rPr lang="en-US" dirty="0" smtClean="0"/>
              <a:t>Root </a:t>
            </a:r>
            <a:r>
              <a:rPr lang="en-US" dirty="0" smtClean="0"/>
              <a:t>Fractures are difficult to determine and require </a:t>
            </a:r>
            <a:r>
              <a:rPr lang="en-US" dirty="0" smtClean="0"/>
              <a:t>an </a:t>
            </a:r>
            <a:r>
              <a:rPr lang="en-US" dirty="0" smtClean="0"/>
              <a:t>X-ray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Tooth Fractures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Care – Uncomplicated crown fractures do not require immediate attention</a:t>
            </a:r>
          </a:p>
          <a:p>
            <a:pPr lvl="1"/>
            <a:r>
              <a:rPr lang="en-US" dirty="0" smtClean="0"/>
              <a:t>Fractures pieces can be placed in a bag and if not sensitive to air or cold, follow-up can wait 24-48 hours</a:t>
            </a:r>
          </a:p>
          <a:p>
            <a:pPr lvl="1"/>
            <a:r>
              <a:rPr lang="en-US" dirty="0" smtClean="0"/>
              <a:t>Bleeding can be controlled via gauze</a:t>
            </a:r>
          </a:p>
          <a:p>
            <a:pPr lvl="1"/>
            <a:r>
              <a:rPr lang="en-US" dirty="0" smtClean="0"/>
              <a:t>Cosmetic reconstruction of tooth</a:t>
            </a:r>
          </a:p>
          <a:p>
            <a:r>
              <a:rPr lang="en-US" dirty="0" smtClean="0"/>
              <a:t>In instances of root fractures, the athlete can continue to play but must follow-up immediately following competition</a:t>
            </a:r>
          </a:p>
          <a:p>
            <a:pPr lvl="1"/>
            <a:r>
              <a:rPr lang="en-US" dirty="0" smtClean="0"/>
              <a:t>Tooth </a:t>
            </a:r>
            <a:r>
              <a:rPr lang="en-US" dirty="0" smtClean="0"/>
              <a:t>repositioning may be required, along with bracing and the use of mouthpieces in the future.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http://www.bitein.com/images/fracture4pr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57200"/>
            <a:ext cx="8536782" cy="56911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5181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Tooth </a:t>
            </a:r>
            <a:r>
              <a:rPr lang="en-US" dirty="0" err="1" smtClean="0"/>
              <a:t>Subluxation</a:t>
            </a:r>
            <a:r>
              <a:rPr lang="en-US" dirty="0" smtClean="0"/>
              <a:t>, </a:t>
            </a:r>
            <a:r>
              <a:rPr lang="en-US" dirty="0" err="1" smtClean="0"/>
              <a:t>Luxation</a:t>
            </a:r>
            <a:r>
              <a:rPr lang="en-US" dirty="0" smtClean="0"/>
              <a:t> and Avulsion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52400" y="1981200"/>
            <a:ext cx="5867400" cy="48768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sz="2600" dirty="0" smtClean="0"/>
              <a:t>Cause of injury</a:t>
            </a:r>
          </a:p>
          <a:p>
            <a:pPr lvl="1"/>
            <a:r>
              <a:rPr lang="en-US" sz="3200" dirty="0" smtClean="0"/>
              <a:t>Direct blow</a:t>
            </a:r>
          </a:p>
          <a:p>
            <a:pPr lvl="0"/>
            <a:r>
              <a:rPr lang="en-US" sz="2600" dirty="0" smtClean="0"/>
              <a:t>Signs of injury</a:t>
            </a:r>
          </a:p>
          <a:p>
            <a:pPr lvl="1"/>
            <a:r>
              <a:rPr lang="en-US" sz="3200" dirty="0" smtClean="0"/>
              <a:t>Tooth may be slightly loosened, dislodged</a:t>
            </a:r>
          </a:p>
          <a:p>
            <a:pPr lvl="1"/>
            <a:r>
              <a:rPr lang="en-US" sz="3200" b="1" u="sng" dirty="0" smtClean="0"/>
              <a:t>When </a:t>
            </a:r>
            <a:r>
              <a:rPr lang="en-US" sz="3200" b="1" u="sng" dirty="0" err="1" smtClean="0"/>
              <a:t>subluxed</a:t>
            </a:r>
            <a:r>
              <a:rPr lang="en-US" sz="3200" b="1" u="sng" dirty="0" smtClean="0"/>
              <a:t> tooth may be loose within socket with little no pain</a:t>
            </a:r>
          </a:p>
          <a:p>
            <a:pPr lvl="1"/>
            <a:r>
              <a:rPr lang="en-US" sz="3200" b="1" u="sng" dirty="0" smtClean="0"/>
              <a:t>With </a:t>
            </a:r>
            <a:r>
              <a:rPr lang="en-US" sz="3200" b="1" u="sng" dirty="0" err="1" smtClean="0"/>
              <a:t>luxations</a:t>
            </a:r>
            <a:r>
              <a:rPr lang="en-US" sz="3200" b="1" u="sng" dirty="0" smtClean="0"/>
              <a:t>, no fracture has occurred, however, there is displacement</a:t>
            </a:r>
          </a:p>
          <a:p>
            <a:pPr lvl="1"/>
            <a:r>
              <a:rPr lang="en-US" sz="3200" b="1" u="sng" dirty="0" smtClean="0"/>
              <a:t>With an avulsion, the tooth is completely knocked from the oral cavity </a:t>
            </a:r>
          </a:p>
          <a:p>
            <a:pPr lvl="0"/>
            <a:r>
              <a:rPr lang="en-US" sz="2600" dirty="0" smtClean="0"/>
              <a:t>Care</a:t>
            </a:r>
          </a:p>
          <a:p>
            <a:pPr lvl="1"/>
            <a:r>
              <a:rPr lang="en-US" sz="3200" b="1" u="sng" dirty="0" smtClean="0"/>
              <a:t>For a </a:t>
            </a:r>
            <a:r>
              <a:rPr lang="en-US" sz="3200" b="1" u="sng" dirty="0" err="1" smtClean="0"/>
              <a:t>subluxed</a:t>
            </a:r>
            <a:r>
              <a:rPr lang="en-US" sz="3200" b="1" u="sng" dirty="0" smtClean="0"/>
              <a:t> tooth, referral should occur within the first 48 hours </a:t>
            </a:r>
          </a:p>
          <a:p>
            <a:pPr lvl="1"/>
            <a:r>
              <a:rPr lang="en-US" sz="3200" b="1" u="sng" dirty="0" smtClean="0"/>
              <a:t>With a </a:t>
            </a:r>
            <a:r>
              <a:rPr lang="en-US" sz="3200" b="1" u="sng" dirty="0" err="1" smtClean="0"/>
              <a:t>luxated</a:t>
            </a:r>
            <a:r>
              <a:rPr lang="en-US" sz="3200" b="1" u="sng" dirty="0" smtClean="0"/>
              <a:t> tooth, repositioning should be attempted along with immediate follow up</a:t>
            </a:r>
          </a:p>
          <a:p>
            <a:pPr lvl="1"/>
            <a:r>
              <a:rPr lang="en-US" sz="3200" b="1" u="sng" dirty="0" smtClean="0"/>
              <a:t>Avulsed teeth should not be re-implanted except by a dentist (use a Save a Tooth Kit, milk or saline)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l="4167" t="3252" r="4167" b="2439"/>
          <a:stretch>
            <a:fillRect/>
          </a:stretch>
        </p:blipFill>
        <p:spPr bwMode="auto">
          <a:xfrm>
            <a:off x="5562600" y="1219200"/>
            <a:ext cx="3352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 l="11765" t="24845" b="5590"/>
          <a:stretch>
            <a:fillRect/>
          </a:stretch>
        </p:blipFill>
        <p:spPr bwMode="auto">
          <a:xfrm>
            <a:off x="5562600" y="3810000"/>
            <a:ext cx="3352800" cy="250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8519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Avulsed Tooth</a:t>
            </a:r>
            <a:endParaRPr lang="en-US" dirty="0"/>
          </a:p>
        </p:txBody>
      </p:sp>
      <p:pic>
        <p:nvPicPr>
          <p:cNvPr id="23554" name="Picture 2" descr="http://www.toothclub.gov.hk/chi/images/OP_3D_06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04084"/>
            <a:ext cx="8053754" cy="5353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4343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Mandible Fracture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05001"/>
            <a:ext cx="4343400" cy="495299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Cause of injury </a:t>
            </a:r>
          </a:p>
          <a:p>
            <a:pPr lvl="1"/>
            <a:r>
              <a:rPr lang="en-US" sz="2800" dirty="0" smtClean="0"/>
              <a:t>Direct blow (generally fractures at frontal angle)</a:t>
            </a:r>
          </a:p>
          <a:p>
            <a:pPr lvl="0"/>
            <a:r>
              <a:rPr lang="en-US" dirty="0" smtClean="0"/>
              <a:t>Signs of injury</a:t>
            </a:r>
          </a:p>
          <a:p>
            <a:pPr lvl="1"/>
            <a:r>
              <a:rPr lang="en-US" sz="2800" b="1" u="sng" dirty="0" smtClean="0"/>
              <a:t>Deformity, loss of occlusion, pain with biting, bleeding around teeth, lower lip anesthesia</a:t>
            </a:r>
          </a:p>
          <a:p>
            <a:pPr lvl="0"/>
            <a:r>
              <a:rPr lang="en-US" dirty="0" smtClean="0"/>
              <a:t>Care</a:t>
            </a:r>
          </a:p>
          <a:p>
            <a:pPr lvl="1"/>
            <a:r>
              <a:rPr lang="en-US" sz="2800" b="1" u="sng" dirty="0" smtClean="0"/>
              <a:t>Temporary immobilization with elastic wrap followed by reduction and fixation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371600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11636"/>
          <a:stretch>
            <a:fillRect/>
          </a:stretch>
        </p:blipFill>
        <p:spPr bwMode="auto">
          <a:xfrm>
            <a:off x="4343400" y="4267200"/>
            <a:ext cx="46291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5585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Mandible Fracture</a:t>
            </a:r>
            <a:endParaRPr lang="en-US" dirty="0"/>
          </a:p>
        </p:txBody>
      </p:sp>
      <p:pic>
        <p:nvPicPr>
          <p:cNvPr id="1026" name="Picture 2" descr="http://graphics8.nytimes.com/images/2007/08/01/health/adam/984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71600"/>
            <a:ext cx="7723584" cy="51120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Zygomatic</a:t>
            </a:r>
            <a:r>
              <a:rPr lang="en-US" dirty="0" smtClean="0"/>
              <a:t> Complex (cheekbone) Fracture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COI – Direct blow</a:t>
            </a:r>
          </a:p>
          <a:p>
            <a:r>
              <a:rPr lang="en-US" dirty="0" smtClean="0"/>
              <a:t>SOI – </a:t>
            </a:r>
            <a:r>
              <a:rPr lang="en-US" b="1" u="sng" dirty="0" smtClean="0"/>
              <a:t>Deformity, or bony </a:t>
            </a:r>
            <a:r>
              <a:rPr lang="en-US" b="1" u="sng" dirty="0" smtClean="0"/>
              <a:t>discrepancy</a:t>
            </a:r>
            <a:r>
              <a:rPr lang="en-US" b="1" u="sng" dirty="0" smtClean="0"/>
              <a:t>, nosebleed, diplopia (double vision), and numbness in cheek</a:t>
            </a:r>
          </a:p>
          <a:p>
            <a:r>
              <a:rPr lang="en-US" dirty="0" smtClean="0"/>
              <a:t>Care – </a:t>
            </a:r>
            <a:r>
              <a:rPr lang="en-US" b="1" u="sng" dirty="0" smtClean="0"/>
              <a:t>Cold application to control edema and immediate referral to a physician</a:t>
            </a:r>
          </a:p>
          <a:p>
            <a:r>
              <a:rPr lang="en-US" dirty="0" smtClean="0"/>
              <a:t>Healing will take 6-8 weeks and proper gear will be required upon return to play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://www.aurorahealthcare.org/healthgate/images/DL00006_105433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81000"/>
            <a:ext cx="4724400" cy="62368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Facial Lacerations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COI – Result of a direct impact, and indirect compressive force or contact w/ a sharp object</a:t>
            </a:r>
          </a:p>
          <a:p>
            <a:r>
              <a:rPr lang="en-US" dirty="0" smtClean="0"/>
              <a:t>SOI – Pain, substantial </a:t>
            </a:r>
            <a:r>
              <a:rPr lang="en-US" dirty="0" smtClean="0"/>
              <a:t>bleeding, cuts</a:t>
            </a:r>
            <a:endParaRPr lang="en-US" dirty="0" smtClean="0"/>
          </a:p>
          <a:p>
            <a:r>
              <a:rPr lang="en-US" dirty="0" smtClean="0"/>
              <a:t>Care – Apply pressure to control bleeding</a:t>
            </a:r>
          </a:p>
          <a:p>
            <a:r>
              <a:rPr lang="en-US" dirty="0" smtClean="0"/>
              <a:t>Referral to a physician will be necessary for stitches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Facial Lacerations!</a:t>
            </a:r>
            <a:endParaRPr lang="en-US" dirty="0"/>
          </a:p>
        </p:txBody>
      </p:sp>
      <p:pic>
        <p:nvPicPr>
          <p:cNvPr id="9218" name="Picture 2" descr="http://www.physicianbyte.com/Images/01%20EXTENSIVE%20FACIAL%20LACERATIO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76400"/>
            <a:ext cx="7530905" cy="4819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Anatomy of the Tooth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95400"/>
            <a:ext cx="44958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tooth is a composite of mineral salts</a:t>
            </a:r>
          </a:p>
          <a:p>
            <a:pPr lvl="1"/>
            <a:r>
              <a:rPr lang="en-US" dirty="0" smtClean="0"/>
              <a:t>Calcium and phosphorus are most abundant.  </a:t>
            </a:r>
          </a:p>
          <a:p>
            <a:r>
              <a:rPr lang="en-US" b="1" dirty="0" smtClean="0"/>
              <a:t>Crown</a:t>
            </a:r>
            <a:r>
              <a:rPr lang="en-US" dirty="0" smtClean="0"/>
              <a:t> – the portion protruding from the gum</a:t>
            </a:r>
          </a:p>
          <a:p>
            <a:pPr lvl="1"/>
            <a:r>
              <a:rPr lang="en-US" dirty="0" smtClean="0"/>
              <a:t>Is covered by the hardest substance within the body, the </a:t>
            </a:r>
            <a:r>
              <a:rPr lang="en-US" b="1" dirty="0" smtClean="0"/>
              <a:t>enamel </a:t>
            </a:r>
          </a:p>
          <a:p>
            <a:r>
              <a:rPr lang="en-US" b="1" dirty="0" smtClean="0"/>
              <a:t>Root</a:t>
            </a:r>
            <a:r>
              <a:rPr lang="en-US" dirty="0" smtClean="0"/>
              <a:t> – the portion that extends into the alveolar bone of the mouth</a:t>
            </a:r>
          </a:p>
          <a:p>
            <a:pPr lvl="1"/>
            <a:r>
              <a:rPr lang="en-US" dirty="0" smtClean="0"/>
              <a:t>Is called the and is covered by a thin, bony substance known as </a:t>
            </a:r>
            <a:r>
              <a:rPr lang="en-US" b="1" dirty="0" err="1" smtClean="0"/>
              <a:t>cementum</a:t>
            </a:r>
            <a:endParaRPr lang="en-US" b="1" dirty="0" smtClean="0"/>
          </a:p>
          <a:p>
            <a:endParaRPr lang="en-US" dirty="0"/>
          </a:p>
        </p:txBody>
      </p:sp>
      <p:pic>
        <p:nvPicPr>
          <p:cNvPr id="25602" name="Picture 2" descr="http://www.enchantedlearning.com/subjects/anatomy/teeth/toothlabeled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524000"/>
            <a:ext cx="4191000" cy="48163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32468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Anatomy of the Tooth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52600"/>
            <a:ext cx="44958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Dentin</a:t>
            </a:r>
            <a:r>
              <a:rPr lang="en-US" dirty="0" smtClean="0"/>
              <a:t> – underneath the enamel and </a:t>
            </a:r>
            <a:r>
              <a:rPr lang="en-US" dirty="0" err="1" smtClean="0"/>
              <a:t>cementum</a:t>
            </a:r>
            <a:r>
              <a:rPr lang="en-US" dirty="0" smtClean="0"/>
              <a:t> lies the bulk of the tooth, a hard material</a:t>
            </a:r>
          </a:p>
          <a:p>
            <a:r>
              <a:rPr lang="en-US" b="1" dirty="0" smtClean="0"/>
              <a:t>Pulp</a:t>
            </a:r>
            <a:r>
              <a:rPr lang="en-US" dirty="0" smtClean="0"/>
              <a:t> – within the dentin is a central canal and chamber, a substance composed of nerves, </a:t>
            </a:r>
            <a:r>
              <a:rPr lang="en-US" dirty="0" err="1" smtClean="0"/>
              <a:t>lymphatics</a:t>
            </a:r>
            <a:r>
              <a:rPr lang="en-US" dirty="0" smtClean="0"/>
              <a:t>, and blood vessels</a:t>
            </a:r>
          </a:p>
          <a:p>
            <a:endParaRPr lang="en-US" dirty="0"/>
          </a:p>
        </p:txBody>
      </p:sp>
      <p:pic>
        <p:nvPicPr>
          <p:cNvPr id="25602" name="Picture 2" descr="http://www.enchantedlearning.com/subjects/anatomy/teeth/toothlabeled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600200"/>
            <a:ext cx="4191000" cy="47401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9424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511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Facial Injuries</vt:lpstr>
      <vt:lpstr>Mandible Fracture </vt:lpstr>
      <vt:lpstr>Mandible Fracture</vt:lpstr>
      <vt:lpstr>Zygomatic Complex (cheekbone) Fracture</vt:lpstr>
      <vt:lpstr>PowerPoint Presentation</vt:lpstr>
      <vt:lpstr>Facial Lacerations</vt:lpstr>
      <vt:lpstr>BAD Facial Lacerations!</vt:lpstr>
      <vt:lpstr>Anatomy of the Tooth</vt:lpstr>
      <vt:lpstr>Anatomy of the Tooth</vt:lpstr>
      <vt:lpstr>Tooth Fractures-see dentist within 2 hours is BEST!!</vt:lpstr>
      <vt:lpstr>Tooth Fractures (cont.)</vt:lpstr>
      <vt:lpstr>PowerPoint Presentation</vt:lpstr>
      <vt:lpstr>Tooth Subluxation, Luxation and Avulsion</vt:lpstr>
      <vt:lpstr>Avulsed Tooth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Facial Injuries</dc:title>
  <dc:creator>009290029</dc:creator>
  <cp:lastModifiedBy>sennis</cp:lastModifiedBy>
  <cp:revision>11</cp:revision>
  <dcterms:created xsi:type="dcterms:W3CDTF">2010-04-19T14:53:56Z</dcterms:created>
  <dcterms:modified xsi:type="dcterms:W3CDTF">2015-02-25T00:09:50Z</dcterms:modified>
</cp:coreProperties>
</file>