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1" r:id="rId4"/>
    <p:sldId id="258" r:id="rId5"/>
    <p:sldId id="282" r:id="rId6"/>
    <p:sldId id="259" r:id="rId7"/>
    <p:sldId id="283" r:id="rId8"/>
    <p:sldId id="276" r:id="rId9"/>
    <p:sldId id="260" r:id="rId10"/>
    <p:sldId id="284" r:id="rId11"/>
    <p:sldId id="261" r:id="rId12"/>
    <p:sldId id="285" r:id="rId13"/>
    <p:sldId id="262" r:id="rId14"/>
    <p:sldId id="286" r:id="rId15"/>
    <p:sldId id="288" r:id="rId16"/>
    <p:sldId id="277" r:id="rId17"/>
    <p:sldId id="263" r:id="rId18"/>
    <p:sldId id="287" r:id="rId19"/>
    <p:sldId id="290" r:id="rId20"/>
    <p:sldId id="264" r:id="rId21"/>
    <p:sldId id="289" r:id="rId22"/>
    <p:sldId id="279" r:id="rId23"/>
    <p:sldId id="265" r:id="rId24"/>
    <p:sldId id="291" r:id="rId25"/>
    <p:sldId id="280" r:id="rId26"/>
    <p:sldId id="266" r:id="rId27"/>
    <p:sldId id="267" r:id="rId28"/>
    <p:sldId id="292" r:id="rId29"/>
    <p:sldId id="268" r:id="rId30"/>
    <p:sldId id="269" r:id="rId31"/>
    <p:sldId id="293" r:id="rId32"/>
    <p:sldId id="270" r:id="rId33"/>
    <p:sldId id="294" r:id="rId34"/>
    <p:sldId id="271" r:id="rId35"/>
    <p:sldId id="272" r:id="rId36"/>
    <p:sldId id="295" r:id="rId37"/>
    <p:sldId id="273" r:id="rId38"/>
    <p:sldId id="296" r:id="rId39"/>
    <p:sldId id="2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EC6770-3C64-41C1-84CE-B10EDBDFC88F}" type="datetimeFigureOut">
              <a:rPr lang="en-US" smtClean="0"/>
              <a:pPr/>
              <a:t>6/3/2015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BB09D3-3D4D-4B68-8191-A2068922E0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DBB09D3-3D4D-4B68-8191-A2068922E0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DBB09D3-3D4D-4B68-8191-A2068922E0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DBB09D3-3D4D-4B68-8191-A2068922E0F6}"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DBB09D3-3D4D-4B68-8191-A2068922E0F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DBB09D3-3D4D-4B68-8191-A2068922E0F6}"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DBB09D3-3D4D-4B68-8191-A2068922E0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DBB09D3-3D4D-4B68-8191-A2068922E0F6}"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EC6770-3C64-41C1-84CE-B10EDBDFC88F}" type="datetimeFigureOut">
              <a:rPr lang="en-US" smtClean="0"/>
              <a:pPr/>
              <a:t>6/3/2015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DBB09D3-3D4D-4B68-8191-A2068922E0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EEC6770-3C64-41C1-84CE-B10EDBDFC88F}" type="datetimeFigureOut">
              <a:rPr lang="en-US" smtClean="0"/>
              <a:pPr/>
              <a:t>6/3/2015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DBB09D3-3D4D-4B68-8191-A2068922E0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EC6770-3C64-41C1-84CE-B10EDBDFC88F}" type="datetimeFigureOut">
              <a:rPr lang="en-US" smtClean="0"/>
              <a:pPr/>
              <a:t>6/3/2015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BB09D3-3D4D-4B68-8191-A2068922E0F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EC6770-3C64-41C1-84CE-B10EDBDFC88F}" type="datetimeFigureOut">
              <a:rPr lang="en-US" smtClean="0"/>
              <a:pPr/>
              <a:t>6/3/2015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BB09D3-3D4D-4B68-8191-A2068922E0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feet.thefuntimesguide.com/images/blogs/bad-foot-blister-on-heel-by-Lady-Weaxzezz.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Conditions of the Foot, Ankle, and Lower Leg (FALL)</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371600"/>
            <a:ext cx="3352800" cy="4572000"/>
          </a:xfrm>
        </p:spPr>
      </p:pic>
      <p:sp>
        <p:nvSpPr>
          <p:cNvPr id="4" name="Title 3"/>
          <p:cNvSpPr>
            <a:spLocks noGrp="1"/>
          </p:cNvSpPr>
          <p:nvPr>
            <p:ph type="title"/>
          </p:nvPr>
        </p:nvSpPr>
        <p:spPr/>
        <p:txBody>
          <a:bodyPr/>
          <a:lstStyle/>
          <a:p>
            <a:r>
              <a:rPr lang="en-US" dirty="0" smtClean="0"/>
              <a:t>Stress Fractures of Tibia/Fibula</a:t>
            </a:r>
            <a:endParaRPr lang="en-US" dirty="0"/>
          </a:p>
        </p:txBody>
      </p:sp>
      <p:pic>
        <p:nvPicPr>
          <p:cNvPr id="7" name="Content Placeholder 6" descr="tibial-stress-fracture.jpg"/>
          <p:cNvPicPr>
            <a:picLocks noGrp="1" noChangeAspect="1"/>
          </p:cNvPicPr>
          <p:nvPr>
            <p:ph sz="half" idx="1"/>
          </p:nvPr>
        </p:nvPicPr>
        <p:blipFill>
          <a:blip r:embed="rId3" cstate="print"/>
          <a:stretch>
            <a:fillRect/>
          </a:stretch>
        </p:blipFill>
        <p:spPr>
          <a:xfrm>
            <a:off x="571500" y="1447800"/>
            <a:ext cx="3810000" cy="4419600"/>
          </a:xfrm>
          <a:prstGeom prst="rect">
            <a:avLst/>
          </a:prstGeom>
        </p:spPr>
      </p:pic>
    </p:spTree>
    <p:extLst>
      <p:ext uri="{BB962C8B-B14F-4D97-AF65-F5344CB8AC3E}">
        <p14:creationId xmlns:p14="http://schemas.microsoft.com/office/powerpoint/2010/main" val="353695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solidFill>
                  <a:srgbClr val="FF0000"/>
                </a:solidFill>
              </a:rPr>
              <a:t>MOI: </a:t>
            </a:r>
            <a:r>
              <a:rPr lang="en-US" sz="1800" dirty="0" smtClean="0"/>
              <a:t>Overuse/Repetitive stress</a:t>
            </a:r>
          </a:p>
          <a:p>
            <a:r>
              <a:rPr lang="en-US" sz="1800" dirty="0" smtClean="0">
                <a:solidFill>
                  <a:srgbClr val="FF0000"/>
                </a:solidFill>
              </a:rPr>
              <a:t>Etiology: </a:t>
            </a:r>
            <a:r>
              <a:rPr lang="en-US" sz="1800" dirty="0" smtClean="0"/>
              <a:t>Overuse/Repetitive stress forces acting on the proximal insertions of the Flexor Digitorum Longus, Tibialis Posterior, and /or Tibialis Anterior. Inflammation present along muscle attachments to tibia and insertions on the plantar surface</a:t>
            </a:r>
          </a:p>
          <a:p>
            <a:r>
              <a:rPr lang="en-US" sz="1800" dirty="0" smtClean="0">
                <a:solidFill>
                  <a:srgbClr val="FF0000"/>
                </a:solidFill>
              </a:rPr>
              <a:t>Signs and Symptoms: </a:t>
            </a:r>
            <a:r>
              <a:rPr lang="en-US" sz="1800" dirty="0" smtClean="0"/>
              <a:t>Aching pain in shin that is aggravated with push-off phase and shock absorption during heel strike; </a:t>
            </a:r>
            <a:r>
              <a:rPr lang="en-US" sz="1800" b="1" u="sng" dirty="0" smtClean="0"/>
              <a:t>athlete may excessively pronate(have flat feet)</a:t>
            </a:r>
          </a:p>
          <a:p>
            <a:r>
              <a:rPr lang="en-US" sz="1800" dirty="0" smtClean="0">
                <a:solidFill>
                  <a:srgbClr val="FF0000"/>
                </a:solidFill>
              </a:rPr>
              <a:t>Treatment</a:t>
            </a:r>
            <a:r>
              <a:rPr lang="en-US" sz="1800" b="1" u="sng" dirty="0" smtClean="0">
                <a:solidFill>
                  <a:srgbClr val="FF0000"/>
                </a:solidFill>
              </a:rPr>
              <a:t>: </a:t>
            </a:r>
            <a:r>
              <a:rPr lang="en-US" sz="1800" b="1" u="sng" dirty="0" smtClean="0"/>
              <a:t>Ice cup, taping or orthotics for foot mechanics, stretch routine, and rule out stress fracture. Active Rest!</a:t>
            </a:r>
          </a:p>
          <a:p>
            <a:endParaRPr lang="en-US" sz="1800" b="1" u="sng" dirty="0"/>
          </a:p>
        </p:txBody>
      </p:sp>
      <p:sp>
        <p:nvSpPr>
          <p:cNvPr id="2" name="Title 1"/>
          <p:cNvSpPr>
            <a:spLocks noGrp="1"/>
          </p:cNvSpPr>
          <p:nvPr>
            <p:ph type="title"/>
          </p:nvPr>
        </p:nvSpPr>
        <p:spPr/>
        <p:txBody>
          <a:bodyPr/>
          <a:lstStyle/>
          <a:p>
            <a:r>
              <a:rPr lang="en-US" dirty="0" smtClean="0"/>
              <a:t>Shin Splints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5000"/>
            <a:ext cx="3581400" cy="3810000"/>
          </a:xfrm>
        </p:spPr>
      </p:pic>
      <p:sp>
        <p:nvSpPr>
          <p:cNvPr id="4" name="Title 3"/>
          <p:cNvSpPr>
            <a:spLocks noGrp="1"/>
          </p:cNvSpPr>
          <p:nvPr>
            <p:ph type="title"/>
          </p:nvPr>
        </p:nvSpPr>
        <p:spPr/>
        <p:txBody>
          <a:bodyPr/>
          <a:lstStyle/>
          <a:p>
            <a:r>
              <a:rPr lang="en-US" dirty="0" smtClean="0"/>
              <a:t>Shin Splints</a:t>
            </a:r>
            <a:endParaRPr lang="en-US" dirty="0"/>
          </a:p>
        </p:txBody>
      </p:sp>
      <p:pic>
        <p:nvPicPr>
          <p:cNvPr id="7" name="Content Placeholder 6" descr="shinsplints.jpg"/>
          <p:cNvPicPr>
            <a:picLocks noGrp="1" noChangeAspect="1"/>
          </p:cNvPicPr>
          <p:nvPr>
            <p:ph sz="half" idx="1"/>
          </p:nvPr>
        </p:nvPicPr>
        <p:blipFill>
          <a:blip r:embed="rId3" cstate="print"/>
          <a:stretch>
            <a:fillRect/>
          </a:stretch>
        </p:blipFill>
        <p:spPr>
          <a:xfrm>
            <a:off x="990600" y="1905000"/>
            <a:ext cx="2819400" cy="4038600"/>
          </a:xfrm>
          <a:prstGeom prst="rect">
            <a:avLst/>
          </a:prstGeom>
        </p:spPr>
      </p:pic>
    </p:spTree>
    <p:extLst>
      <p:ext uri="{BB962C8B-B14F-4D97-AF65-F5344CB8AC3E}">
        <p14:creationId xmlns:p14="http://schemas.microsoft.com/office/powerpoint/2010/main" val="222544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r>
              <a:rPr lang="en-US" sz="1800" dirty="0" smtClean="0">
                <a:solidFill>
                  <a:srgbClr val="FF0000"/>
                </a:solidFill>
              </a:rPr>
              <a:t>MOI: </a:t>
            </a:r>
            <a:r>
              <a:rPr lang="en-US" sz="1800" b="1" u="sng" dirty="0" smtClean="0"/>
              <a:t>Strong force during resistive forceful plantarflexion of the ankle with the knee extended or forceful dorsiflexion of the ankle with contraction of the Gastrocnemius/Soleus</a:t>
            </a:r>
          </a:p>
          <a:p>
            <a:r>
              <a:rPr lang="en-US" sz="1800" dirty="0" smtClean="0">
                <a:solidFill>
                  <a:srgbClr val="FF0000"/>
                </a:solidFill>
              </a:rPr>
              <a:t>Etiology: </a:t>
            </a:r>
            <a:r>
              <a:rPr lang="en-US" sz="1800" dirty="0" smtClean="0"/>
              <a:t>Partial/complete rupture of the Achilles tendon</a:t>
            </a:r>
          </a:p>
          <a:p>
            <a:r>
              <a:rPr lang="en-US" sz="1800" dirty="0" smtClean="0">
                <a:solidFill>
                  <a:srgbClr val="FF0000"/>
                </a:solidFill>
              </a:rPr>
              <a:t>Signs and Symptoms: </a:t>
            </a:r>
            <a:r>
              <a:rPr lang="en-US" sz="1800" b="1" u="sng" dirty="0" smtClean="0"/>
              <a:t>Athlete report a sensation of being kicked or shot in the calf, audible snap, and painful loss of function. Observable gap with a window shade affect, palpable gap, bunching of the tendon proximally, and massive swelling</a:t>
            </a:r>
          </a:p>
          <a:p>
            <a:r>
              <a:rPr lang="en-US" sz="1800" dirty="0" smtClean="0">
                <a:solidFill>
                  <a:srgbClr val="FF0000"/>
                </a:solidFill>
              </a:rPr>
              <a:t>Special Tests: </a:t>
            </a:r>
            <a:r>
              <a:rPr lang="en-US" sz="1800" b="1" u="sng" dirty="0" smtClean="0"/>
              <a:t>Thompson Test</a:t>
            </a:r>
          </a:p>
          <a:p>
            <a:pPr>
              <a:buNone/>
            </a:pPr>
            <a:endParaRPr lang="en-US" sz="1800"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Achilles Tendon Rupture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08563"/>
            <a:ext cx="4038600" cy="3271111"/>
          </a:xfrm>
        </p:spPr>
      </p:pic>
      <p:sp>
        <p:nvSpPr>
          <p:cNvPr id="4" name="Title 3"/>
          <p:cNvSpPr>
            <a:spLocks noGrp="1"/>
          </p:cNvSpPr>
          <p:nvPr>
            <p:ph type="title"/>
          </p:nvPr>
        </p:nvSpPr>
        <p:spPr/>
        <p:txBody>
          <a:bodyPr/>
          <a:lstStyle/>
          <a:p>
            <a:r>
              <a:rPr lang="en-US" dirty="0" smtClean="0"/>
              <a:t>Achilles Tendon Rupture</a:t>
            </a:r>
            <a:endParaRPr lang="en-US" dirty="0"/>
          </a:p>
        </p:txBody>
      </p:sp>
      <p:pic>
        <p:nvPicPr>
          <p:cNvPr id="7" name="Content Placeholder 6" descr="Ruptured-Achilles-Tendon.jpg"/>
          <p:cNvPicPr>
            <a:picLocks noGrp="1" noChangeAspect="1"/>
          </p:cNvPicPr>
          <p:nvPr>
            <p:ph sz="half" idx="1"/>
          </p:nvPr>
        </p:nvPicPr>
        <p:blipFill>
          <a:blip r:embed="rId3" cstate="print"/>
          <a:stretch>
            <a:fillRect/>
          </a:stretch>
        </p:blipFill>
        <p:spPr>
          <a:xfrm>
            <a:off x="457200" y="2427184"/>
            <a:ext cx="4038600" cy="2633869"/>
          </a:xfrm>
          <a:prstGeom prst="rect">
            <a:avLst/>
          </a:prstGeom>
        </p:spPr>
      </p:pic>
    </p:spTree>
    <p:extLst>
      <p:ext uri="{BB962C8B-B14F-4D97-AF65-F5344CB8AC3E}">
        <p14:creationId xmlns:p14="http://schemas.microsoft.com/office/powerpoint/2010/main" val="3565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2253456"/>
            <a:ext cx="6667500" cy="2981325"/>
          </a:xfrm>
        </p:spPr>
      </p:pic>
      <p:sp>
        <p:nvSpPr>
          <p:cNvPr id="5" name="Title 4"/>
          <p:cNvSpPr>
            <a:spLocks noGrp="1"/>
          </p:cNvSpPr>
          <p:nvPr>
            <p:ph type="title"/>
          </p:nvPr>
        </p:nvSpPr>
        <p:spPr/>
        <p:txBody>
          <a:bodyPr>
            <a:normAutofit fontScale="90000"/>
          </a:bodyPr>
          <a:lstStyle/>
          <a:p>
            <a:r>
              <a:rPr lang="en-US" dirty="0" smtClean="0"/>
              <a:t>Grades of Achilles Tendon Strain</a:t>
            </a:r>
            <a:endParaRPr lang="en-US" dirty="0"/>
          </a:p>
        </p:txBody>
      </p:sp>
    </p:spTree>
    <p:extLst>
      <p:ext uri="{BB962C8B-B14F-4D97-AF65-F5344CB8AC3E}">
        <p14:creationId xmlns:p14="http://schemas.microsoft.com/office/powerpoint/2010/main" val="5174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Thompson Test-for</a:t>
            </a:r>
            <a:br>
              <a:rPr lang="en-US" dirty="0" smtClean="0"/>
            </a:br>
            <a:r>
              <a:rPr lang="en-US" dirty="0" smtClean="0"/>
              <a:t> Achilles’ </a:t>
            </a:r>
            <a:r>
              <a:rPr lang="en-US" dirty="0"/>
              <a:t>T</a:t>
            </a:r>
            <a:r>
              <a:rPr lang="en-US" dirty="0" smtClean="0"/>
              <a:t>endon Ruptures</a:t>
            </a:r>
            <a:endParaRPr lang="en-US" dirty="0"/>
          </a:p>
        </p:txBody>
      </p:sp>
      <p:pic>
        <p:nvPicPr>
          <p:cNvPr id="4" name="Content Placeholder 7" descr="thompson-test-diagnosis.jpg"/>
          <p:cNvPicPr>
            <a:picLocks noGrp="1" noChangeAspect="1"/>
          </p:cNvPicPr>
          <p:nvPr>
            <p:ph idx="1"/>
          </p:nvPr>
        </p:nvPicPr>
        <p:blipFill>
          <a:blip r:embed="rId2" cstate="print"/>
          <a:stretch>
            <a:fillRect/>
          </a:stretch>
        </p:blipFill>
        <p:spPr>
          <a:xfrm>
            <a:off x="2438400" y="1481138"/>
            <a:ext cx="4876799" cy="5148262"/>
          </a:xfrm>
        </p:spPr>
      </p:pic>
    </p:spTree>
    <p:extLst>
      <p:ext uri="{BB962C8B-B14F-4D97-AF65-F5344CB8AC3E}">
        <p14:creationId xmlns:p14="http://schemas.microsoft.com/office/powerpoint/2010/main" val="1010735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400" dirty="0" smtClean="0">
                <a:solidFill>
                  <a:srgbClr val="FF0000"/>
                </a:solidFill>
              </a:rPr>
              <a:t>MOI: </a:t>
            </a:r>
            <a:r>
              <a:rPr lang="en-US" sz="1400" dirty="0" smtClean="0"/>
              <a:t>Overuse injury</a:t>
            </a:r>
          </a:p>
          <a:p>
            <a:r>
              <a:rPr lang="en-US" sz="1400" dirty="0" smtClean="0">
                <a:solidFill>
                  <a:srgbClr val="FF0000"/>
                </a:solidFill>
              </a:rPr>
              <a:t>Etiology: </a:t>
            </a:r>
            <a:r>
              <a:rPr lang="en-US" sz="1400" dirty="0" smtClean="0"/>
              <a:t>Microtrauma/Inflammation and </a:t>
            </a:r>
            <a:r>
              <a:rPr lang="en-US" sz="1400" b="1" u="sng" dirty="0" smtClean="0"/>
              <a:t>possible thickening of the Achilles tendon</a:t>
            </a:r>
          </a:p>
          <a:p>
            <a:r>
              <a:rPr lang="en-US" sz="1400" dirty="0" smtClean="0">
                <a:solidFill>
                  <a:srgbClr val="FF0000"/>
                </a:solidFill>
              </a:rPr>
              <a:t>Predisposing Factors: </a:t>
            </a:r>
            <a:r>
              <a:rPr lang="en-US" sz="1400" dirty="0" smtClean="0"/>
              <a:t>Tight achilles Tendon, Extremely High Arches, Excessively Flat Feet</a:t>
            </a:r>
          </a:p>
          <a:p>
            <a:r>
              <a:rPr lang="en-US" sz="1400" dirty="0" smtClean="0">
                <a:solidFill>
                  <a:srgbClr val="FF0000"/>
                </a:solidFill>
              </a:rPr>
              <a:t>Signs and Symptoms: </a:t>
            </a:r>
            <a:r>
              <a:rPr lang="en-US" sz="1400" b="1" u="sng" dirty="0" smtClean="0"/>
              <a:t>Pain proximal to calcaneal insertion, morning pain/stiffness, clicking sensation when walking, palpable crepitus, and swelling and thickening of the tendon. </a:t>
            </a:r>
          </a:p>
          <a:p>
            <a:r>
              <a:rPr lang="en-US" sz="1400" dirty="0" smtClean="0">
                <a:solidFill>
                  <a:srgbClr val="FF0000"/>
                </a:solidFill>
              </a:rPr>
              <a:t>Functional Tests: </a:t>
            </a:r>
            <a:r>
              <a:rPr lang="en-US" sz="1400" dirty="0" smtClean="0"/>
              <a:t>loss of full dorsiflexion, painful and active and resistive plantarflexion</a:t>
            </a:r>
          </a:p>
          <a:p>
            <a:r>
              <a:rPr lang="en-US" sz="1400" dirty="0" smtClean="0">
                <a:solidFill>
                  <a:srgbClr val="FF0000"/>
                </a:solidFill>
              </a:rPr>
              <a:t>Treatment: </a:t>
            </a:r>
            <a:r>
              <a:rPr lang="en-US" sz="1400" dirty="0" smtClean="0"/>
              <a:t>Ice cup and Ultrasound, heel lifts(both shoes), stretching, strengthening, and taping</a:t>
            </a:r>
          </a:p>
          <a:p>
            <a:pPr>
              <a:buNone/>
            </a:pPr>
            <a:endParaRPr lang="en-US" dirty="0" smtClean="0"/>
          </a:p>
        </p:txBody>
      </p:sp>
      <p:sp>
        <p:nvSpPr>
          <p:cNvPr id="2" name="Title 1"/>
          <p:cNvSpPr>
            <a:spLocks noGrp="1"/>
          </p:cNvSpPr>
          <p:nvPr>
            <p:ph type="title"/>
          </p:nvPr>
        </p:nvSpPr>
        <p:spPr/>
        <p:txBody>
          <a:bodyPr>
            <a:normAutofit/>
          </a:bodyPr>
          <a:lstStyle/>
          <a:p>
            <a:r>
              <a:rPr lang="en-US" dirty="0" smtClean="0"/>
              <a:t>Achilles Tendon Tendonitis</a:t>
            </a:r>
            <a:endParaRPr lang="en-US" dirty="0"/>
          </a:p>
        </p:txBody>
      </p:sp>
      <p:pic>
        <p:nvPicPr>
          <p:cNvPr id="4" name="Picture 3" descr="achillestendon.jpg"/>
          <p:cNvPicPr>
            <a:picLocks noChangeAspect="1"/>
          </p:cNvPicPr>
          <p:nvPr/>
        </p:nvPicPr>
        <p:blipFill>
          <a:blip r:embed="rId2" cstate="print"/>
          <a:stretch>
            <a:fillRect/>
          </a:stretch>
        </p:blipFill>
        <p:spPr>
          <a:xfrm>
            <a:off x="3505200" y="3581400"/>
            <a:ext cx="3733800" cy="28003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600200"/>
            <a:ext cx="3200400" cy="3810000"/>
          </a:xfrm>
        </p:spPr>
      </p:pic>
      <p:sp>
        <p:nvSpPr>
          <p:cNvPr id="4" name="Title 3"/>
          <p:cNvSpPr>
            <a:spLocks noGrp="1"/>
          </p:cNvSpPr>
          <p:nvPr>
            <p:ph type="title"/>
          </p:nvPr>
        </p:nvSpPr>
        <p:spPr/>
        <p:txBody>
          <a:bodyPr/>
          <a:lstStyle/>
          <a:p>
            <a:r>
              <a:rPr lang="en-US" dirty="0" smtClean="0"/>
              <a:t>Achilles Tendon Tendonitis</a:t>
            </a:r>
            <a:endParaRPr lang="en-US"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981200"/>
            <a:ext cx="3581400" cy="3886200"/>
          </a:xfrm>
        </p:spPr>
      </p:pic>
    </p:spTree>
    <p:extLst>
      <p:ext uri="{BB962C8B-B14F-4D97-AF65-F5344CB8AC3E}">
        <p14:creationId xmlns:p14="http://schemas.microsoft.com/office/powerpoint/2010/main" val="11864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839119"/>
            <a:ext cx="4762500" cy="3810000"/>
          </a:xfrm>
        </p:spPr>
      </p:pic>
      <p:sp>
        <p:nvSpPr>
          <p:cNvPr id="5" name="Title 4"/>
          <p:cNvSpPr>
            <a:spLocks noGrp="1"/>
          </p:cNvSpPr>
          <p:nvPr>
            <p:ph type="title"/>
          </p:nvPr>
        </p:nvSpPr>
        <p:spPr/>
        <p:txBody>
          <a:bodyPr/>
          <a:lstStyle/>
          <a:p>
            <a:r>
              <a:rPr lang="en-US" dirty="0" smtClean="0"/>
              <a:t>MOI for Ankle Sprains</a:t>
            </a:r>
            <a:endParaRPr lang="en-US" dirty="0"/>
          </a:p>
        </p:txBody>
      </p:sp>
    </p:spTree>
    <p:extLst>
      <p:ext uri="{BB962C8B-B14F-4D97-AF65-F5344CB8AC3E}">
        <p14:creationId xmlns:p14="http://schemas.microsoft.com/office/powerpoint/2010/main" val="360049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solidFill>
                  <a:srgbClr val="FF0000"/>
                </a:solidFill>
                <a:latin typeface="Times New Roman" pitchFamily="18" charset="0"/>
                <a:cs typeface="Times New Roman" pitchFamily="18" charset="0"/>
              </a:rPr>
              <a:t>MOI</a:t>
            </a:r>
            <a:r>
              <a:rPr lang="en-US" sz="2000" b="1" u="sng" dirty="0" smtClean="0">
                <a:solidFill>
                  <a:srgbClr val="FF0000"/>
                </a:solidFill>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Direct blow to the anterior shin</a:t>
            </a:r>
          </a:p>
          <a:p>
            <a:r>
              <a:rPr lang="en-US" sz="2000" dirty="0" smtClean="0">
                <a:solidFill>
                  <a:srgbClr val="FF0000"/>
                </a:solidFill>
                <a:latin typeface="Times New Roman" pitchFamily="18" charset="0"/>
                <a:cs typeface="Times New Roman" pitchFamily="18" charset="0"/>
              </a:rPr>
              <a:t>Etiology: </a:t>
            </a:r>
            <a:r>
              <a:rPr lang="en-US" sz="2000" dirty="0" smtClean="0">
                <a:latin typeface="Times New Roman" pitchFamily="18" charset="0"/>
                <a:cs typeface="Times New Roman" pitchFamily="18" charset="0"/>
              </a:rPr>
              <a:t>A direct blow causes bleeding into the narrow space housing the nerves and blood vessels. The tight surrounding fascia allows very limited expansion</a:t>
            </a:r>
            <a:r>
              <a:rPr lang="en-US" sz="2000" b="1" u="sng" dirty="0" smtClean="0">
                <a:latin typeface="Times New Roman" pitchFamily="18" charset="0"/>
                <a:cs typeface="Times New Roman" pitchFamily="18" charset="0"/>
              </a:rPr>
              <a:t>. Pressure increases on the tibial artery and the deep peroneal nerve which cuts off blood flow and feeling.</a:t>
            </a:r>
          </a:p>
          <a:p>
            <a:r>
              <a:rPr lang="en-US" sz="2000" dirty="0" smtClean="0">
                <a:solidFill>
                  <a:srgbClr val="FF0000"/>
                </a:solidFill>
                <a:latin typeface="Times New Roman" pitchFamily="18" charset="0"/>
                <a:cs typeface="Times New Roman" pitchFamily="18" charset="0"/>
              </a:rPr>
              <a:t>Medical Emergency: </a:t>
            </a:r>
            <a:r>
              <a:rPr lang="en-US" sz="2000" dirty="0" smtClean="0">
                <a:latin typeface="Times New Roman" pitchFamily="18" charset="0"/>
                <a:cs typeface="Times New Roman" pitchFamily="18" charset="0"/>
              </a:rPr>
              <a:t>Intramuscular pressure and neurovascular compromise leads to ischemia (lack of oxygen) and necrosis (tissue pain)</a:t>
            </a:r>
          </a:p>
          <a:p>
            <a:r>
              <a:rPr lang="en-US" sz="2000" dirty="0" smtClean="0">
                <a:solidFill>
                  <a:srgbClr val="FF0000"/>
                </a:solidFill>
                <a:latin typeface="Times New Roman" pitchFamily="18" charset="0"/>
                <a:cs typeface="Times New Roman" pitchFamily="18" charset="0"/>
              </a:rPr>
              <a:t>Signs and Symptoms: </a:t>
            </a:r>
            <a:r>
              <a:rPr lang="en-US" sz="2000" dirty="0" smtClean="0">
                <a:latin typeface="Times New Roman" pitchFamily="18" charset="0"/>
                <a:cs typeface="Times New Roman" pitchFamily="18" charset="0"/>
              </a:rPr>
              <a:t>Severe throbbing pain</a:t>
            </a:r>
            <a:r>
              <a:rPr lang="en-US" sz="2000" b="1" u="sng" dirty="0" smtClean="0">
                <a:latin typeface="Times New Roman" pitchFamily="18" charset="0"/>
                <a:cs typeface="Times New Roman" pitchFamily="18" charset="0"/>
              </a:rPr>
              <a:t>, decreased strength with dorsiflexion</a:t>
            </a:r>
            <a:r>
              <a:rPr lang="en-US" sz="2000" b="1" u="sng" dirty="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and great toe extension, decreased sensation</a:t>
            </a:r>
            <a:r>
              <a:rPr lang="en-US" sz="2000" dirty="0" smtClean="0">
                <a:latin typeface="Times New Roman" pitchFamily="18" charset="0"/>
                <a:cs typeface="Times New Roman" pitchFamily="18" charset="0"/>
              </a:rPr>
              <a:t> on the dorsum (top) of the foot, </a:t>
            </a:r>
            <a:r>
              <a:rPr lang="en-US" sz="2000" b="1" u="sng" dirty="0" smtClean="0">
                <a:latin typeface="Times New Roman" pitchFamily="18" charset="0"/>
                <a:cs typeface="Times New Roman" pitchFamily="18" charset="0"/>
              </a:rPr>
              <a:t>decreased circulation </a:t>
            </a:r>
            <a:r>
              <a:rPr lang="en-US" sz="2000" dirty="0" smtClean="0">
                <a:latin typeface="Times New Roman" pitchFamily="18" charset="0"/>
                <a:cs typeface="Times New Roman" pitchFamily="18" charset="0"/>
              </a:rPr>
              <a:t>at the dorsal pedis pulse, </a:t>
            </a:r>
            <a:r>
              <a:rPr lang="en-US" sz="2000" b="1" u="sng" dirty="0" smtClean="0">
                <a:latin typeface="Times New Roman" pitchFamily="18" charset="0"/>
                <a:cs typeface="Times New Roman" pitchFamily="18" charset="0"/>
              </a:rPr>
              <a:t>glossy red tight skin</a:t>
            </a:r>
          </a:p>
          <a:p>
            <a:r>
              <a:rPr lang="en-US" sz="2000" dirty="0" smtClean="0">
                <a:solidFill>
                  <a:srgbClr val="FF0000"/>
                </a:solidFill>
                <a:latin typeface="Times New Roman" pitchFamily="18" charset="0"/>
                <a:cs typeface="Times New Roman" pitchFamily="18" charset="0"/>
              </a:rPr>
              <a:t>Treatment: </a:t>
            </a:r>
            <a:r>
              <a:rPr lang="en-US" sz="2000" b="1" u="sng" dirty="0" smtClean="0">
                <a:latin typeface="Times New Roman" pitchFamily="18" charset="0"/>
                <a:cs typeface="Times New Roman" pitchFamily="18" charset="0"/>
              </a:rPr>
              <a:t>Emergency Fasciotomy</a:t>
            </a:r>
            <a:endParaRPr lang="en-US" sz="2000" b="1" u="sng" dirty="0">
              <a:latin typeface="Times New Roman" pitchFamily="18" charset="0"/>
              <a:cs typeface="Times New Roman" pitchFamily="18" charset="0"/>
            </a:endParaRPr>
          </a:p>
          <a:p>
            <a:endParaRPr lang="en-US" sz="2000" b="1" u="sng" dirty="0" smtClean="0">
              <a:latin typeface="Times New Roman" pitchFamily="18" charset="0"/>
              <a:cs typeface="Times New Roman" pitchFamily="18" charset="0"/>
            </a:endParaRPr>
          </a:p>
          <a:p>
            <a:endParaRPr lang="en-US" sz="1100" dirty="0">
              <a:latin typeface="Times New Roman" pitchFamily="18" charset="0"/>
              <a:cs typeface="Times New Roman" pitchFamily="18" charset="0"/>
            </a:endParaRPr>
          </a:p>
          <a:p>
            <a:endParaRPr lang="en-US" sz="11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Acute Anterior Compartment Syndrome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dirty="0" smtClean="0">
                <a:solidFill>
                  <a:srgbClr val="FF0000"/>
                </a:solidFill>
              </a:rPr>
              <a:t>MOI</a:t>
            </a:r>
            <a:r>
              <a:rPr lang="en-US" sz="1600" b="1" u="sng" dirty="0" smtClean="0">
                <a:solidFill>
                  <a:srgbClr val="FF0000"/>
                </a:solidFill>
              </a:rPr>
              <a:t>: </a:t>
            </a:r>
            <a:r>
              <a:rPr lang="en-US" sz="1600" b="1" u="sng" dirty="0" smtClean="0"/>
              <a:t>Inversion (inversion/plantarflexion</a:t>
            </a:r>
            <a:r>
              <a:rPr lang="en-US" sz="1600" dirty="0" smtClean="0"/>
              <a:t>)</a:t>
            </a:r>
          </a:p>
          <a:p>
            <a:r>
              <a:rPr lang="en-US" sz="1600" dirty="0" smtClean="0">
                <a:solidFill>
                  <a:srgbClr val="FF0000"/>
                </a:solidFill>
              </a:rPr>
              <a:t>Etiology: </a:t>
            </a:r>
            <a:r>
              <a:rPr lang="en-US" sz="1600" dirty="0" smtClean="0"/>
              <a:t>Partial/complete rupture of the </a:t>
            </a:r>
            <a:r>
              <a:rPr lang="en-US" sz="1600" b="1" u="sng" dirty="0" smtClean="0"/>
              <a:t>Anterior Talofibular Ligament, Calcaneofibular Ligament</a:t>
            </a:r>
            <a:r>
              <a:rPr lang="en-US" sz="1600" dirty="0" smtClean="0"/>
              <a:t>, and/or Posterior Talofibular Ligament, </a:t>
            </a:r>
            <a:r>
              <a:rPr lang="en-US" sz="1600" b="1" u="sng" dirty="0" smtClean="0"/>
              <a:t>avulsion fracture of the malleolus, chip fracture of the medial malleolus</a:t>
            </a:r>
          </a:p>
          <a:p>
            <a:r>
              <a:rPr lang="en-US" sz="1600" dirty="0" smtClean="0">
                <a:solidFill>
                  <a:srgbClr val="FF0000"/>
                </a:solidFill>
              </a:rPr>
              <a:t>Signs and Symptoms: </a:t>
            </a:r>
            <a:r>
              <a:rPr lang="en-US" sz="1600" b="1" u="sng" dirty="0" smtClean="0"/>
              <a:t>Pain/Point tenderness over lateral ligamentous structures, as well as, the medial and lateral malleoli. </a:t>
            </a:r>
            <a:r>
              <a:rPr lang="en-US" sz="1600" dirty="0" smtClean="0"/>
              <a:t>Inability to bear weight without limp, swelling laterally and posteriorly with swelling migrating to the toes and possible crepitus. </a:t>
            </a:r>
          </a:p>
          <a:p>
            <a:r>
              <a:rPr lang="en-US" sz="1600" dirty="0" smtClean="0">
                <a:solidFill>
                  <a:srgbClr val="FF0000"/>
                </a:solidFill>
              </a:rPr>
              <a:t>Special Tests: </a:t>
            </a:r>
            <a:r>
              <a:rPr lang="en-US" sz="1600" b="1" u="sng" dirty="0" smtClean="0"/>
              <a:t>+Anterior Drawer, +Talar Tilt</a:t>
            </a:r>
          </a:p>
          <a:p>
            <a:r>
              <a:rPr lang="en-US" sz="1600" dirty="0" smtClean="0">
                <a:solidFill>
                  <a:srgbClr val="FF0000"/>
                </a:solidFill>
              </a:rPr>
              <a:t>Treatment: </a:t>
            </a:r>
            <a:r>
              <a:rPr lang="en-US" sz="1600" dirty="0" smtClean="0"/>
              <a:t>PRICES, Crutches, Rehabilitation</a:t>
            </a:r>
          </a:p>
          <a:p>
            <a:pPr>
              <a:buNone/>
            </a:pPr>
            <a:endParaRPr lang="en-US" sz="2000" dirty="0" smtClean="0"/>
          </a:p>
          <a:p>
            <a:endParaRPr lang="en-US" dirty="0"/>
          </a:p>
        </p:txBody>
      </p:sp>
      <p:sp>
        <p:nvSpPr>
          <p:cNvPr id="2" name="Title 1"/>
          <p:cNvSpPr>
            <a:spLocks noGrp="1"/>
          </p:cNvSpPr>
          <p:nvPr>
            <p:ph type="title"/>
          </p:nvPr>
        </p:nvSpPr>
        <p:spPr/>
        <p:txBody>
          <a:bodyPr/>
          <a:lstStyle/>
          <a:p>
            <a:r>
              <a:rPr lang="en-US" dirty="0" smtClean="0"/>
              <a:t>Lateral Ankle Sprains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1250" y="2575719"/>
            <a:ext cx="3492500" cy="2336800"/>
          </a:xfrm>
        </p:spPr>
      </p:pic>
      <p:sp>
        <p:nvSpPr>
          <p:cNvPr id="4" name="Title 3"/>
          <p:cNvSpPr>
            <a:spLocks noGrp="1"/>
          </p:cNvSpPr>
          <p:nvPr>
            <p:ph type="title"/>
          </p:nvPr>
        </p:nvSpPr>
        <p:spPr/>
        <p:txBody>
          <a:bodyPr/>
          <a:lstStyle/>
          <a:p>
            <a:r>
              <a:rPr lang="en-US" dirty="0" smtClean="0"/>
              <a:t>Lateral Ankle Sprain</a:t>
            </a:r>
            <a:endParaRPr lang="en-US" dirty="0"/>
          </a:p>
        </p:txBody>
      </p:sp>
      <p:pic>
        <p:nvPicPr>
          <p:cNvPr id="7" name="Content Placeholder 6" descr="ankle%20sprain.jpg"/>
          <p:cNvPicPr>
            <a:picLocks noGrp="1" noChangeAspect="1"/>
          </p:cNvPicPr>
          <p:nvPr>
            <p:ph sz="half" idx="1"/>
          </p:nvPr>
        </p:nvPicPr>
        <p:blipFill>
          <a:blip r:embed="rId3" cstate="print"/>
          <a:stretch>
            <a:fillRect/>
          </a:stretch>
        </p:blipFill>
        <p:spPr>
          <a:xfrm>
            <a:off x="806450" y="1947069"/>
            <a:ext cx="3340100" cy="3594100"/>
          </a:xfrm>
          <a:prstGeom prst="rect">
            <a:avLst/>
          </a:prstGeom>
        </p:spPr>
      </p:pic>
    </p:spTree>
    <p:extLst>
      <p:ext uri="{BB962C8B-B14F-4D97-AF65-F5344CB8AC3E}">
        <p14:creationId xmlns:p14="http://schemas.microsoft.com/office/powerpoint/2010/main" val="318437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Tests for </a:t>
            </a:r>
            <a:br>
              <a:rPr lang="en-US" dirty="0" smtClean="0"/>
            </a:br>
            <a:r>
              <a:rPr lang="en-US" dirty="0" smtClean="0"/>
              <a:t>Lateral Ankle Sprains</a:t>
            </a:r>
            <a:endParaRPr lang="en-US" dirty="0"/>
          </a:p>
        </p:txBody>
      </p:sp>
      <p:sp>
        <p:nvSpPr>
          <p:cNvPr id="3" name="Text Placeholder 2"/>
          <p:cNvSpPr>
            <a:spLocks noGrp="1"/>
          </p:cNvSpPr>
          <p:nvPr>
            <p:ph type="body" idx="1"/>
          </p:nvPr>
        </p:nvSpPr>
        <p:spPr/>
        <p:txBody>
          <a:bodyPr>
            <a:normAutofit fontScale="92500"/>
          </a:bodyPr>
          <a:lstStyle/>
          <a:p>
            <a:r>
              <a:rPr lang="en-US" dirty="0" err="1" smtClean="0"/>
              <a:t>Talar</a:t>
            </a:r>
            <a:r>
              <a:rPr lang="en-US" dirty="0" smtClean="0"/>
              <a:t> Tilt Test-tests for the </a:t>
            </a:r>
            <a:r>
              <a:rPr lang="en-US" dirty="0" err="1" smtClean="0"/>
              <a:t>Calcaneofibular</a:t>
            </a:r>
            <a:r>
              <a:rPr lang="en-US" dirty="0" smtClean="0"/>
              <a:t> ligament</a:t>
            </a:r>
            <a:endParaRPr lang="en-US" dirty="0"/>
          </a:p>
        </p:txBody>
      </p:sp>
      <p:sp>
        <p:nvSpPr>
          <p:cNvPr id="4" name="Text Placeholder 3"/>
          <p:cNvSpPr>
            <a:spLocks noGrp="1"/>
          </p:cNvSpPr>
          <p:nvPr>
            <p:ph type="body" sz="half" idx="3"/>
          </p:nvPr>
        </p:nvSpPr>
        <p:spPr/>
        <p:txBody>
          <a:bodyPr>
            <a:normAutofit fontScale="70000" lnSpcReduction="20000"/>
          </a:bodyPr>
          <a:lstStyle/>
          <a:p>
            <a:r>
              <a:rPr lang="en-US" dirty="0" smtClean="0"/>
              <a:t>Anterior Drawer (Ankle)-tests for the Anterior </a:t>
            </a:r>
            <a:r>
              <a:rPr lang="en-US" dirty="0" err="1" smtClean="0"/>
              <a:t>Talofibular</a:t>
            </a:r>
            <a:r>
              <a:rPr lang="en-US" dirty="0" smtClean="0"/>
              <a:t> ligament</a:t>
            </a:r>
            <a:endParaRPr lang="en-US" dirty="0"/>
          </a:p>
        </p:txBody>
      </p:sp>
      <p:pic>
        <p:nvPicPr>
          <p:cNvPr id="8" name="Content Placeholder 7" descr="afp20061115p1714-f4.jpg"/>
          <p:cNvPicPr>
            <a:picLocks noGrp="1" noChangeAspect="1"/>
          </p:cNvPicPr>
          <p:nvPr>
            <p:ph sz="quarter" idx="2"/>
          </p:nvPr>
        </p:nvPicPr>
        <p:blipFill>
          <a:blip r:embed="rId2" cstate="print"/>
          <a:stretch>
            <a:fillRect/>
          </a:stretch>
        </p:blipFill>
        <p:spPr>
          <a:xfrm>
            <a:off x="838200" y="1600200"/>
            <a:ext cx="2857500" cy="3562350"/>
          </a:xfrm>
        </p:spPr>
      </p:pic>
      <p:pic>
        <p:nvPicPr>
          <p:cNvPr id="7" name="Content Placeholder 6" descr="afp20061115p1714-f2.jpg"/>
          <p:cNvPicPr>
            <a:picLocks noGrp="1" noChangeAspect="1"/>
          </p:cNvPicPr>
          <p:nvPr>
            <p:ph sz="quarter" idx="4"/>
          </p:nvPr>
        </p:nvPicPr>
        <p:blipFill>
          <a:blip r:embed="rId3" cstate="print"/>
          <a:stretch>
            <a:fillRect/>
          </a:stretch>
        </p:blipFill>
        <p:spPr>
          <a:xfrm>
            <a:off x="4572000" y="1524000"/>
            <a:ext cx="4041775" cy="3350182"/>
          </a:xfrm>
        </p:spPr>
      </p:pic>
    </p:spTree>
    <p:extLst>
      <p:ext uri="{BB962C8B-B14F-4D97-AF65-F5344CB8AC3E}">
        <p14:creationId xmlns:p14="http://schemas.microsoft.com/office/powerpoint/2010/main" val="39724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solidFill>
                  <a:srgbClr val="FF0000"/>
                </a:solidFill>
              </a:rPr>
              <a:t>MOI: </a:t>
            </a:r>
            <a:r>
              <a:rPr lang="en-US" sz="1800" b="1" u="sng" dirty="0" smtClean="0"/>
              <a:t>Eversion (Eversion/Dorsiflexion)</a:t>
            </a:r>
          </a:p>
          <a:p>
            <a:r>
              <a:rPr lang="en-US" sz="1800" dirty="0" smtClean="0">
                <a:solidFill>
                  <a:srgbClr val="FF0000"/>
                </a:solidFill>
              </a:rPr>
              <a:t>Etiology: </a:t>
            </a:r>
            <a:r>
              <a:rPr lang="en-US" sz="1800" dirty="0" smtClean="0"/>
              <a:t>Partial/Complete rupture of the </a:t>
            </a:r>
            <a:r>
              <a:rPr lang="en-US" sz="1800" u="sng" dirty="0" smtClean="0"/>
              <a:t>deltoid ligament</a:t>
            </a:r>
            <a:r>
              <a:rPr lang="en-US" sz="1800" dirty="0" smtClean="0"/>
              <a:t>, avulsion fracture of the medial malleolus, chip fracture of the lateral malleolus, spiral oblique fracture of the shaft of the tibia/fibula</a:t>
            </a:r>
          </a:p>
          <a:p>
            <a:r>
              <a:rPr lang="en-US" sz="1800" dirty="0" smtClean="0">
                <a:solidFill>
                  <a:srgbClr val="FF0000"/>
                </a:solidFill>
              </a:rPr>
              <a:t>Signs and Symptoms: </a:t>
            </a:r>
            <a:r>
              <a:rPr lang="en-US" sz="1800" b="1" u="sng" dirty="0" smtClean="0"/>
              <a:t>Pain/Point tenderness over medial ligamentous structures, as well as, the medial and lateral malleoli. </a:t>
            </a:r>
            <a:r>
              <a:rPr lang="en-US" sz="1800" dirty="0" smtClean="0"/>
              <a:t>Inability to bear weight without limp, swelling medially and posteriorly with additional swelling migrating to the toes and possibly crepitus.</a:t>
            </a:r>
          </a:p>
          <a:p>
            <a:r>
              <a:rPr lang="en-US" sz="1800" dirty="0" smtClean="0">
                <a:solidFill>
                  <a:srgbClr val="FF0000"/>
                </a:solidFill>
              </a:rPr>
              <a:t>Special Tests: </a:t>
            </a:r>
            <a:r>
              <a:rPr lang="en-US" sz="1800" b="1" u="sng" dirty="0" smtClean="0"/>
              <a:t>+ Kleiger Test</a:t>
            </a:r>
            <a:endParaRPr lang="en-US" sz="1800" b="1" u="sng" dirty="0"/>
          </a:p>
        </p:txBody>
      </p:sp>
      <p:sp>
        <p:nvSpPr>
          <p:cNvPr id="2" name="Title 1"/>
          <p:cNvSpPr>
            <a:spLocks noGrp="1"/>
          </p:cNvSpPr>
          <p:nvPr>
            <p:ph type="title"/>
          </p:nvPr>
        </p:nvSpPr>
        <p:spPr/>
        <p:txBody>
          <a:bodyPr/>
          <a:lstStyle/>
          <a:p>
            <a:r>
              <a:rPr lang="en-US" dirty="0" smtClean="0"/>
              <a:t>Medial Ankle Sprains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0876" y="1481138"/>
            <a:ext cx="3873247" cy="4525962"/>
          </a:xfrm>
        </p:spPr>
      </p:pic>
      <p:sp>
        <p:nvSpPr>
          <p:cNvPr id="4" name="Title 3"/>
          <p:cNvSpPr>
            <a:spLocks noGrp="1"/>
          </p:cNvSpPr>
          <p:nvPr>
            <p:ph type="title"/>
          </p:nvPr>
        </p:nvSpPr>
        <p:spPr/>
        <p:txBody>
          <a:bodyPr/>
          <a:lstStyle/>
          <a:p>
            <a:r>
              <a:rPr lang="en-US" dirty="0" smtClean="0"/>
              <a:t>Medial Ankle Sprains</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80150"/>
            <a:ext cx="4038600" cy="3727938"/>
          </a:xfrm>
        </p:spPr>
      </p:pic>
    </p:spTree>
    <p:extLst>
      <p:ext uri="{BB962C8B-B14F-4D97-AF65-F5344CB8AC3E}">
        <p14:creationId xmlns:p14="http://schemas.microsoft.com/office/powerpoint/2010/main" val="164818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Kleiger</a:t>
            </a:r>
            <a:r>
              <a:rPr lang="en-US" dirty="0" smtClean="0"/>
              <a:t> Test-determines a Medial Ankle Sprain and injury to the DELTOID ligament</a:t>
            </a:r>
            <a:endParaRPr lang="en-US" dirty="0"/>
          </a:p>
        </p:txBody>
      </p:sp>
      <p:pic>
        <p:nvPicPr>
          <p:cNvPr id="4" name="Content Placeholder 6" descr="180px-ER_of_the_foot.jpg"/>
          <p:cNvPicPr>
            <a:picLocks noGrp="1" noChangeAspect="1"/>
          </p:cNvPicPr>
          <p:nvPr>
            <p:ph idx="1"/>
          </p:nvPr>
        </p:nvPicPr>
        <p:blipFill>
          <a:blip r:embed="rId2" cstate="print"/>
          <a:stretch>
            <a:fillRect/>
          </a:stretch>
        </p:blipFill>
        <p:spPr>
          <a:xfrm>
            <a:off x="2590800" y="1676400"/>
            <a:ext cx="3810000" cy="4572000"/>
          </a:xfrm>
        </p:spPr>
      </p:pic>
    </p:spTree>
    <p:extLst>
      <p:ext uri="{BB962C8B-B14F-4D97-AF65-F5344CB8AC3E}">
        <p14:creationId xmlns:p14="http://schemas.microsoft.com/office/powerpoint/2010/main" val="2233908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rgbClr val="FF0000"/>
                </a:solidFill>
              </a:rPr>
              <a:t>1</a:t>
            </a:r>
            <a:r>
              <a:rPr lang="en-US" b="1" baseline="30000" dirty="0" smtClean="0">
                <a:solidFill>
                  <a:srgbClr val="FF0000"/>
                </a:solidFill>
              </a:rPr>
              <a:t>st</a:t>
            </a:r>
            <a:r>
              <a:rPr lang="en-US" b="1" dirty="0" smtClean="0">
                <a:solidFill>
                  <a:srgbClr val="FF0000"/>
                </a:solidFill>
              </a:rPr>
              <a:t> DEGREE: </a:t>
            </a:r>
            <a:r>
              <a:rPr lang="en-US" b="1" u="sng" dirty="0" smtClean="0"/>
              <a:t>Mild stretching of the ligament with mild swelling, minor point tenderness, and no instability.</a:t>
            </a:r>
          </a:p>
          <a:p>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DEGREE: </a:t>
            </a:r>
            <a:r>
              <a:rPr lang="en-US" b="1" u="sng" dirty="0" smtClean="0"/>
              <a:t>Partial tear of the ligament with moderate swelling, pain, moderate point tenderness, ecchymosis, and instability with firm end field.</a:t>
            </a:r>
          </a:p>
          <a:p>
            <a:r>
              <a:rPr lang="en-US" b="1" dirty="0" smtClean="0">
                <a:solidFill>
                  <a:srgbClr val="FF0000"/>
                </a:solidFill>
              </a:rPr>
              <a:t>3</a:t>
            </a:r>
            <a:r>
              <a:rPr lang="en-US" b="1" baseline="30000" dirty="0" smtClean="0">
                <a:solidFill>
                  <a:srgbClr val="FF0000"/>
                </a:solidFill>
              </a:rPr>
              <a:t>rd</a:t>
            </a:r>
            <a:r>
              <a:rPr lang="en-US" b="1" dirty="0" smtClean="0">
                <a:solidFill>
                  <a:srgbClr val="FF0000"/>
                </a:solidFill>
              </a:rPr>
              <a:t> DEGREE: </a:t>
            </a:r>
            <a:r>
              <a:rPr lang="en-US" b="1" u="sng" dirty="0" smtClean="0"/>
              <a:t>Complete rupture of the ligament with severe swelling, ecchymosis, pain, and gross instability with a  soft end field.</a:t>
            </a:r>
          </a:p>
          <a:p>
            <a:endParaRPr lang="en-US" u="sng" dirty="0"/>
          </a:p>
        </p:txBody>
      </p:sp>
      <p:sp>
        <p:nvSpPr>
          <p:cNvPr id="2" name="Title 1"/>
          <p:cNvSpPr>
            <a:spLocks noGrp="1"/>
          </p:cNvSpPr>
          <p:nvPr>
            <p:ph type="title"/>
          </p:nvPr>
        </p:nvSpPr>
        <p:spPr/>
        <p:txBody>
          <a:bodyPr>
            <a:normAutofit/>
          </a:bodyPr>
          <a:lstStyle/>
          <a:p>
            <a:r>
              <a:rPr lang="en-US" dirty="0" smtClean="0"/>
              <a:t>Classification of Ankle Sprains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solidFill>
                  <a:srgbClr val="FF0000"/>
                </a:solidFill>
              </a:rPr>
              <a:t>MOI: </a:t>
            </a:r>
            <a:r>
              <a:rPr lang="en-US" sz="2000" b="1" u="sng" dirty="0" smtClean="0"/>
              <a:t>Direct blow to the heel </a:t>
            </a:r>
            <a:r>
              <a:rPr lang="en-US" sz="2000" dirty="0" smtClean="0"/>
              <a:t>during extreme weight bearing</a:t>
            </a:r>
          </a:p>
          <a:p>
            <a:r>
              <a:rPr lang="en-US" sz="2000" dirty="0" smtClean="0">
                <a:solidFill>
                  <a:srgbClr val="FF0000"/>
                </a:solidFill>
              </a:rPr>
              <a:t>Etiology: </a:t>
            </a:r>
            <a:r>
              <a:rPr lang="en-US" sz="2000" dirty="0" smtClean="0"/>
              <a:t>Contusion to the heel area with irritation of the fat pad, calcaneus, and surrounding nerves</a:t>
            </a:r>
          </a:p>
          <a:p>
            <a:r>
              <a:rPr lang="en-US" sz="2000" dirty="0" smtClean="0">
                <a:solidFill>
                  <a:srgbClr val="FF0000"/>
                </a:solidFill>
              </a:rPr>
              <a:t>Signs and Symptoms: </a:t>
            </a:r>
            <a:r>
              <a:rPr lang="en-US" sz="2000" b="1" u="sng" dirty="0" smtClean="0"/>
              <a:t>Pain during weight bearing </a:t>
            </a:r>
            <a:r>
              <a:rPr lang="en-US" sz="2000" dirty="0" smtClean="0"/>
              <a:t>especially on the lateral side during heel strike, swelling in the heel area, ecchymosis, and palpable mass of blood.</a:t>
            </a:r>
          </a:p>
          <a:p>
            <a:r>
              <a:rPr lang="en-US" sz="2000" dirty="0" smtClean="0">
                <a:solidFill>
                  <a:srgbClr val="FF0000"/>
                </a:solidFill>
              </a:rPr>
              <a:t>Treatment: </a:t>
            </a:r>
            <a:r>
              <a:rPr lang="en-US" sz="2000" dirty="0" smtClean="0"/>
              <a:t>Ice, padding, taping, crutches</a:t>
            </a:r>
          </a:p>
          <a:p>
            <a:pPr>
              <a:buNone/>
            </a:pPr>
            <a:endParaRPr lang="en-US" dirty="0"/>
          </a:p>
        </p:txBody>
      </p:sp>
      <p:sp>
        <p:nvSpPr>
          <p:cNvPr id="2" name="Title 1"/>
          <p:cNvSpPr>
            <a:spLocks noGrp="1"/>
          </p:cNvSpPr>
          <p:nvPr>
            <p:ph type="title"/>
          </p:nvPr>
        </p:nvSpPr>
        <p:spPr/>
        <p:txBody>
          <a:bodyPr/>
          <a:lstStyle/>
          <a:p>
            <a:r>
              <a:rPr lang="en-US" dirty="0" smtClean="0"/>
              <a:t>Heel Contusion (Heel Bruise)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24819"/>
            <a:ext cx="4038600" cy="40386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438400"/>
            <a:ext cx="4114800" cy="3124200"/>
          </a:xfrm>
        </p:spPr>
      </p:pic>
      <p:sp>
        <p:nvSpPr>
          <p:cNvPr id="4" name="Title 3"/>
          <p:cNvSpPr>
            <a:spLocks noGrp="1"/>
          </p:cNvSpPr>
          <p:nvPr>
            <p:ph type="title"/>
          </p:nvPr>
        </p:nvSpPr>
        <p:spPr/>
        <p:txBody>
          <a:bodyPr/>
          <a:lstStyle/>
          <a:p>
            <a:r>
              <a:rPr lang="en-US" dirty="0" smtClean="0"/>
              <a:t>Heel Bruise (Heel Contusion)</a:t>
            </a:r>
            <a:endParaRPr lang="en-US" dirty="0"/>
          </a:p>
        </p:txBody>
      </p:sp>
    </p:spTree>
    <p:extLst>
      <p:ext uri="{BB962C8B-B14F-4D97-AF65-F5344CB8AC3E}">
        <p14:creationId xmlns:p14="http://schemas.microsoft.com/office/powerpoint/2010/main" val="163974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solidFill>
                  <a:srgbClr val="FF0000"/>
                </a:solidFill>
              </a:rPr>
              <a:t>MOI: </a:t>
            </a:r>
            <a:r>
              <a:rPr lang="en-US" sz="2400" dirty="0" smtClean="0"/>
              <a:t>Overuse injury, </a:t>
            </a:r>
            <a:r>
              <a:rPr lang="en-US" sz="2400" b="1" u="sng" dirty="0" smtClean="0"/>
              <a:t>caused by friction and pressure</a:t>
            </a:r>
          </a:p>
          <a:p>
            <a:r>
              <a:rPr lang="en-US" sz="2400" dirty="0" smtClean="0">
                <a:solidFill>
                  <a:srgbClr val="FF0000"/>
                </a:solidFill>
              </a:rPr>
              <a:t>Signs and Symptoms: </a:t>
            </a:r>
            <a:r>
              <a:rPr lang="en-US" sz="2400" b="1" u="sng" dirty="0" smtClean="0"/>
              <a:t>Redness, swelling, warmth, callus formation, and point tenderness at the inserting of the Achilles Tendon</a:t>
            </a:r>
          </a:p>
          <a:p>
            <a:r>
              <a:rPr lang="en-US" sz="2400" dirty="0" smtClean="0">
                <a:solidFill>
                  <a:srgbClr val="FF0000"/>
                </a:solidFill>
              </a:rPr>
              <a:t>Treatment: </a:t>
            </a:r>
            <a:r>
              <a:rPr lang="en-US" sz="2400" dirty="0" smtClean="0"/>
              <a:t>Padding</a:t>
            </a:r>
          </a:p>
          <a:p>
            <a:pPr>
              <a:buNone/>
            </a:pPr>
            <a:endParaRPr lang="en-US" sz="2400" dirty="0"/>
          </a:p>
        </p:txBody>
      </p:sp>
      <p:sp>
        <p:nvSpPr>
          <p:cNvPr id="2" name="Title 1"/>
          <p:cNvSpPr>
            <a:spLocks noGrp="1"/>
          </p:cNvSpPr>
          <p:nvPr>
            <p:ph type="title"/>
          </p:nvPr>
        </p:nvSpPr>
        <p:spPr/>
        <p:txBody>
          <a:bodyPr>
            <a:normAutofit fontScale="90000"/>
          </a:bodyPr>
          <a:lstStyle/>
          <a:p>
            <a:r>
              <a:rPr lang="en-US" dirty="0" smtClean="0"/>
              <a:t>Retro-calcaneal bursitis (Pump Bump)</a:t>
            </a:r>
            <a:endParaRPr lang="en-US" dirty="0"/>
          </a:p>
        </p:txBody>
      </p:sp>
      <p:pic>
        <p:nvPicPr>
          <p:cNvPr id="4" name="Picture 3" descr="pump%20bump.jpg"/>
          <p:cNvPicPr>
            <a:picLocks noChangeAspect="1"/>
          </p:cNvPicPr>
          <p:nvPr/>
        </p:nvPicPr>
        <p:blipFill>
          <a:blip r:embed="rId2" cstate="print"/>
          <a:stretch>
            <a:fillRect/>
          </a:stretch>
        </p:blipFill>
        <p:spPr>
          <a:xfrm>
            <a:off x="4419600" y="3505200"/>
            <a:ext cx="4038600" cy="29054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676400"/>
            <a:ext cx="4343400" cy="4419599"/>
          </a:xfrm>
        </p:spPr>
      </p:pic>
      <p:sp>
        <p:nvSpPr>
          <p:cNvPr id="4" name="Title 3"/>
          <p:cNvSpPr>
            <a:spLocks noGrp="1"/>
          </p:cNvSpPr>
          <p:nvPr>
            <p:ph type="title"/>
          </p:nvPr>
        </p:nvSpPr>
        <p:spPr/>
        <p:txBody>
          <a:bodyPr>
            <a:normAutofit fontScale="90000"/>
          </a:bodyPr>
          <a:lstStyle/>
          <a:p>
            <a:r>
              <a:rPr lang="en-US" dirty="0" smtClean="0"/>
              <a:t>Acute Anterior Compartment Syndrome</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752600"/>
            <a:ext cx="3810000" cy="4419600"/>
          </a:xfrm>
        </p:spPr>
      </p:pic>
    </p:spTree>
    <p:extLst>
      <p:ext uri="{BB962C8B-B14F-4D97-AF65-F5344CB8AC3E}">
        <p14:creationId xmlns:p14="http://schemas.microsoft.com/office/powerpoint/2010/main" val="260810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solidFill>
                  <a:srgbClr val="FF0000"/>
                </a:solidFill>
              </a:rPr>
              <a:t>MOI: </a:t>
            </a:r>
            <a:r>
              <a:rPr lang="en-US" sz="1800" dirty="0" smtClean="0"/>
              <a:t>Overuse</a:t>
            </a:r>
          </a:p>
          <a:p>
            <a:r>
              <a:rPr lang="en-US" sz="1800" dirty="0" smtClean="0">
                <a:solidFill>
                  <a:srgbClr val="FF0000"/>
                </a:solidFill>
              </a:rPr>
              <a:t>Etiology: </a:t>
            </a:r>
            <a:r>
              <a:rPr lang="en-US" sz="1800" dirty="0" smtClean="0"/>
              <a:t>The plantar fascia becomes inflames due to repetitive forces. </a:t>
            </a:r>
            <a:r>
              <a:rPr lang="en-US" sz="1800" b="1" u="sng" dirty="0" smtClean="0"/>
              <a:t>Tightness of the plantar fascia is a common cause. </a:t>
            </a:r>
            <a:r>
              <a:rPr lang="en-US" sz="1800" dirty="0" smtClean="0"/>
              <a:t>Having a tight gastrocnemius/soleus complex as well as hamstrings may contribute.</a:t>
            </a:r>
          </a:p>
          <a:p>
            <a:r>
              <a:rPr lang="en-US" sz="1800" dirty="0" smtClean="0">
                <a:solidFill>
                  <a:srgbClr val="FF0000"/>
                </a:solidFill>
              </a:rPr>
              <a:t>Signs and Symptoms: </a:t>
            </a:r>
            <a:r>
              <a:rPr lang="en-US" sz="1800" b="1" u="sng" dirty="0" smtClean="0"/>
              <a:t>Pain and point tenderness at mid plantar surface and migrating to the calcaneus. Pain in the morning </a:t>
            </a:r>
            <a:r>
              <a:rPr lang="en-US" sz="1800" dirty="0" smtClean="0"/>
              <a:t>and during the push off phase of gait. Athlete may walk on the lateral side of foot to decrease their pain.</a:t>
            </a:r>
          </a:p>
          <a:p>
            <a:r>
              <a:rPr lang="en-US" sz="1800" dirty="0" smtClean="0">
                <a:solidFill>
                  <a:srgbClr val="FF0000"/>
                </a:solidFill>
              </a:rPr>
              <a:t>Treatment: </a:t>
            </a:r>
            <a:r>
              <a:rPr lang="en-US" sz="1800" dirty="0" smtClean="0"/>
              <a:t>Ice cup and Ultrasound, Anti-inflammatory drugs, orthotics tape, stretching.</a:t>
            </a:r>
          </a:p>
        </p:txBody>
      </p:sp>
      <p:sp>
        <p:nvSpPr>
          <p:cNvPr id="2" name="Title 1"/>
          <p:cNvSpPr>
            <a:spLocks noGrp="1"/>
          </p:cNvSpPr>
          <p:nvPr>
            <p:ph type="title"/>
          </p:nvPr>
        </p:nvSpPr>
        <p:spPr/>
        <p:txBody>
          <a:bodyPr/>
          <a:lstStyle/>
          <a:p>
            <a:r>
              <a:rPr lang="en-US" dirty="0" smtClean="0"/>
              <a:t>Plantar Fasciaitis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0257"/>
          <a:stretch/>
        </p:blipFill>
        <p:spPr>
          <a:xfrm>
            <a:off x="5486400" y="1447800"/>
            <a:ext cx="3124199" cy="4191000"/>
          </a:xfrm>
        </p:spPr>
      </p:pic>
      <p:sp>
        <p:nvSpPr>
          <p:cNvPr id="4" name="Title 3"/>
          <p:cNvSpPr>
            <a:spLocks noGrp="1"/>
          </p:cNvSpPr>
          <p:nvPr>
            <p:ph type="title"/>
          </p:nvPr>
        </p:nvSpPr>
        <p:spPr/>
        <p:txBody>
          <a:bodyPr/>
          <a:lstStyle/>
          <a:p>
            <a:r>
              <a:rPr lang="en-US" dirty="0" smtClean="0"/>
              <a:t>Plantar </a:t>
            </a:r>
            <a:r>
              <a:rPr lang="en-US" dirty="0" err="1" smtClean="0"/>
              <a:t>Fasciaitis</a:t>
            </a:r>
            <a:endParaRPr lang="en-US" dirty="0"/>
          </a:p>
        </p:txBody>
      </p:sp>
      <p:pic>
        <p:nvPicPr>
          <p:cNvPr id="7" name="Content Placeholder 6" descr="plantar.jpg"/>
          <p:cNvPicPr>
            <a:picLocks noGrp="1" noChangeAspect="1"/>
          </p:cNvPicPr>
          <p:nvPr>
            <p:ph sz="half" idx="1"/>
          </p:nvPr>
        </p:nvPicPr>
        <p:blipFill>
          <a:blip r:embed="rId3" cstate="print"/>
          <a:stretch>
            <a:fillRect/>
          </a:stretch>
        </p:blipFill>
        <p:spPr>
          <a:xfrm>
            <a:off x="571500" y="1524000"/>
            <a:ext cx="3810000" cy="4038600"/>
          </a:xfrm>
          <a:prstGeom prst="rect">
            <a:avLst/>
          </a:prstGeom>
        </p:spPr>
      </p:pic>
    </p:spTree>
    <p:extLst>
      <p:ext uri="{BB962C8B-B14F-4D97-AF65-F5344CB8AC3E}">
        <p14:creationId xmlns:p14="http://schemas.microsoft.com/office/powerpoint/2010/main" val="78825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r>
              <a:rPr lang="en-US" sz="1800" dirty="0" smtClean="0">
                <a:solidFill>
                  <a:srgbClr val="FF0000"/>
                </a:solidFill>
              </a:rPr>
              <a:t>MOI: </a:t>
            </a:r>
            <a:r>
              <a:rPr lang="en-US" sz="1800" b="1" u="sng" dirty="0" smtClean="0"/>
              <a:t>Forces hyperextension or hyperflexion of the Metatarsalphalangeal Joint of the Great Toe.</a:t>
            </a:r>
            <a:r>
              <a:rPr lang="en-US" sz="1800" dirty="0" smtClean="0"/>
              <a:t> It is often seen when athletes wear flexible shoes on a hard surface.</a:t>
            </a:r>
          </a:p>
          <a:p>
            <a:r>
              <a:rPr lang="en-US" sz="1800" dirty="0" smtClean="0">
                <a:solidFill>
                  <a:srgbClr val="FF0000"/>
                </a:solidFill>
              </a:rPr>
              <a:t>Etiology: </a:t>
            </a:r>
            <a:r>
              <a:rPr lang="en-US" sz="1800" b="1" u="sng" dirty="0" smtClean="0"/>
              <a:t>Sprain of the plantar or dorsal ligaments of the MP joint of the great toe.</a:t>
            </a:r>
          </a:p>
          <a:p>
            <a:r>
              <a:rPr lang="en-US" sz="1800" dirty="0" smtClean="0">
                <a:solidFill>
                  <a:srgbClr val="FF0000"/>
                </a:solidFill>
              </a:rPr>
              <a:t>Signs and Symptoms: </a:t>
            </a:r>
            <a:r>
              <a:rPr lang="en-US" sz="1800" b="1" u="sng" dirty="0" smtClean="0"/>
              <a:t>Pain during push-off </a:t>
            </a:r>
            <a:r>
              <a:rPr lang="en-US" sz="1800" dirty="0" smtClean="0"/>
              <a:t>phase of gait, pain and swelling at the MP Joint, pain with passive extension or flexion and side to side motions. </a:t>
            </a:r>
          </a:p>
          <a:p>
            <a:r>
              <a:rPr lang="en-US" sz="1800" dirty="0" smtClean="0">
                <a:solidFill>
                  <a:srgbClr val="FF0000"/>
                </a:solidFill>
              </a:rPr>
              <a:t>Treatment: </a:t>
            </a:r>
            <a:r>
              <a:rPr lang="en-US" sz="1800" dirty="0" smtClean="0"/>
              <a:t>Ice, tape, rigid shoes</a:t>
            </a:r>
          </a:p>
          <a:p>
            <a:pPr>
              <a:buNone/>
            </a:pPr>
            <a:endParaRPr lang="en-US" sz="1800" dirty="0"/>
          </a:p>
        </p:txBody>
      </p:sp>
      <p:sp>
        <p:nvSpPr>
          <p:cNvPr id="2" name="Title 1"/>
          <p:cNvSpPr>
            <a:spLocks noGrp="1"/>
          </p:cNvSpPr>
          <p:nvPr>
            <p:ph type="title"/>
          </p:nvPr>
        </p:nvSpPr>
        <p:spPr/>
        <p:txBody>
          <a:bodyPr>
            <a:normAutofit fontScale="90000"/>
          </a:bodyPr>
          <a:lstStyle/>
          <a:p>
            <a:r>
              <a:rPr lang="en-US" dirty="0" smtClean="0"/>
              <a:t>Sprain of the Metatarsalphalangeal Joint of the Great Toe – “Turf-Toe”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057400"/>
            <a:ext cx="3683000" cy="3276600"/>
          </a:xfrm>
        </p:spPr>
      </p:pic>
      <p:sp>
        <p:nvSpPr>
          <p:cNvPr id="4" name="Title 3"/>
          <p:cNvSpPr>
            <a:spLocks noGrp="1"/>
          </p:cNvSpPr>
          <p:nvPr>
            <p:ph type="title"/>
          </p:nvPr>
        </p:nvSpPr>
        <p:spPr/>
        <p:txBody>
          <a:bodyPr>
            <a:normAutofit fontScale="90000"/>
          </a:bodyPr>
          <a:lstStyle/>
          <a:p>
            <a:r>
              <a:rPr lang="en-US" dirty="0" smtClean="0"/>
              <a:t>Metatarsophalangeal Joint Sprain “Turf Toe”</a:t>
            </a:r>
            <a:endParaRPr lang="en-US" dirty="0"/>
          </a:p>
        </p:txBody>
      </p:sp>
      <p:pic>
        <p:nvPicPr>
          <p:cNvPr id="7" name="Content Placeholder 6" descr="turftoe.jpg"/>
          <p:cNvPicPr>
            <a:picLocks noGrp="1" noChangeAspect="1"/>
          </p:cNvPicPr>
          <p:nvPr>
            <p:ph sz="half" idx="1"/>
          </p:nvPr>
        </p:nvPicPr>
        <p:blipFill>
          <a:blip r:embed="rId3" cstate="print"/>
          <a:stretch>
            <a:fillRect/>
          </a:stretch>
        </p:blipFill>
        <p:spPr>
          <a:xfrm>
            <a:off x="1524000" y="2086769"/>
            <a:ext cx="1905000" cy="3314700"/>
          </a:xfrm>
          <a:prstGeom prst="rect">
            <a:avLst/>
          </a:prstGeom>
        </p:spPr>
      </p:pic>
    </p:spTree>
    <p:extLst>
      <p:ext uri="{BB962C8B-B14F-4D97-AF65-F5344CB8AC3E}">
        <p14:creationId xmlns:p14="http://schemas.microsoft.com/office/powerpoint/2010/main" val="594322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solidFill>
                  <a:srgbClr val="FF0000"/>
                </a:solidFill>
              </a:rPr>
              <a:t>MOI: </a:t>
            </a:r>
            <a:r>
              <a:rPr lang="en-US" sz="2000" dirty="0" smtClean="0"/>
              <a:t>Direct blow</a:t>
            </a:r>
          </a:p>
          <a:p>
            <a:r>
              <a:rPr lang="en-US" sz="2000" dirty="0" smtClean="0">
                <a:solidFill>
                  <a:srgbClr val="FF0000"/>
                </a:solidFill>
              </a:rPr>
              <a:t>Signs and Symptoms: </a:t>
            </a:r>
            <a:r>
              <a:rPr lang="en-US" sz="2000" dirty="0" smtClean="0"/>
              <a:t>Pain with gait, swelling,</a:t>
            </a:r>
          </a:p>
          <a:p>
            <a:pPr marL="109728" indent="0">
              <a:buNone/>
            </a:pPr>
            <a:r>
              <a:rPr lang="en-US" sz="2000" dirty="0"/>
              <a:t> </a:t>
            </a:r>
            <a:r>
              <a:rPr lang="en-US" sz="2000" dirty="0" smtClean="0"/>
              <a:t>     ecchymosis</a:t>
            </a:r>
          </a:p>
          <a:p>
            <a:r>
              <a:rPr lang="en-US" sz="2000" dirty="0" smtClean="0">
                <a:solidFill>
                  <a:srgbClr val="FF0000"/>
                </a:solidFill>
              </a:rPr>
              <a:t>Treatment: </a:t>
            </a:r>
            <a:r>
              <a:rPr lang="en-US" sz="2000" dirty="0" smtClean="0"/>
              <a:t>Refer to physician for x-rays</a:t>
            </a:r>
            <a:endParaRPr lang="en-US" sz="2000" dirty="0"/>
          </a:p>
        </p:txBody>
      </p:sp>
      <p:sp>
        <p:nvSpPr>
          <p:cNvPr id="2" name="Title 1"/>
          <p:cNvSpPr>
            <a:spLocks noGrp="1"/>
          </p:cNvSpPr>
          <p:nvPr>
            <p:ph type="title"/>
          </p:nvPr>
        </p:nvSpPr>
        <p:spPr/>
        <p:txBody>
          <a:bodyPr>
            <a:normAutofit/>
          </a:bodyPr>
          <a:lstStyle/>
          <a:p>
            <a:r>
              <a:rPr lang="en-US" dirty="0" smtClean="0"/>
              <a:t>Toe Fractures</a:t>
            </a:r>
            <a:endParaRPr lang="en-US" dirty="0"/>
          </a:p>
        </p:txBody>
      </p:sp>
      <p:pic>
        <p:nvPicPr>
          <p:cNvPr id="1026" name="Picture 2" descr="H:\toe fx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591" y="609600"/>
            <a:ext cx="22098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oe fx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26670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broken-to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3448050"/>
            <a:ext cx="44577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smtClean="0">
                <a:solidFill>
                  <a:srgbClr val="00B050"/>
                </a:solidFill>
              </a:rPr>
              <a:t>Sometimes called a Jones Fracture</a:t>
            </a:r>
          </a:p>
          <a:p>
            <a:r>
              <a:rPr lang="en-US" sz="2000" dirty="0" smtClean="0">
                <a:solidFill>
                  <a:srgbClr val="FF0000"/>
                </a:solidFill>
              </a:rPr>
              <a:t>MOI: </a:t>
            </a:r>
            <a:r>
              <a:rPr lang="en-US" sz="2000" dirty="0" smtClean="0"/>
              <a:t>Forced inversion</a:t>
            </a:r>
          </a:p>
          <a:p>
            <a:r>
              <a:rPr lang="en-US" sz="2000" dirty="0" smtClean="0">
                <a:solidFill>
                  <a:srgbClr val="FF0000"/>
                </a:solidFill>
              </a:rPr>
              <a:t>Etiology: </a:t>
            </a:r>
            <a:r>
              <a:rPr lang="en-US" sz="2000" b="1" u="sng" dirty="0" smtClean="0"/>
              <a:t>Fracture occurs between the peroneus brevis and peroneus tertius. May disrupt blood supply-risk of non-union. It is very hard to heal!</a:t>
            </a:r>
          </a:p>
          <a:p>
            <a:r>
              <a:rPr lang="en-US" sz="2000" dirty="0" smtClean="0">
                <a:solidFill>
                  <a:srgbClr val="FF0000"/>
                </a:solidFill>
              </a:rPr>
              <a:t>Signs and Symptoms: </a:t>
            </a:r>
            <a:r>
              <a:rPr lang="en-US" sz="2000" dirty="0" smtClean="0"/>
              <a:t>Swelling, ecchymosis,</a:t>
            </a:r>
          </a:p>
          <a:p>
            <a:pPr marL="109728" indent="0">
              <a:buNone/>
            </a:pPr>
            <a:r>
              <a:rPr lang="en-US" sz="2000" dirty="0"/>
              <a:t> </a:t>
            </a:r>
            <a:r>
              <a:rPr lang="en-US" sz="2000" dirty="0" smtClean="0"/>
              <a:t>  point tenderness at the base of the 5</a:t>
            </a:r>
            <a:r>
              <a:rPr lang="en-US" sz="2000" baseline="30000" dirty="0" smtClean="0"/>
              <a:t>th</a:t>
            </a:r>
            <a:r>
              <a:rPr lang="en-US" sz="2000" dirty="0" smtClean="0"/>
              <a:t> </a:t>
            </a:r>
          </a:p>
          <a:p>
            <a:pPr marL="109728" indent="0">
              <a:buNone/>
            </a:pPr>
            <a:r>
              <a:rPr lang="en-US" sz="2000" dirty="0"/>
              <a:t> </a:t>
            </a:r>
            <a:r>
              <a:rPr lang="en-US" sz="2000" dirty="0" smtClean="0"/>
              <a:t>  metatarsal</a:t>
            </a:r>
          </a:p>
          <a:p>
            <a:r>
              <a:rPr lang="en-US" sz="2000" dirty="0" smtClean="0">
                <a:solidFill>
                  <a:srgbClr val="FF0000"/>
                </a:solidFill>
              </a:rPr>
              <a:t>Treatment: </a:t>
            </a:r>
            <a:r>
              <a:rPr lang="en-US" sz="2000" dirty="0" smtClean="0"/>
              <a:t>Refer for x-rays</a:t>
            </a:r>
            <a:endParaRPr lang="en-US" sz="2000" dirty="0"/>
          </a:p>
        </p:txBody>
      </p:sp>
      <p:sp>
        <p:nvSpPr>
          <p:cNvPr id="2" name="Title 1"/>
          <p:cNvSpPr>
            <a:spLocks noGrp="1"/>
          </p:cNvSpPr>
          <p:nvPr>
            <p:ph type="title"/>
          </p:nvPr>
        </p:nvSpPr>
        <p:spPr/>
        <p:txBody>
          <a:bodyPr>
            <a:normAutofit fontScale="90000"/>
          </a:bodyPr>
          <a:lstStyle/>
          <a:p>
            <a:r>
              <a:rPr lang="en-US" dirty="0" smtClean="0"/>
              <a:t>Base of the 5</a:t>
            </a:r>
            <a:r>
              <a:rPr lang="en-US" baseline="30000" dirty="0" smtClean="0"/>
              <a:t>th</a:t>
            </a:r>
            <a:r>
              <a:rPr lang="en-US" dirty="0" smtClean="0"/>
              <a:t> Metatarsal Fractures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481138"/>
            <a:ext cx="3394471" cy="4525962"/>
          </a:xfrm>
        </p:spPr>
      </p:pic>
      <p:sp>
        <p:nvSpPr>
          <p:cNvPr id="4" name="Title 3"/>
          <p:cNvSpPr>
            <a:spLocks noGrp="1"/>
          </p:cNvSpPr>
          <p:nvPr>
            <p:ph type="title"/>
          </p:nvPr>
        </p:nvSpPr>
        <p:spPr/>
        <p:txBody>
          <a:bodyPr/>
          <a:lstStyle/>
          <a:p>
            <a:r>
              <a:rPr lang="en-US" dirty="0" smtClean="0"/>
              <a:t>5</a:t>
            </a:r>
            <a:r>
              <a:rPr lang="en-US" baseline="30000" dirty="0" smtClean="0"/>
              <a:t>th</a:t>
            </a:r>
            <a:r>
              <a:rPr lang="en-US" dirty="0" smtClean="0"/>
              <a:t> Metatarsal Fractures</a:t>
            </a:r>
            <a:endParaRPr lang="en-US" dirty="0"/>
          </a:p>
        </p:txBody>
      </p:sp>
      <p:pic>
        <p:nvPicPr>
          <p:cNvPr id="7" name="Content Placeholder 6" descr="jones.jpg"/>
          <p:cNvPicPr>
            <a:picLocks noGrp="1" noChangeAspect="1"/>
          </p:cNvPicPr>
          <p:nvPr>
            <p:ph sz="half" idx="1"/>
          </p:nvPr>
        </p:nvPicPr>
        <p:blipFill>
          <a:blip r:embed="rId3" cstate="print"/>
          <a:stretch>
            <a:fillRect/>
          </a:stretch>
        </p:blipFill>
        <p:spPr>
          <a:xfrm>
            <a:off x="1042987" y="1739106"/>
            <a:ext cx="2867025" cy="4010025"/>
          </a:xfrm>
          <a:prstGeom prst="rect">
            <a:avLst/>
          </a:prstGeom>
        </p:spPr>
      </p:pic>
    </p:spTree>
    <p:extLst>
      <p:ext uri="{BB962C8B-B14F-4D97-AF65-F5344CB8AC3E}">
        <p14:creationId xmlns:p14="http://schemas.microsoft.com/office/powerpoint/2010/main" val="3473821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solidFill>
                  <a:srgbClr val="FF0000"/>
                </a:solidFill>
              </a:rPr>
              <a:t>MOI: </a:t>
            </a:r>
            <a:r>
              <a:rPr lang="en-US" sz="2000" dirty="0" smtClean="0"/>
              <a:t>Inversion</a:t>
            </a:r>
          </a:p>
          <a:p>
            <a:r>
              <a:rPr lang="en-US" sz="2000" dirty="0" smtClean="0">
                <a:solidFill>
                  <a:srgbClr val="FF0000"/>
                </a:solidFill>
              </a:rPr>
              <a:t>Etiology: </a:t>
            </a:r>
            <a:r>
              <a:rPr lang="en-US" sz="2000" b="1" u="sng" dirty="0" smtClean="0"/>
              <a:t>The inversion mechanism causes the muscles (peroneus </a:t>
            </a:r>
            <a:r>
              <a:rPr lang="en-US" sz="2000" b="1" u="sng" dirty="0" err="1" smtClean="0"/>
              <a:t>brevis</a:t>
            </a:r>
            <a:r>
              <a:rPr lang="en-US" sz="2000" b="1" u="sng" dirty="0" smtClean="0"/>
              <a:t> and peroneus </a:t>
            </a:r>
            <a:r>
              <a:rPr lang="en-US" sz="2000" b="1" u="sng" dirty="0" err="1" smtClean="0"/>
              <a:t>tertius</a:t>
            </a:r>
            <a:r>
              <a:rPr lang="en-US" sz="2000" b="1" u="sng" dirty="0" smtClean="0"/>
              <a:t>) to pull off a piece of the bone at the base of the 5</a:t>
            </a:r>
            <a:r>
              <a:rPr lang="en-US" sz="2000" b="1" u="sng" baseline="30000" dirty="0" smtClean="0"/>
              <a:t>th</a:t>
            </a:r>
            <a:r>
              <a:rPr lang="en-US" sz="2000" b="1" u="sng" dirty="0" smtClean="0"/>
              <a:t> metatarsal bone</a:t>
            </a:r>
          </a:p>
          <a:p>
            <a:r>
              <a:rPr lang="en-US" sz="2000" dirty="0" smtClean="0">
                <a:solidFill>
                  <a:srgbClr val="FF0000"/>
                </a:solidFill>
              </a:rPr>
              <a:t>Signs and Symptoms: </a:t>
            </a:r>
            <a:r>
              <a:rPr lang="en-US" sz="2000" dirty="0" smtClean="0"/>
              <a:t>Swelling, ecchymosis, point tenderness at the base of the 5</a:t>
            </a:r>
            <a:r>
              <a:rPr lang="en-US" sz="2000" baseline="30000" dirty="0" smtClean="0"/>
              <a:t>th</a:t>
            </a:r>
            <a:r>
              <a:rPr lang="en-US" sz="2000" dirty="0" smtClean="0"/>
              <a:t>.</a:t>
            </a:r>
          </a:p>
          <a:p>
            <a:r>
              <a:rPr lang="en-US" sz="2000" dirty="0" smtClean="0">
                <a:solidFill>
                  <a:srgbClr val="FF0000"/>
                </a:solidFill>
              </a:rPr>
              <a:t>Treatment: </a:t>
            </a:r>
            <a:r>
              <a:rPr lang="en-US" sz="2000" dirty="0" smtClean="0"/>
              <a:t>Refer for x-rays.</a:t>
            </a:r>
          </a:p>
        </p:txBody>
      </p:sp>
      <p:sp>
        <p:nvSpPr>
          <p:cNvPr id="2" name="Title 1"/>
          <p:cNvSpPr>
            <a:spLocks noGrp="1"/>
          </p:cNvSpPr>
          <p:nvPr>
            <p:ph type="title"/>
          </p:nvPr>
        </p:nvSpPr>
        <p:spPr/>
        <p:txBody>
          <a:bodyPr/>
          <a:lstStyle/>
          <a:p>
            <a:r>
              <a:rPr lang="en-US" dirty="0" smtClean="0"/>
              <a:t>Avulsion Fractures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Avulsion Fractures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Tree>
    <p:extLst>
      <p:ext uri="{BB962C8B-B14F-4D97-AF65-F5344CB8AC3E}">
        <p14:creationId xmlns:p14="http://schemas.microsoft.com/office/powerpoint/2010/main" val="184931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solidFill>
                  <a:srgbClr val="FF0000"/>
                </a:solidFill>
              </a:rPr>
              <a:t>MOI: </a:t>
            </a:r>
            <a:r>
              <a:rPr lang="en-US" sz="2400" b="1" u="sng" dirty="0" smtClean="0"/>
              <a:t>Friction</a:t>
            </a:r>
          </a:p>
          <a:p>
            <a:r>
              <a:rPr lang="en-US" sz="2400" dirty="0" smtClean="0">
                <a:solidFill>
                  <a:srgbClr val="FF0000"/>
                </a:solidFill>
              </a:rPr>
              <a:t>Etiology: </a:t>
            </a:r>
            <a:r>
              <a:rPr lang="en-US" sz="2400" dirty="0" smtClean="0"/>
              <a:t>As the layers of skin rub together, friction causes a seperation. The body responds with fluid formation in this seperation. </a:t>
            </a:r>
          </a:p>
          <a:p>
            <a:r>
              <a:rPr lang="en-US" sz="2400" dirty="0" smtClean="0">
                <a:solidFill>
                  <a:srgbClr val="FF0000"/>
                </a:solidFill>
              </a:rPr>
              <a:t>Signs and Symptoms: </a:t>
            </a:r>
            <a:r>
              <a:rPr lang="en-US" sz="2400" b="1" u="sng" dirty="0" smtClean="0"/>
              <a:t>Pain, fluid formation, open wound is possible </a:t>
            </a:r>
          </a:p>
          <a:p>
            <a:r>
              <a:rPr lang="en-US" sz="2400" dirty="0" smtClean="0">
                <a:solidFill>
                  <a:srgbClr val="FF0000"/>
                </a:solidFill>
              </a:rPr>
              <a:t>Treatment: </a:t>
            </a:r>
            <a:r>
              <a:rPr lang="en-US" sz="2400" b="1" u="sng" dirty="0" smtClean="0"/>
              <a:t>Padding, Lubrication, Prevent infection </a:t>
            </a:r>
            <a:r>
              <a:rPr lang="en-US" sz="2400" dirty="0" smtClean="0"/>
              <a:t>at all times</a:t>
            </a:r>
            <a:endParaRPr lang="en-US" sz="2400" dirty="0"/>
          </a:p>
        </p:txBody>
      </p:sp>
      <p:sp>
        <p:nvSpPr>
          <p:cNvPr id="2" name="Title 1"/>
          <p:cNvSpPr>
            <a:spLocks noGrp="1"/>
          </p:cNvSpPr>
          <p:nvPr>
            <p:ph type="title"/>
          </p:nvPr>
        </p:nvSpPr>
        <p:spPr/>
        <p:txBody>
          <a:bodyPr/>
          <a:lstStyle/>
          <a:p>
            <a:r>
              <a:rPr lang="en-US" dirty="0" smtClean="0"/>
              <a:t>Blisters</a:t>
            </a:r>
            <a:endParaRPr lang="en-US" dirty="0"/>
          </a:p>
        </p:txBody>
      </p:sp>
      <p:pic>
        <p:nvPicPr>
          <p:cNvPr id="1026" name="Picture 2" descr="bad-foot-blister-on-heel-by-Lady-Weaxzezz.jpg">
            <a:hlinkClick r:id="rId2" tooltip="A very bad blister on the heel of the foot. photo by Lady Weaxzezz"/>
          </p:cNvPr>
          <p:cNvPicPr>
            <a:picLocks noChangeAspect="1" noChangeArrowheads="1"/>
          </p:cNvPicPr>
          <p:nvPr/>
        </p:nvPicPr>
        <p:blipFill>
          <a:blip r:embed="rId3" cstate="print"/>
          <a:srcRect/>
          <a:stretch>
            <a:fillRect/>
          </a:stretch>
        </p:blipFill>
        <p:spPr bwMode="auto">
          <a:xfrm>
            <a:off x="5257800" y="4572000"/>
            <a:ext cx="2667000" cy="17811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solidFill>
                  <a:srgbClr val="FF0000"/>
                </a:solidFill>
                <a:latin typeface="Times New Roman" pitchFamily="18" charset="0"/>
                <a:cs typeface="Times New Roman" pitchFamily="18" charset="0"/>
              </a:rPr>
              <a:t>MOI: </a:t>
            </a:r>
            <a:r>
              <a:rPr lang="en-US" sz="1800" dirty="0" smtClean="0">
                <a:latin typeface="Times New Roman" pitchFamily="18" charset="0"/>
                <a:cs typeface="Times New Roman" pitchFamily="18" charset="0"/>
              </a:rPr>
              <a:t>Develops gradually with athletic activity</a:t>
            </a:r>
          </a:p>
          <a:p>
            <a:r>
              <a:rPr lang="en-US" sz="1800" dirty="0" smtClean="0">
                <a:solidFill>
                  <a:srgbClr val="FF0000"/>
                </a:solidFill>
                <a:latin typeface="Times New Roman" pitchFamily="18" charset="0"/>
                <a:cs typeface="Times New Roman" pitchFamily="18" charset="0"/>
              </a:rPr>
              <a:t>Etiology: </a:t>
            </a:r>
            <a:r>
              <a:rPr lang="en-US" sz="1800" b="1" u="sng" dirty="0" smtClean="0">
                <a:latin typeface="Times New Roman" pitchFamily="18" charset="0"/>
                <a:cs typeface="Times New Roman" pitchFamily="18" charset="0"/>
              </a:rPr>
              <a:t>Gradual increase in pressure in the anterior compartment due to swelling and muscle hypertrophy</a:t>
            </a:r>
          </a:p>
          <a:p>
            <a:r>
              <a:rPr lang="en-US" sz="1800" dirty="0" smtClean="0">
                <a:solidFill>
                  <a:srgbClr val="FF0000"/>
                </a:solidFill>
                <a:latin typeface="Times New Roman" pitchFamily="18" charset="0"/>
                <a:cs typeface="Times New Roman" pitchFamily="18" charset="0"/>
              </a:rPr>
              <a:t>Signs and Symptoms: </a:t>
            </a:r>
            <a:r>
              <a:rPr lang="en-US" sz="1800" dirty="0" smtClean="0">
                <a:latin typeface="Times New Roman" pitchFamily="18" charset="0"/>
                <a:cs typeface="Times New Roman" pitchFamily="18" charset="0"/>
              </a:rPr>
              <a:t>Weak dorsiflexion and great toe extension, anterior shin pain, decreased sensation on the dorsum of the foot, decreased circulation.</a:t>
            </a:r>
          </a:p>
          <a:p>
            <a:r>
              <a:rPr lang="en-US" sz="1800" dirty="0" smtClean="0">
                <a:solidFill>
                  <a:srgbClr val="FF0000"/>
                </a:solidFill>
                <a:latin typeface="Times New Roman" pitchFamily="18" charset="0"/>
                <a:cs typeface="Times New Roman" pitchFamily="18" charset="0"/>
              </a:rPr>
              <a:t>Evaluation: </a:t>
            </a:r>
            <a:r>
              <a:rPr lang="en-US" sz="1800" dirty="0" smtClean="0">
                <a:latin typeface="Times New Roman" pitchFamily="18" charset="0"/>
                <a:cs typeface="Times New Roman" pitchFamily="18" charset="0"/>
              </a:rPr>
              <a:t>Have athlete exercise to the point when symptoms occur. Once symptoms occur, test strength, sensation, and circulation before symptoms decrease</a:t>
            </a:r>
          </a:p>
          <a:p>
            <a:r>
              <a:rPr lang="en-US" sz="1800" dirty="0" smtClean="0">
                <a:solidFill>
                  <a:srgbClr val="FF0000"/>
                </a:solidFill>
                <a:latin typeface="Times New Roman" pitchFamily="18" charset="0"/>
                <a:cs typeface="Times New Roman" pitchFamily="18" charset="0"/>
              </a:rPr>
              <a:t>Treatment: </a:t>
            </a:r>
            <a:r>
              <a:rPr lang="en-US" sz="1800" dirty="0" smtClean="0">
                <a:latin typeface="Times New Roman" pitchFamily="18" charset="0"/>
                <a:cs typeface="Times New Roman" pitchFamily="18" charset="0"/>
              </a:rPr>
              <a:t>Ice and evaluation, </a:t>
            </a:r>
            <a:r>
              <a:rPr lang="en-US" sz="1800" b="1" u="sng" dirty="0" smtClean="0">
                <a:latin typeface="Times New Roman" pitchFamily="18" charset="0"/>
                <a:cs typeface="Times New Roman" pitchFamily="18" charset="0"/>
              </a:rPr>
              <a:t>BUT NO COMPRESSION</a:t>
            </a:r>
            <a:r>
              <a:rPr lang="en-US" sz="1800" dirty="0" smtClean="0">
                <a:latin typeface="Times New Roman" pitchFamily="18" charset="0"/>
                <a:cs typeface="Times New Roman" pitchFamily="18" charset="0"/>
              </a:rPr>
              <a:t>, monitor neurological status and girth measurements of the affected area, </a:t>
            </a:r>
            <a:r>
              <a:rPr lang="en-US" sz="1800" b="1" u="sng" dirty="0" smtClean="0">
                <a:latin typeface="Times New Roman" pitchFamily="18" charset="0"/>
                <a:cs typeface="Times New Roman" pitchFamily="18" charset="0"/>
              </a:rPr>
              <a:t>crutches for loss of sensation, and referral</a:t>
            </a:r>
          </a:p>
          <a:p>
            <a:endParaRPr lang="en-US" dirty="0"/>
          </a:p>
        </p:txBody>
      </p:sp>
      <p:sp>
        <p:nvSpPr>
          <p:cNvPr id="2" name="Title 1"/>
          <p:cNvSpPr>
            <a:spLocks noGrp="1"/>
          </p:cNvSpPr>
          <p:nvPr>
            <p:ph type="title"/>
          </p:nvPr>
        </p:nvSpPr>
        <p:spPr/>
        <p:txBody>
          <a:bodyPr>
            <a:normAutofit fontScale="90000"/>
          </a:bodyPr>
          <a:lstStyle/>
          <a:p>
            <a:r>
              <a:rPr lang="en-US" dirty="0" smtClean="0"/>
              <a:t>Chronic Anterior Compartment Syndrome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752600"/>
            <a:ext cx="5257800" cy="3962400"/>
          </a:xfrm>
        </p:spPr>
      </p:pic>
      <p:sp>
        <p:nvSpPr>
          <p:cNvPr id="3" name="Title 2"/>
          <p:cNvSpPr>
            <a:spLocks noGrp="1"/>
          </p:cNvSpPr>
          <p:nvPr>
            <p:ph type="title"/>
          </p:nvPr>
        </p:nvSpPr>
        <p:spPr/>
        <p:txBody>
          <a:bodyPr>
            <a:normAutofit fontScale="90000"/>
          </a:bodyPr>
          <a:lstStyle/>
          <a:p>
            <a:r>
              <a:rPr lang="en-US" dirty="0" smtClean="0"/>
              <a:t>Chronic Anterior </a:t>
            </a:r>
            <a:br>
              <a:rPr lang="en-US" dirty="0" smtClean="0"/>
            </a:br>
            <a:r>
              <a:rPr lang="en-US" dirty="0" smtClean="0"/>
              <a:t>Compartment Syndrome</a:t>
            </a:r>
            <a:endParaRPr lang="en-US" dirty="0"/>
          </a:p>
        </p:txBody>
      </p:sp>
    </p:spTree>
    <p:extLst>
      <p:ext uri="{BB962C8B-B14F-4D97-AF65-F5344CB8AC3E}">
        <p14:creationId xmlns:p14="http://schemas.microsoft.com/office/powerpoint/2010/main" val="32496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solidFill>
                  <a:srgbClr val="FF0000"/>
                </a:solidFill>
                <a:latin typeface="Times New Roman" pitchFamily="18" charset="0"/>
                <a:cs typeface="Times New Roman" pitchFamily="18" charset="0"/>
              </a:rPr>
              <a:t>MOI: </a:t>
            </a:r>
            <a:r>
              <a:rPr lang="en-US" sz="2000" dirty="0" smtClean="0">
                <a:latin typeface="Times New Roman" pitchFamily="18" charset="0"/>
                <a:cs typeface="Times New Roman" pitchFamily="18" charset="0"/>
              </a:rPr>
              <a:t>Direct blow to the lower leg or a rotational force from planting or turning on a fixed foot</a:t>
            </a:r>
          </a:p>
          <a:p>
            <a:r>
              <a:rPr lang="en-US" sz="2000" dirty="0" smtClean="0">
                <a:solidFill>
                  <a:srgbClr val="FF0000"/>
                </a:solidFill>
                <a:latin typeface="Times New Roman" pitchFamily="18" charset="0"/>
                <a:cs typeface="Times New Roman" pitchFamily="18" charset="0"/>
              </a:rPr>
              <a:t>Etiology: </a:t>
            </a:r>
            <a:r>
              <a:rPr lang="en-US" sz="2000" dirty="0" smtClean="0">
                <a:latin typeface="Times New Roman" pitchFamily="18" charset="0"/>
                <a:cs typeface="Times New Roman" pitchFamily="18" charset="0"/>
              </a:rPr>
              <a:t>Direct blow or rotational force that results in a transverse or spiral oblique fracture of the tibia/fibula</a:t>
            </a:r>
          </a:p>
          <a:p>
            <a:r>
              <a:rPr lang="en-US" sz="2000" dirty="0" smtClean="0">
                <a:solidFill>
                  <a:srgbClr val="FF0000"/>
                </a:solidFill>
                <a:latin typeface="Times New Roman" pitchFamily="18" charset="0"/>
                <a:cs typeface="Times New Roman" pitchFamily="18" charset="0"/>
              </a:rPr>
              <a:t>Signs and Symptoms: </a:t>
            </a:r>
            <a:r>
              <a:rPr lang="en-US" sz="2000" b="1" u="sng" dirty="0" smtClean="0">
                <a:latin typeface="Times New Roman" pitchFamily="18" charset="0"/>
                <a:cs typeface="Times New Roman" pitchFamily="18" charset="0"/>
              </a:rPr>
              <a:t>Obvious deformity, swelling, ecchymosis (discoloration), crepitus(noise), and inability to bear weight especially when the tibia is involved</a:t>
            </a:r>
          </a:p>
          <a:p>
            <a:r>
              <a:rPr lang="en-US" sz="2000" dirty="0" smtClean="0">
                <a:solidFill>
                  <a:srgbClr val="FF0000"/>
                </a:solidFill>
                <a:latin typeface="Times New Roman" pitchFamily="18" charset="0"/>
                <a:cs typeface="Times New Roman" pitchFamily="18" charset="0"/>
              </a:rPr>
              <a:t>Treatment: </a:t>
            </a:r>
            <a:r>
              <a:rPr lang="en-US" sz="2000" dirty="0" smtClean="0">
                <a:latin typeface="Times New Roman" pitchFamily="18" charset="0"/>
                <a:cs typeface="Times New Roman" pitchFamily="18" charset="0"/>
              </a:rPr>
              <a:t>Immobilization, PRICES, refer to physician</a:t>
            </a:r>
          </a:p>
          <a:p>
            <a:r>
              <a:rPr lang="en-US" sz="2000" dirty="0" smtClean="0">
                <a:solidFill>
                  <a:srgbClr val="FF0000"/>
                </a:solidFill>
                <a:latin typeface="Times New Roman" pitchFamily="18" charset="0"/>
                <a:cs typeface="Times New Roman" pitchFamily="18" charset="0"/>
              </a:rPr>
              <a:t>Special Test</a:t>
            </a:r>
            <a:r>
              <a:rPr lang="en-US" sz="2000"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Percussion /Bump </a:t>
            </a:r>
            <a:r>
              <a:rPr lang="en-US" sz="2000" b="1" u="sng" dirty="0" smtClean="0">
                <a:latin typeface="Times New Roman" pitchFamily="18" charset="0"/>
                <a:cs typeface="Times New Roman" pitchFamily="18" charset="0"/>
              </a:rPr>
              <a:t>Test</a:t>
            </a:r>
          </a:p>
          <a:p>
            <a:r>
              <a:rPr lang="en-US" sz="2000" b="1" u="sng" dirty="0" smtClean="0">
                <a:latin typeface="Times New Roman" pitchFamily="18" charset="0"/>
                <a:cs typeface="Times New Roman" pitchFamily="18" charset="0"/>
              </a:rPr>
              <a:t>And Compression/Squeeze Test</a:t>
            </a:r>
            <a:endParaRPr lang="en-US" sz="2000" b="1" u="sng" dirty="0" smtClean="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a:p>
            <a:endParaRPr lang="en-US" sz="2000" b="1" u="sng" dirty="0" smtClean="0">
              <a:latin typeface="Times New Roman" pitchFamily="18" charset="0"/>
              <a:cs typeface="Times New Roman" pitchFamily="18" charset="0"/>
            </a:endParaRPr>
          </a:p>
          <a:p>
            <a:endParaRPr lang="en-US" sz="2000" b="1" u="sng"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Fracture(s) of the Tibia/Fibula</a:t>
            </a:r>
            <a:endParaRPr lang="en-US" dirty="0">
              <a:latin typeface="Times New Roman" pitchFamily="18" charset="0"/>
              <a:cs typeface="Times New Roman" pitchFamily="18" charset="0"/>
            </a:endParaRPr>
          </a:p>
        </p:txBody>
      </p:sp>
      <p:pic>
        <p:nvPicPr>
          <p:cNvPr id="1026" name="Picture 2" descr="http://nyic.stemlegal.com/wp-content/uploads/2009/01/tibia-fracture1.jpg"/>
          <p:cNvPicPr>
            <a:picLocks noChangeAspect="1" noChangeArrowheads="1"/>
          </p:cNvPicPr>
          <p:nvPr/>
        </p:nvPicPr>
        <p:blipFill>
          <a:blip r:embed="rId2" cstate="print"/>
          <a:srcRect/>
          <a:stretch>
            <a:fillRect/>
          </a:stretch>
        </p:blipFill>
        <p:spPr bwMode="auto">
          <a:xfrm>
            <a:off x="5486400" y="4114800"/>
            <a:ext cx="3276600" cy="24938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600200"/>
            <a:ext cx="2743200" cy="4190999"/>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1676400"/>
            <a:ext cx="2624137" cy="4219575"/>
          </a:xfrm>
        </p:spPr>
      </p:pic>
      <p:sp>
        <p:nvSpPr>
          <p:cNvPr id="4" name="Title 3"/>
          <p:cNvSpPr>
            <a:spLocks noGrp="1"/>
          </p:cNvSpPr>
          <p:nvPr>
            <p:ph type="title"/>
          </p:nvPr>
        </p:nvSpPr>
        <p:spPr/>
        <p:txBody>
          <a:bodyPr/>
          <a:lstStyle/>
          <a:p>
            <a:r>
              <a:rPr lang="en-US" dirty="0" smtClean="0"/>
              <a:t>Fractures to the Tibia/Fibula</a:t>
            </a:r>
            <a:endParaRPr lang="en-US" dirty="0"/>
          </a:p>
        </p:txBody>
      </p:sp>
    </p:spTree>
    <p:extLst>
      <p:ext uri="{BB962C8B-B14F-4D97-AF65-F5344CB8AC3E}">
        <p14:creationId xmlns:p14="http://schemas.microsoft.com/office/powerpoint/2010/main" val="2535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Tests for Stability </a:t>
            </a:r>
            <a:br>
              <a:rPr lang="en-US" dirty="0" smtClean="0"/>
            </a:br>
            <a:r>
              <a:rPr lang="en-US" dirty="0" smtClean="0"/>
              <a:t>of the Tibia and Fibula</a:t>
            </a:r>
            <a:endParaRPr lang="en-US" dirty="0"/>
          </a:p>
        </p:txBody>
      </p:sp>
      <p:sp>
        <p:nvSpPr>
          <p:cNvPr id="5" name="Text Placeholder 4"/>
          <p:cNvSpPr>
            <a:spLocks noGrp="1"/>
          </p:cNvSpPr>
          <p:nvPr>
            <p:ph type="body" idx="1"/>
          </p:nvPr>
        </p:nvSpPr>
        <p:spPr/>
        <p:txBody>
          <a:bodyPr>
            <a:normAutofit fontScale="92500"/>
          </a:bodyPr>
          <a:lstStyle/>
          <a:p>
            <a:r>
              <a:rPr lang="en-US" dirty="0" smtClean="0"/>
              <a:t>Percussion or Bump Test-helps determine a fracture</a:t>
            </a:r>
            <a:endParaRPr lang="en-US" dirty="0"/>
          </a:p>
        </p:txBody>
      </p:sp>
      <p:sp>
        <p:nvSpPr>
          <p:cNvPr id="7" name="Text Placeholder 6"/>
          <p:cNvSpPr>
            <a:spLocks noGrp="1"/>
          </p:cNvSpPr>
          <p:nvPr>
            <p:ph type="body" sz="half" idx="3"/>
          </p:nvPr>
        </p:nvSpPr>
        <p:spPr/>
        <p:txBody>
          <a:bodyPr>
            <a:normAutofit fontScale="62500" lnSpcReduction="20000"/>
          </a:bodyPr>
          <a:lstStyle/>
          <a:p>
            <a:r>
              <a:rPr lang="en-US" dirty="0" smtClean="0"/>
              <a:t>Compression or Squeeze Test-helps determine a fracture or  anterior/posterior </a:t>
            </a:r>
            <a:r>
              <a:rPr lang="en-US" dirty="0" err="1" smtClean="0"/>
              <a:t>tibiofibular</a:t>
            </a:r>
            <a:r>
              <a:rPr lang="en-US" dirty="0" smtClean="0"/>
              <a:t> sprain</a:t>
            </a:r>
            <a:endParaRPr lang="en-US" dirty="0"/>
          </a:p>
        </p:txBody>
      </p:sp>
      <p:pic>
        <p:nvPicPr>
          <p:cNvPr id="10" name="Content Placeholder 9" descr="imagesCAHIM3X9.jpg"/>
          <p:cNvPicPr>
            <a:picLocks noGrp="1" noChangeAspect="1"/>
          </p:cNvPicPr>
          <p:nvPr>
            <p:ph sz="quarter" idx="2"/>
          </p:nvPr>
        </p:nvPicPr>
        <p:blipFill>
          <a:blip r:embed="rId2" cstate="print"/>
          <a:stretch>
            <a:fillRect/>
          </a:stretch>
        </p:blipFill>
        <p:spPr>
          <a:xfrm>
            <a:off x="457200" y="2438400"/>
            <a:ext cx="3429000" cy="2438400"/>
          </a:xfrm>
        </p:spPr>
      </p:pic>
      <p:pic>
        <p:nvPicPr>
          <p:cNvPr id="9" name="Content Placeholder 8" descr="180px-Squeeze_Test.jpg"/>
          <p:cNvPicPr>
            <a:picLocks noGrp="1" noChangeAspect="1"/>
          </p:cNvPicPr>
          <p:nvPr>
            <p:ph sz="quarter" idx="4"/>
          </p:nvPr>
        </p:nvPicPr>
        <p:blipFill>
          <a:blip r:embed="rId3" cstate="print"/>
          <a:stretch>
            <a:fillRect/>
          </a:stretch>
        </p:blipFill>
        <p:spPr>
          <a:xfrm>
            <a:off x="5105400" y="2209800"/>
            <a:ext cx="3124200" cy="2400300"/>
          </a:xfrm>
        </p:spPr>
      </p:pic>
    </p:spTree>
    <p:extLst>
      <p:ext uri="{BB962C8B-B14F-4D97-AF65-F5344CB8AC3E}">
        <p14:creationId xmlns:p14="http://schemas.microsoft.com/office/powerpoint/2010/main" val="237890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dirty="0" smtClean="0">
                <a:latin typeface="Times New Roman" pitchFamily="18" charset="0"/>
                <a:cs typeface="Times New Roman" pitchFamily="18" charset="0"/>
              </a:rPr>
              <a:t>MOI</a:t>
            </a:r>
            <a:r>
              <a:rPr lang="en-US" sz="1600" b="1" u="sng" dirty="0" smtClean="0">
                <a:latin typeface="Times New Roman" pitchFamily="18" charset="0"/>
                <a:cs typeface="Times New Roman" pitchFamily="18" charset="0"/>
              </a:rPr>
              <a:t>: Overuse/Repetitive mechanical stress</a:t>
            </a:r>
          </a:p>
          <a:p>
            <a:r>
              <a:rPr lang="en-US" sz="1600" dirty="0" smtClean="0">
                <a:latin typeface="Times New Roman" pitchFamily="18" charset="0"/>
                <a:cs typeface="Times New Roman" pitchFamily="18" charset="0"/>
              </a:rPr>
              <a:t>Etiology: The bone cannot adapt to repetitive loading and attempts to adapt with increasing the breakdown of bone. In return, the laying of new bone follow. Once the breakdown of bone exceeds the laying down of new bone, the bone begins to weaken and a stress fracture forms</a:t>
            </a:r>
          </a:p>
          <a:p>
            <a:r>
              <a:rPr lang="en-US" sz="1600" dirty="0" smtClean="0">
                <a:latin typeface="Times New Roman" pitchFamily="18" charset="0"/>
                <a:cs typeface="Times New Roman" pitchFamily="18" charset="0"/>
              </a:rPr>
              <a:t>Signs and Symptoms</a:t>
            </a:r>
            <a:r>
              <a:rPr lang="en-US" sz="1600" b="1" u="sng" dirty="0" smtClean="0">
                <a:latin typeface="Times New Roman" pitchFamily="18" charset="0"/>
                <a:cs typeface="Times New Roman" pitchFamily="18" charset="0"/>
              </a:rPr>
              <a:t>: Pain during weight bearing activity and eventually non-weight bearing activity, localized swelling and point tenderness over the affected area</a:t>
            </a:r>
          </a:p>
          <a:p>
            <a:r>
              <a:rPr lang="en-US" sz="1600" dirty="0" smtClean="0">
                <a:latin typeface="Times New Roman" pitchFamily="18" charset="0"/>
                <a:cs typeface="Times New Roman" pitchFamily="18" charset="0"/>
              </a:rPr>
              <a:t>Treatment: </a:t>
            </a:r>
            <a:r>
              <a:rPr lang="en-US" sz="1600" b="1" u="sng" dirty="0" smtClean="0">
                <a:latin typeface="Times New Roman" pitchFamily="18" charset="0"/>
                <a:cs typeface="Times New Roman" pitchFamily="18" charset="0"/>
              </a:rPr>
              <a:t>Refer for x-rays two weeks after injury; bone scan or MRI may be necessary</a:t>
            </a:r>
            <a:r>
              <a:rPr lang="en-US" sz="1600" dirty="0" smtClean="0">
                <a:latin typeface="Times New Roman" pitchFamily="18" charset="0"/>
                <a:cs typeface="Times New Roman" pitchFamily="18" charset="0"/>
              </a:rPr>
              <a:t>; treat symptomatically for pain and return to activity when the asymptomatic (normally 4 -6 weeks); </a:t>
            </a:r>
            <a:r>
              <a:rPr lang="en-US" sz="1600" b="1" u="sng" dirty="0" smtClean="0">
                <a:latin typeface="Times New Roman" pitchFamily="18" charset="0"/>
                <a:cs typeface="Times New Roman" pitchFamily="18" charset="0"/>
              </a:rPr>
              <a:t>REST is the best treatment</a:t>
            </a:r>
            <a:r>
              <a:rPr lang="en-US" sz="1600" dirty="0" smtClean="0">
                <a:latin typeface="Times New Roman" pitchFamily="18" charset="0"/>
                <a:cs typeface="Times New Roman" pitchFamily="18" charset="0"/>
              </a:rPr>
              <a:t>.</a:t>
            </a:r>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Stress Fracture(s) of the Tibia/Fibula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2990</TotalTime>
  <Words>1637</Words>
  <Application>Microsoft Office PowerPoint</Application>
  <PresentationFormat>On-screen Show (4:3)</PresentationFormat>
  <Paragraphs>126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Conditions of the Foot, Ankle, and Lower Leg (FALL)</vt:lpstr>
      <vt:lpstr>Acute Anterior Compartment Syndrome</vt:lpstr>
      <vt:lpstr>Acute Anterior Compartment Syndrome</vt:lpstr>
      <vt:lpstr>Chronic Anterior Compartment Syndrome</vt:lpstr>
      <vt:lpstr>Chronic Anterior  Compartment Syndrome</vt:lpstr>
      <vt:lpstr>Fracture(s) of the Tibia/Fibula</vt:lpstr>
      <vt:lpstr>Fractures to the Tibia/Fibula</vt:lpstr>
      <vt:lpstr>Special Tests for Stability  of the Tibia and Fibula</vt:lpstr>
      <vt:lpstr>Stress Fracture(s) of the Tibia/Fibula</vt:lpstr>
      <vt:lpstr>Stress Fractures of Tibia/Fibula</vt:lpstr>
      <vt:lpstr>Shin Splints</vt:lpstr>
      <vt:lpstr>Shin Splints</vt:lpstr>
      <vt:lpstr>Achilles Tendon Rupture</vt:lpstr>
      <vt:lpstr>Achilles Tendon Rupture</vt:lpstr>
      <vt:lpstr>Grades of Achilles Tendon Strain</vt:lpstr>
      <vt:lpstr>Thompson Test-for  Achilles’ Tendon Ruptures</vt:lpstr>
      <vt:lpstr>Achilles Tendon Tendonitis</vt:lpstr>
      <vt:lpstr>Achilles Tendon Tendonitis</vt:lpstr>
      <vt:lpstr>MOI for Ankle Sprains</vt:lpstr>
      <vt:lpstr>Lateral Ankle Sprains</vt:lpstr>
      <vt:lpstr>Lateral Ankle Sprain</vt:lpstr>
      <vt:lpstr>Special Tests for  Lateral Ankle Sprains</vt:lpstr>
      <vt:lpstr>Medial Ankle Sprains</vt:lpstr>
      <vt:lpstr>Medial Ankle Sprains</vt:lpstr>
      <vt:lpstr>Kleiger Test-determines a Medial Ankle Sprain and injury to the DELTOID ligament</vt:lpstr>
      <vt:lpstr>Classification of Ankle Sprains</vt:lpstr>
      <vt:lpstr>Heel Contusion (Heel Bruise)</vt:lpstr>
      <vt:lpstr>Heel Bruise (Heel Contusion)</vt:lpstr>
      <vt:lpstr>Retro-calcaneal bursitis (Pump Bump)</vt:lpstr>
      <vt:lpstr>Plantar Fasciaitis</vt:lpstr>
      <vt:lpstr>Plantar Fasciaitis</vt:lpstr>
      <vt:lpstr>Sprain of the Metatarsalphalangeal Joint of the Great Toe – “Turf-Toe”</vt:lpstr>
      <vt:lpstr>Metatarsophalangeal Joint Sprain “Turf Toe”</vt:lpstr>
      <vt:lpstr>Toe Fractures</vt:lpstr>
      <vt:lpstr>Base of the 5th Metatarsal Fractures</vt:lpstr>
      <vt:lpstr>5th Metatarsal Fractures</vt:lpstr>
      <vt:lpstr>Avulsion Fractures</vt:lpstr>
      <vt:lpstr>Avulsion Fractures</vt:lpstr>
      <vt:lpstr>Blisters</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Conditions of the Lower Leg, Ankle, and Foot</dc:title>
  <dc:creator>spridgen</dc:creator>
  <cp:lastModifiedBy>sennis</cp:lastModifiedBy>
  <cp:revision>43</cp:revision>
  <dcterms:created xsi:type="dcterms:W3CDTF">2010-03-04T15:16:32Z</dcterms:created>
  <dcterms:modified xsi:type="dcterms:W3CDTF">2015-06-03T12:57:03Z</dcterms:modified>
</cp:coreProperties>
</file>