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9" r:id="rId4"/>
    <p:sldId id="257" r:id="rId5"/>
    <p:sldId id="258" r:id="rId6"/>
    <p:sldId id="280" r:id="rId7"/>
    <p:sldId id="259" r:id="rId8"/>
    <p:sldId id="260" r:id="rId9"/>
    <p:sldId id="261" r:id="rId10"/>
    <p:sldId id="284" r:id="rId11"/>
    <p:sldId id="262" r:id="rId12"/>
    <p:sldId id="263" r:id="rId13"/>
    <p:sldId id="264" r:id="rId14"/>
    <p:sldId id="277" r:id="rId15"/>
    <p:sldId id="278" r:id="rId16"/>
    <p:sldId id="265" r:id="rId17"/>
    <p:sldId id="285" r:id="rId18"/>
    <p:sldId id="267" r:id="rId19"/>
    <p:sldId id="268" r:id="rId20"/>
    <p:sldId id="269" r:id="rId21"/>
    <p:sldId id="270" r:id="rId22"/>
    <p:sldId id="286" r:id="rId23"/>
    <p:sldId id="287" r:id="rId24"/>
    <p:sldId id="271" r:id="rId25"/>
    <p:sldId id="276" r:id="rId26"/>
    <p:sldId id="288" r:id="rId27"/>
    <p:sldId id="272" r:id="rId28"/>
    <p:sldId id="273" r:id="rId29"/>
    <p:sldId id="274" r:id="rId30"/>
    <p:sldId id="289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1E731D-9BA7-43FC-87D8-775AB2158C4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D83725-675D-4FC8-AA62-D275348BB8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Foot Chapter 14 Pages 321-322 </a:t>
            </a:r>
          </a:p>
          <a:p>
            <a:r>
              <a:rPr lang="en-US" dirty="0" smtClean="0"/>
              <a:t>The Ankle and Lower Leg </a:t>
            </a:r>
            <a:r>
              <a:rPr lang="en-US" dirty="0" err="1" smtClean="0"/>
              <a:t>Chaper</a:t>
            </a:r>
            <a:r>
              <a:rPr lang="en-US" dirty="0" smtClean="0"/>
              <a:t> </a:t>
            </a:r>
            <a:r>
              <a:rPr lang="en-US" smtClean="0"/>
              <a:t>15 Pages342-344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palpation section involves touching the athlete. </a:t>
            </a:r>
          </a:p>
          <a:p>
            <a:r>
              <a:rPr lang="en-US" dirty="0" smtClean="0"/>
              <a:t>Remember, Sports Medicine Students SHOULD NOT touch the injured FALL of the athlete. </a:t>
            </a:r>
          </a:p>
          <a:p>
            <a:endParaRPr lang="en-US" dirty="0" smtClean="0"/>
          </a:p>
          <a:p>
            <a:r>
              <a:rPr lang="en-US" dirty="0" smtClean="0"/>
              <a:t>For the palpation section, try to list BONES, LIGAMENTS, MUSCLES/TENDONS that you KNOW you can touch or FIND...</a:t>
            </a:r>
          </a:p>
          <a:p>
            <a:endParaRPr lang="en-US" dirty="0"/>
          </a:p>
          <a:p>
            <a:r>
              <a:rPr lang="en-US" dirty="0" smtClean="0"/>
              <a:t>Use your ANATOMY handouts from class to help figure it out or simply palpate and analyze yourself.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the foot, palpate</a:t>
            </a:r>
          </a:p>
          <a:p>
            <a:pPr lvl="1"/>
            <a:r>
              <a:rPr lang="en-US" dirty="0" smtClean="0"/>
              <a:t>Phalanges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metatarsal and metatarsal heads</a:t>
            </a:r>
          </a:p>
          <a:p>
            <a:pPr lvl="1"/>
            <a:r>
              <a:rPr lang="en-US" dirty="0" smtClean="0"/>
              <a:t>Calcaneus</a:t>
            </a:r>
          </a:p>
          <a:p>
            <a:pPr lvl="1"/>
            <a:r>
              <a:rPr lang="en-US" dirty="0" err="1" smtClean="0"/>
              <a:t>Navicular</a:t>
            </a:r>
            <a:endParaRPr lang="en-US" dirty="0" smtClean="0"/>
          </a:p>
          <a:p>
            <a:pPr lvl="1"/>
            <a:r>
              <a:rPr lang="en-US" dirty="0" err="1" smtClean="0"/>
              <a:t>Sesamoid</a:t>
            </a:r>
            <a:r>
              <a:rPr lang="en-US" dirty="0" smtClean="0"/>
              <a:t> bones</a:t>
            </a:r>
          </a:p>
          <a:p>
            <a:r>
              <a:rPr lang="en-US" dirty="0" smtClean="0"/>
              <a:t>At the ankle, palpate</a:t>
            </a:r>
          </a:p>
          <a:p>
            <a:pPr lvl="1"/>
            <a:r>
              <a:rPr lang="en-US" dirty="0" smtClean="0"/>
              <a:t>Medial </a:t>
            </a:r>
            <a:r>
              <a:rPr lang="en-US" dirty="0" err="1" smtClean="0"/>
              <a:t>malleoli</a:t>
            </a:r>
            <a:r>
              <a:rPr lang="en-US" dirty="0" smtClean="0"/>
              <a:t> (Tibia)</a:t>
            </a:r>
          </a:p>
          <a:p>
            <a:pPr lvl="1"/>
            <a:r>
              <a:rPr lang="en-US" dirty="0" smtClean="0"/>
              <a:t>Lateral </a:t>
            </a:r>
            <a:r>
              <a:rPr lang="en-US" dirty="0" err="1" smtClean="0"/>
              <a:t>Malleoli</a:t>
            </a:r>
            <a:r>
              <a:rPr lang="en-US" dirty="0" smtClean="0"/>
              <a:t> (Fibula)</a:t>
            </a:r>
          </a:p>
          <a:p>
            <a:r>
              <a:rPr lang="en-US" dirty="0" smtClean="0"/>
              <a:t>At the lower leg, Palpate</a:t>
            </a:r>
          </a:p>
          <a:p>
            <a:pPr lvl="1"/>
            <a:r>
              <a:rPr lang="en-US" dirty="0" smtClean="0"/>
              <a:t>The Entire Length of the Fibula and Tibia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Content Placeholder 6" descr="LLB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818" t="4798" r="53629" b="7555"/>
          <a:stretch>
            <a:fillRect/>
          </a:stretch>
        </p:blipFill>
        <p:spPr>
          <a:xfrm>
            <a:off x="5029200" y="1447800"/>
            <a:ext cx="3276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Ligaments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Medial Ligaments</a:t>
            </a:r>
          </a:p>
          <a:p>
            <a:pPr lvl="1"/>
            <a:r>
              <a:rPr lang="en-US" dirty="0" smtClean="0"/>
              <a:t>Deltoid Ligament at the base of the Medial </a:t>
            </a:r>
            <a:r>
              <a:rPr lang="en-US" dirty="0" err="1" smtClean="0"/>
              <a:t>Malleoli</a:t>
            </a:r>
            <a:endParaRPr lang="en-US" dirty="0" smtClean="0"/>
          </a:p>
          <a:p>
            <a:r>
              <a:rPr lang="en-US" dirty="0" smtClean="0"/>
              <a:t>Lateral Ligaments</a:t>
            </a:r>
          </a:p>
          <a:p>
            <a:pPr lvl="1"/>
            <a:r>
              <a:rPr lang="en-US" dirty="0" smtClean="0"/>
              <a:t>Anterior </a:t>
            </a:r>
            <a:r>
              <a:rPr lang="en-US" dirty="0" err="1" smtClean="0"/>
              <a:t>Talofibular</a:t>
            </a:r>
            <a:r>
              <a:rPr lang="en-US" dirty="0" smtClean="0"/>
              <a:t> Ligament at the Sinus Tarsi</a:t>
            </a:r>
          </a:p>
          <a:p>
            <a:pPr lvl="1"/>
            <a:r>
              <a:rPr lang="en-US" dirty="0" err="1" smtClean="0"/>
              <a:t>Calcaneofibular</a:t>
            </a:r>
            <a:r>
              <a:rPr lang="en-US" dirty="0" smtClean="0"/>
              <a:t> Ligament at the base of the Lateral </a:t>
            </a:r>
            <a:r>
              <a:rPr lang="en-US" dirty="0" err="1" smtClean="0"/>
              <a:t>Malleoli</a:t>
            </a:r>
            <a:endParaRPr lang="en-US" dirty="0" smtClean="0"/>
          </a:p>
          <a:p>
            <a:pPr lvl="1"/>
            <a:r>
              <a:rPr lang="en-US" dirty="0" smtClean="0"/>
              <a:t>Anterior </a:t>
            </a:r>
            <a:r>
              <a:rPr lang="en-US" dirty="0" err="1" smtClean="0"/>
              <a:t>Tibiofibular</a:t>
            </a:r>
            <a:r>
              <a:rPr lang="en-US" dirty="0" smtClean="0"/>
              <a:t> Ligament between the Lower Leg near the Talus</a:t>
            </a:r>
            <a:endParaRPr lang="en-US" dirty="0"/>
          </a:p>
        </p:txBody>
      </p:sp>
      <p:pic>
        <p:nvPicPr>
          <p:cNvPr id="10" name="Content Placeholder 9" descr="LLB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7452" t="80523"/>
          <a:stretch>
            <a:fillRect/>
          </a:stretch>
        </p:blipFill>
        <p:spPr>
          <a:xfrm>
            <a:off x="228600" y="3048000"/>
            <a:ext cx="42672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Muscles/Tendons</a:t>
            </a:r>
            <a:endParaRPr lang="en-US" dirty="0"/>
          </a:p>
        </p:txBody>
      </p:sp>
      <p:pic>
        <p:nvPicPr>
          <p:cNvPr id="5" name="Content Placeholder 4" descr="Anterior and Lateral Leg Muscles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4105" t="10275" r="12453" b="17863"/>
          <a:stretch>
            <a:fillRect/>
          </a:stretch>
        </p:blipFill>
        <p:spPr>
          <a:xfrm>
            <a:off x="533400" y="1981200"/>
            <a:ext cx="40386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Anterior and Lateral Compartment</a:t>
            </a:r>
          </a:p>
          <a:p>
            <a:pPr lvl="1"/>
            <a:r>
              <a:rPr lang="en-US" dirty="0" smtClean="0"/>
              <a:t>Anterior </a:t>
            </a:r>
            <a:r>
              <a:rPr lang="en-US" dirty="0" err="1" smtClean="0"/>
              <a:t>Tibialis</a:t>
            </a:r>
            <a:r>
              <a:rPr lang="en-US" dirty="0" smtClean="0"/>
              <a:t>-front of the shin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Hallucis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-big toe</a:t>
            </a:r>
          </a:p>
          <a:p>
            <a:pPr lvl="1"/>
            <a:r>
              <a:rPr lang="en-US" dirty="0" smtClean="0"/>
              <a:t>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-top of the foot</a:t>
            </a:r>
          </a:p>
          <a:p>
            <a:pPr lvl="1"/>
            <a:r>
              <a:rPr lang="en-US" dirty="0" err="1" smtClean="0"/>
              <a:t>Peroneal</a:t>
            </a:r>
            <a:r>
              <a:rPr lang="en-US" dirty="0" smtClean="0"/>
              <a:t> Muscles-insert at the 5</a:t>
            </a:r>
            <a:r>
              <a:rPr lang="en-US" baseline="30000" dirty="0" smtClean="0"/>
              <a:t>th</a:t>
            </a:r>
            <a:r>
              <a:rPr lang="en-US" dirty="0" smtClean="0"/>
              <a:t> metatarsal and behind the lateral </a:t>
            </a:r>
            <a:r>
              <a:rPr lang="en-US" dirty="0" err="1" smtClean="0"/>
              <a:t>malleoli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Muscles/Tendons</a:t>
            </a:r>
            <a:endParaRPr lang="en-US" dirty="0"/>
          </a:p>
        </p:txBody>
      </p:sp>
      <p:pic>
        <p:nvPicPr>
          <p:cNvPr id="5" name="Content Placeholder 4" descr="Anterior and Lateral Leg Muscles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3295" t="12030" r="21520" b="17508"/>
          <a:stretch>
            <a:fillRect/>
          </a:stretch>
        </p:blipFill>
        <p:spPr>
          <a:xfrm>
            <a:off x="914400" y="2057400"/>
            <a:ext cx="2895600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Posterior Compartment</a:t>
            </a:r>
          </a:p>
          <a:p>
            <a:r>
              <a:rPr lang="en-US" dirty="0" smtClean="0"/>
              <a:t>Superficial/Middle Layer</a:t>
            </a:r>
          </a:p>
          <a:p>
            <a:pPr lvl="1"/>
            <a:r>
              <a:rPr lang="en-US" dirty="0" err="1" smtClean="0"/>
              <a:t>Gastrocnemius</a:t>
            </a:r>
            <a:r>
              <a:rPr lang="en-US" dirty="0" smtClean="0"/>
              <a:t>- back of the lower leg</a:t>
            </a:r>
          </a:p>
          <a:p>
            <a:pPr lvl="1"/>
            <a:r>
              <a:rPr lang="en-US" dirty="0" err="1" smtClean="0"/>
              <a:t>Soleus</a:t>
            </a:r>
            <a:r>
              <a:rPr lang="en-US" dirty="0" smtClean="0"/>
              <a:t>- underneath </a:t>
            </a:r>
            <a:r>
              <a:rPr lang="en-US" dirty="0" err="1" smtClean="0"/>
              <a:t>Gastrocnemius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Achilles Tendon- at the </a:t>
            </a:r>
            <a:r>
              <a:rPr lang="en-US" dirty="0" err="1" smtClean="0"/>
              <a:t>calcaneus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Palpate the Muscles/Tendons</a:t>
            </a:r>
            <a:endParaRPr lang="en-US" dirty="0"/>
          </a:p>
        </p:txBody>
      </p:sp>
      <p:pic>
        <p:nvPicPr>
          <p:cNvPr id="5" name="Content Placeholder 4" descr="Deep Posterior Leg Musc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3656" t="12030" r="21936" b="19227"/>
          <a:stretch>
            <a:fillRect/>
          </a:stretch>
        </p:blipFill>
        <p:spPr>
          <a:xfrm>
            <a:off x="990600" y="1828800"/>
            <a:ext cx="32766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Posterior Compartment</a:t>
            </a:r>
          </a:p>
          <a:p>
            <a:r>
              <a:rPr lang="en-US" dirty="0" smtClean="0"/>
              <a:t>Deep Layer</a:t>
            </a:r>
          </a:p>
          <a:p>
            <a:pPr lvl="1"/>
            <a:r>
              <a:rPr lang="en-US" dirty="0" smtClean="0"/>
              <a:t>Posterior </a:t>
            </a:r>
            <a:r>
              <a:rPr lang="en-US" dirty="0" err="1" smtClean="0"/>
              <a:t>Tibialis</a:t>
            </a:r>
            <a:r>
              <a:rPr lang="en-US" dirty="0" smtClean="0"/>
              <a:t> Tendon-diagonal from the medial </a:t>
            </a:r>
            <a:r>
              <a:rPr lang="en-US" dirty="0" err="1" smtClean="0"/>
              <a:t>malleoli</a:t>
            </a:r>
            <a:r>
              <a:rPr lang="en-US" dirty="0" smtClean="0"/>
              <a:t> at the </a:t>
            </a:r>
            <a:r>
              <a:rPr lang="en-US" dirty="0" err="1" smtClean="0"/>
              <a:t>calcaneus</a:t>
            </a:r>
            <a:endParaRPr lang="en-US" dirty="0" smtClean="0"/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Hallucis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-big toe</a:t>
            </a:r>
          </a:p>
          <a:p>
            <a:pPr lvl="1"/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- bottom of foot at the 4 toes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S:Special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special test section involves evaluating a variety of structures in the following areas:</a:t>
            </a:r>
          </a:p>
          <a:p>
            <a:r>
              <a:rPr lang="en-US" dirty="0" smtClean="0"/>
              <a:t>ROM: Active (AROM) and Passive (PROM)</a:t>
            </a:r>
          </a:p>
          <a:p>
            <a:r>
              <a:rPr lang="en-US" dirty="0" smtClean="0"/>
              <a:t>STRENGTH: Manual Muscle Tests (MMT)</a:t>
            </a:r>
          </a:p>
          <a:p>
            <a:r>
              <a:rPr lang="en-US" dirty="0" smtClean="0"/>
              <a:t>SPECIAL TESTS: Stability</a:t>
            </a:r>
          </a:p>
          <a:p>
            <a:r>
              <a:rPr lang="en-US" dirty="0" smtClean="0"/>
              <a:t>FUNCTIONAL: Sport Specific Tests</a:t>
            </a:r>
          </a:p>
          <a:p>
            <a:endParaRPr lang="en-US" dirty="0"/>
          </a:p>
          <a:p>
            <a:r>
              <a:rPr lang="en-US" dirty="0" smtClean="0"/>
              <a:t>Sports Medicine Students SHOULD NOT perform Special Tests!!!!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ROM: Range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movements that occur at the FALL.</a:t>
            </a:r>
          </a:p>
          <a:p>
            <a:endParaRPr lang="en-US" dirty="0"/>
          </a:p>
          <a:p>
            <a:r>
              <a:rPr lang="en-US" dirty="0" smtClean="0"/>
              <a:t>In testing ROM, the evaluator is trying to determine if the athlete can perform the movements  in Active Range of Motion (AROM).</a:t>
            </a:r>
          </a:p>
          <a:p>
            <a:endParaRPr lang="en-US" dirty="0"/>
          </a:p>
          <a:p>
            <a:r>
              <a:rPr lang="en-US" dirty="0" smtClean="0"/>
              <a:t>In testing ROM, the evaluator is also trying to determine if the athlete has pain with Passive Range of Motion (PROM).  PROM involves stretching.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of the Ankle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Plantarflexion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Dorsiflexion</a:t>
            </a:r>
            <a:endParaRPr lang="en-US" dirty="0"/>
          </a:p>
        </p:txBody>
      </p:sp>
      <p:pic>
        <p:nvPicPr>
          <p:cNvPr id="9" name="Picture 2" descr="http://content.answers.com/main/content/img/oxford/Oxford_Sports/0199210896.dorsiflexion.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54545"/>
          <a:stretch>
            <a:fillRect/>
          </a:stretch>
        </p:blipFill>
        <p:spPr bwMode="auto">
          <a:xfrm>
            <a:off x="1143000" y="2819400"/>
            <a:ext cx="2209800" cy="3200400"/>
          </a:xfrm>
          <a:prstGeom prst="rect">
            <a:avLst/>
          </a:prstGeom>
          <a:noFill/>
        </p:spPr>
      </p:pic>
      <p:pic>
        <p:nvPicPr>
          <p:cNvPr id="13" name="Picture 2" descr="http://content.answers.com/main/content/img/oxford/Oxford_Sports/0199210896.dorsiflexion.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r="42857"/>
          <a:stretch>
            <a:fillRect/>
          </a:stretch>
        </p:blipFill>
        <p:spPr bwMode="auto">
          <a:xfrm>
            <a:off x="5410200" y="3048000"/>
            <a:ext cx="2514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at the Ankle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Eversion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pic>
        <p:nvPicPr>
          <p:cNvPr id="7" name="Picture 2" descr="http://content.answers.com/main/content/img/oxford/Oxford_Sports/0199210896.eversion.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2286000" cy="2328640"/>
          </a:xfrm>
          <a:prstGeom prst="rect">
            <a:avLst/>
          </a:prstGeom>
          <a:noFill/>
        </p:spPr>
      </p:pic>
      <p:pic>
        <p:nvPicPr>
          <p:cNvPr id="8" name="Picture 2" descr="http://kuwaitmd.hsc.edu.kw/main/files/0199210896.inversion-of-foot.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2438400" cy="251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About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SPORTS MEDICINE STUDENTS SHOULD NEVER PERFORM AN ACTUAL EVALUATION ON AN INJURED ATHLETE.</a:t>
            </a:r>
          </a:p>
          <a:p>
            <a:endParaRPr lang="en-US" dirty="0" smtClean="0"/>
          </a:p>
          <a:p>
            <a:r>
              <a:rPr lang="en-US" dirty="0" smtClean="0"/>
              <a:t>EVALUATIONS ARE FOR THE PROFESSIONAL MEDICAL PROVIDER (ATC, MD) TO PERFORM. </a:t>
            </a:r>
          </a:p>
          <a:p>
            <a:endParaRPr lang="en-US" dirty="0"/>
          </a:p>
          <a:p>
            <a:r>
              <a:rPr lang="en-US" dirty="0" smtClean="0"/>
              <a:t>HOWEVER, IT IS IMPORTANT TO LEARN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of the Toes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95600"/>
            <a:ext cx="5791200" cy="2743199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040188" cy="658812"/>
          </a:xfrm>
        </p:spPr>
        <p:txBody>
          <a:bodyPr/>
          <a:lstStyle/>
          <a:p>
            <a:r>
              <a:rPr lang="en-US" dirty="0" smtClean="0"/>
              <a:t>Toe Flexion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102225" y="1860550"/>
            <a:ext cx="4041775" cy="654050"/>
          </a:xfrm>
        </p:spPr>
        <p:txBody>
          <a:bodyPr/>
          <a:lstStyle/>
          <a:p>
            <a:r>
              <a:rPr lang="en-US" dirty="0" smtClean="0"/>
              <a:t>Toe Extension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of the </a:t>
            </a:r>
            <a:r>
              <a:rPr lang="en-US" dirty="0" err="1" smtClean="0"/>
              <a:t>Hallux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Flexion of the Big Toe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Extension of the Big Toe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04394"/>
            <a:ext cx="3048000" cy="20669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5" y="3352800"/>
            <a:ext cx="2695575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ROM: Active and Passive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the athlete perform movements at the FALL without pain or problems?</a:t>
            </a:r>
          </a:p>
          <a:p>
            <a:r>
              <a:rPr lang="en-US" dirty="0" smtClean="0"/>
              <a:t>Perform movements bilaterally (with each FALL)?</a:t>
            </a:r>
          </a:p>
          <a:p>
            <a:endParaRPr lang="en-US" dirty="0" smtClean="0"/>
          </a:p>
          <a:p>
            <a:r>
              <a:rPr lang="en-US" dirty="0" smtClean="0"/>
              <a:t>Passive ROM: the evaluator moves the FALL of the injured athlete; generally, problems with PROM = ligament is injured </a:t>
            </a:r>
          </a:p>
          <a:p>
            <a:r>
              <a:rPr lang="en-US" dirty="0" smtClean="0"/>
              <a:t>Active ROM: the evaluator asks the athlete to perform each movement at the FALL; generally, problems with AROM = muscle/tendon is injured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Strength: MMT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muscles perform the movements you just listed?</a:t>
            </a:r>
          </a:p>
          <a:p>
            <a:endParaRPr lang="en-US" dirty="0"/>
          </a:p>
          <a:p>
            <a:r>
              <a:rPr lang="en-US" dirty="0" smtClean="0"/>
              <a:t>In Strength or Manual Muscle Testing (MMT), the evaluator is trying to determine if a muscle or tendon are injured and if it is weak or not.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Strength: MMT</a:t>
            </a:r>
            <a:endParaRPr lang="en-US" dirty="0"/>
          </a:p>
        </p:txBody>
      </p:sp>
      <p:pic>
        <p:nvPicPr>
          <p:cNvPr id="11" name="Content Placeholder 9" descr="Anterior and Lateral Leg Muscles.t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4307" t="9954" r="14728" b="17866"/>
          <a:stretch>
            <a:fillRect/>
          </a:stretch>
        </p:blipFill>
        <p:spPr>
          <a:xfrm>
            <a:off x="5029200" y="1828800"/>
            <a:ext cx="3657600" cy="457200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Perform all movements of the FALL with resistance.</a:t>
            </a:r>
          </a:p>
          <a:p>
            <a:r>
              <a:rPr lang="en-US" dirty="0" smtClean="0"/>
              <a:t>Determine if there is a weakness.</a:t>
            </a:r>
          </a:p>
          <a:p>
            <a:r>
              <a:rPr lang="en-US" dirty="0" smtClean="0"/>
              <a:t>Check each compartment.</a:t>
            </a:r>
          </a:p>
          <a:p>
            <a:pPr lvl="1"/>
            <a:r>
              <a:rPr lang="en-US" dirty="0" smtClean="0"/>
              <a:t>Anterior</a:t>
            </a:r>
          </a:p>
          <a:p>
            <a:pPr lvl="1"/>
            <a:r>
              <a:rPr lang="en-US" dirty="0" smtClean="0"/>
              <a:t>Posterior</a:t>
            </a:r>
          </a:p>
          <a:p>
            <a:pPr lvl="1"/>
            <a:r>
              <a:rPr lang="en-US" dirty="0" smtClean="0"/>
              <a:t>Lateral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Strength: MMT</a:t>
            </a:r>
            <a:endParaRPr lang="en-US" dirty="0"/>
          </a:p>
        </p:txBody>
      </p:sp>
      <p:pic>
        <p:nvPicPr>
          <p:cNvPr id="5" name="Content Placeholder 4" descr="Muscles of the Calf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2164" t="13391" r="20273" b="17866"/>
          <a:stretch>
            <a:fillRect/>
          </a:stretch>
        </p:blipFill>
        <p:spPr>
          <a:xfrm>
            <a:off x="1066800" y="1981200"/>
            <a:ext cx="3048000" cy="4114800"/>
          </a:xfrm>
        </p:spPr>
      </p:pic>
      <p:pic>
        <p:nvPicPr>
          <p:cNvPr id="6" name="Content Placeholder 5" descr="Deep Posterior Leg Muscl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2796" t="11672" r="25161" b="19585"/>
          <a:stretch>
            <a:fillRect/>
          </a:stretch>
        </p:blipFill>
        <p:spPr>
          <a:xfrm>
            <a:off x="4648200" y="1905000"/>
            <a:ext cx="37338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Stability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Stability section of Special Tests, specific tests can be performed by the evaluator that can help pinpoint a specific injury. </a:t>
            </a:r>
          </a:p>
          <a:p>
            <a:endParaRPr lang="en-US" dirty="0"/>
          </a:p>
          <a:p>
            <a:r>
              <a:rPr lang="en-US" dirty="0" smtClean="0"/>
              <a:t>From class, try to recall the structures and injures for the following SPECIAL TESTS.</a:t>
            </a:r>
          </a:p>
          <a:p>
            <a:pPr lvl="1"/>
            <a:r>
              <a:rPr lang="en-US" dirty="0" smtClean="0"/>
              <a:t>Percussion/Bump</a:t>
            </a:r>
          </a:p>
          <a:p>
            <a:pPr lvl="1"/>
            <a:r>
              <a:rPr lang="en-US" dirty="0" smtClean="0"/>
              <a:t>Squeeze/Compression</a:t>
            </a:r>
          </a:p>
          <a:p>
            <a:pPr lvl="1"/>
            <a:r>
              <a:rPr lang="en-US" dirty="0" err="1" smtClean="0"/>
              <a:t>Talar</a:t>
            </a:r>
            <a:r>
              <a:rPr lang="en-US" dirty="0" smtClean="0"/>
              <a:t> Tilt</a:t>
            </a:r>
          </a:p>
          <a:p>
            <a:pPr lvl="1"/>
            <a:r>
              <a:rPr lang="en-US" dirty="0" smtClean="0"/>
              <a:t>Anterior Drawer</a:t>
            </a:r>
          </a:p>
          <a:p>
            <a:pPr lvl="1"/>
            <a:r>
              <a:rPr lang="en-US" dirty="0" err="1" smtClean="0"/>
              <a:t>Kleiger</a:t>
            </a:r>
            <a:endParaRPr lang="en-US" dirty="0" smtClean="0"/>
          </a:p>
          <a:p>
            <a:pPr lvl="1"/>
            <a:r>
              <a:rPr lang="en-US" dirty="0" smtClean="0"/>
              <a:t>Thompson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Stability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Percussion or Bump Test-helps determine a fracture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Compression or Squeeze Test-helps determine a fracture or  anterior/posterior </a:t>
            </a:r>
            <a:r>
              <a:rPr lang="en-US" dirty="0" err="1" smtClean="0"/>
              <a:t>tibiofibular</a:t>
            </a:r>
            <a:r>
              <a:rPr lang="en-US" dirty="0" smtClean="0"/>
              <a:t> sprain</a:t>
            </a:r>
            <a:endParaRPr lang="en-US" dirty="0"/>
          </a:p>
        </p:txBody>
      </p:sp>
      <p:pic>
        <p:nvPicPr>
          <p:cNvPr id="10" name="Content Placeholder 9" descr="imagesCAHIM3X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3276600"/>
            <a:ext cx="3429000" cy="2438400"/>
          </a:xfrm>
        </p:spPr>
      </p:pic>
      <p:pic>
        <p:nvPicPr>
          <p:cNvPr id="9" name="Content Placeholder 8" descr="180px-Squeeze_Tes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237706"/>
            <a:ext cx="3124200" cy="240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Talar</a:t>
            </a:r>
            <a:r>
              <a:rPr lang="en-US" dirty="0" smtClean="0"/>
              <a:t> Tilt Test-tests for the </a:t>
            </a:r>
            <a:r>
              <a:rPr lang="en-US" dirty="0" err="1" smtClean="0"/>
              <a:t>Calcaneofibular</a:t>
            </a:r>
            <a:r>
              <a:rPr lang="en-US" dirty="0" smtClean="0"/>
              <a:t> ligament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Anterior Drawer (Ankle)-tests for the Anterior </a:t>
            </a:r>
            <a:r>
              <a:rPr lang="en-US" dirty="0" err="1" smtClean="0"/>
              <a:t>Talofibular</a:t>
            </a:r>
            <a:r>
              <a:rPr lang="en-US" dirty="0" smtClean="0"/>
              <a:t> ligament</a:t>
            </a:r>
            <a:endParaRPr lang="en-US" dirty="0"/>
          </a:p>
        </p:txBody>
      </p:sp>
      <p:pic>
        <p:nvPicPr>
          <p:cNvPr id="8" name="Content Placeholder 7" descr="afp20061115p1714-f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8544" y="2656681"/>
            <a:ext cx="2857500" cy="3562350"/>
          </a:xfrm>
        </p:spPr>
      </p:pic>
      <p:pic>
        <p:nvPicPr>
          <p:cNvPr id="7" name="Content Placeholder 6" descr="afp20061115p1714-f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62765"/>
            <a:ext cx="4041775" cy="3350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Tests: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Kleiger</a:t>
            </a:r>
            <a:r>
              <a:rPr lang="en-US" dirty="0" smtClean="0"/>
              <a:t> Test-tests for the Deltoid ligament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Thompson Test-tests for a ruptured Achilles’ tendon</a:t>
            </a:r>
            <a:endParaRPr lang="en-US" dirty="0"/>
          </a:p>
        </p:txBody>
      </p:sp>
      <p:pic>
        <p:nvPicPr>
          <p:cNvPr id="7" name="Content Placeholder 6" descr="180px-ER_of_the_foo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2971800" cy="3505200"/>
          </a:xfrm>
        </p:spPr>
      </p:pic>
      <p:pic>
        <p:nvPicPr>
          <p:cNvPr id="8" name="Content Placeholder 7" descr="thompson-test-diagnos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514600"/>
            <a:ext cx="3200400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History section involves asking questions.</a:t>
            </a:r>
          </a:p>
          <a:p>
            <a:r>
              <a:rPr lang="en-US" dirty="0" smtClean="0"/>
              <a:t>In asking questions, you are trying to determine the Mechanism of Injury (MOI) as well as the type of injury that happened.</a:t>
            </a:r>
          </a:p>
          <a:p>
            <a:endParaRPr lang="en-US" dirty="0"/>
          </a:p>
          <a:p>
            <a:r>
              <a:rPr lang="en-US" dirty="0" smtClean="0"/>
              <a:t>List 10 questions you would ask someone if they had a FALL (foot, ankle, lower leg )injury!</a:t>
            </a:r>
          </a:p>
          <a:p>
            <a:endParaRPr lang="en-US" dirty="0"/>
          </a:p>
          <a:p>
            <a:r>
              <a:rPr lang="en-US" dirty="0" smtClean="0"/>
              <a:t>You may use the Essentials of Athletic Injury Management Textbook to Help!  Pages 321-322, 342-343, and 350-351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Functional: Sports Specific Tests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last section of Special Tests involves performing Functional or Sports Specific activities.</a:t>
            </a:r>
          </a:p>
          <a:p>
            <a:endParaRPr lang="en-US" dirty="0"/>
          </a:p>
          <a:p>
            <a:r>
              <a:rPr lang="en-US" dirty="0" smtClean="0"/>
              <a:t>Whenever an athlete gets injured, their FIRST question is: “Can I play?”</a:t>
            </a:r>
          </a:p>
          <a:p>
            <a:r>
              <a:rPr lang="en-US" dirty="0" smtClean="0"/>
              <a:t>This portion of the evaluation will answer that question!</a:t>
            </a:r>
          </a:p>
          <a:p>
            <a:endParaRPr lang="en-US" dirty="0"/>
          </a:p>
          <a:p>
            <a:r>
              <a:rPr lang="en-US" dirty="0" smtClean="0"/>
              <a:t>List activities that the FALL will have to be able to do in order to play a SPORT….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Functional: Sports Specific Tests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the athlete:</a:t>
            </a:r>
          </a:p>
          <a:p>
            <a:pPr lvl="1"/>
            <a:r>
              <a:rPr lang="en-US" dirty="0" smtClean="0"/>
              <a:t>Walk</a:t>
            </a:r>
          </a:p>
          <a:p>
            <a:pPr lvl="1"/>
            <a:r>
              <a:rPr lang="en-US" dirty="0" smtClean="0"/>
              <a:t>Hop</a:t>
            </a:r>
          </a:p>
          <a:p>
            <a:pPr lvl="1"/>
            <a:r>
              <a:rPr lang="en-US" dirty="0" smtClean="0"/>
              <a:t>Jump</a:t>
            </a:r>
          </a:p>
          <a:p>
            <a:pPr lvl="1"/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Sprint</a:t>
            </a:r>
          </a:p>
          <a:p>
            <a:pPr lvl="1"/>
            <a:r>
              <a:rPr lang="en-US" dirty="0" smtClean="0"/>
              <a:t>Back pedal</a:t>
            </a:r>
          </a:p>
          <a:p>
            <a:pPr lvl="1"/>
            <a:r>
              <a:rPr lang="en-US" dirty="0" smtClean="0"/>
              <a:t>Cut</a:t>
            </a:r>
          </a:p>
          <a:p>
            <a:pPr lvl="1"/>
            <a:r>
              <a:rPr lang="en-US" dirty="0" smtClean="0"/>
              <a:t>Squat </a:t>
            </a:r>
          </a:p>
          <a:p>
            <a:pPr lvl="1"/>
            <a:r>
              <a:rPr lang="en-US" dirty="0" smtClean="0"/>
              <a:t>Lunge</a:t>
            </a:r>
          </a:p>
          <a:p>
            <a:pPr lvl="1"/>
            <a:r>
              <a:rPr lang="en-US" dirty="0" smtClean="0"/>
              <a:t>Change Direction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the sport:</a:t>
            </a:r>
          </a:p>
          <a:p>
            <a:pPr lvl="1"/>
            <a:r>
              <a:rPr lang="en-US" dirty="0" smtClean="0"/>
              <a:t>Soccer-Kick/Throw the Ball</a:t>
            </a:r>
          </a:p>
          <a:p>
            <a:pPr lvl="1"/>
            <a:r>
              <a:rPr lang="en-US" dirty="0" smtClean="0"/>
              <a:t>Volleyball-Serve/Spike</a:t>
            </a:r>
          </a:p>
          <a:p>
            <a:pPr lvl="1"/>
            <a:r>
              <a:rPr lang="en-US" dirty="0" smtClean="0"/>
              <a:t>Basketball-Shoot/Pivot</a:t>
            </a:r>
          </a:p>
          <a:p>
            <a:pPr lvl="1"/>
            <a:r>
              <a:rPr lang="en-US" dirty="0" smtClean="0"/>
              <a:t>Softball/Baseball-Swing a Bat/Field the Ball/Throw the Ball</a:t>
            </a:r>
          </a:p>
          <a:p>
            <a:pPr lvl="1"/>
            <a:r>
              <a:rPr lang="en-US" dirty="0" smtClean="0"/>
              <a:t>Swim/Dive-Push off the Block/Side of the Pool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may include:</a:t>
            </a:r>
          </a:p>
          <a:p>
            <a:pPr lvl="1"/>
            <a:r>
              <a:rPr lang="en-US" dirty="0" smtClean="0"/>
              <a:t>How did the injury happen?</a:t>
            </a:r>
          </a:p>
          <a:p>
            <a:pPr lvl="1"/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What type of pain is there? Sharp or dull.</a:t>
            </a:r>
          </a:p>
          <a:p>
            <a:pPr lvl="1"/>
            <a:r>
              <a:rPr lang="en-US" dirty="0" smtClean="0"/>
              <a:t>Did you hear a snap or a pop?</a:t>
            </a:r>
          </a:p>
          <a:p>
            <a:pPr lvl="1"/>
            <a:r>
              <a:rPr lang="en-US" dirty="0" smtClean="0"/>
              <a:t>Can you point to the exact site of pain?</a:t>
            </a:r>
          </a:p>
          <a:p>
            <a:pPr lvl="1"/>
            <a:r>
              <a:rPr lang="en-US" dirty="0" smtClean="0"/>
              <a:t>Is this a new injury? Or has it happened before?</a:t>
            </a:r>
          </a:p>
          <a:p>
            <a:pPr lvl="1"/>
            <a:r>
              <a:rPr lang="en-US" dirty="0" smtClean="0"/>
              <a:t>What makes it feel better or what makes it feel worse?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type of shoes were you wearing when it happened? </a:t>
            </a:r>
          </a:p>
          <a:p>
            <a:pPr lvl="1"/>
            <a:r>
              <a:rPr lang="en-US" dirty="0" smtClean="0"/>
              <a:t>What type of surface were you on when you got hurt?</a:t>
            </a:r>
          </a:p>
          <a:p>
            <a:pPr lvl="1"/>
            <a:r>
              <a:rPr lang="en-US" dirty="0" smtClean="0"/>
              <a:t>Do you have any weakness? Numbness? </a:t>
            </a:r>
          </a:p>
          <a:p>
            <a:pPr lvl="1"/>
            <a:r>
              <a:rPr lang="en-US" dirty="0" smtClean="0"/>
              <a:t>How disabling is this injury?  On a scale of 1 to 10, 10 means call 911, what would this injury be?</a:t>
            </a:r>
          </a:p>
          <a:p>
            <a:pPr lvl="1"/>
            <a:r>
              <a:rPr lang="en-US" dirty="0" smtClean="0"/>
              <a:t> Can you bear weight on your FALL and walk normally or do you walk with a limp?</a:t>
            </a:r>
          </a:p>
          <a:p>
            <a:pPr lvl="1"/>
            <a:r>
              <a:rPr lang="en-US" dirty="0" smtClean="0"/>
              <a:t>Was there immediate swelling, or did the swelling occur later (or at all)?  Where did the swelling occur?</a:t>
            </a:r>
          </a:p>
          <a:p>
            <a:pPr lvl="1"/>
            <a:r>
              <a:rPr lang="en-US" dirty="0" smtClean="0"/>
              <a:t>What past FALL injuries have you had?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observation section, you are looking for signs and symptoms of an injury.</a:t>
            </a:r>
          </a:p>
          <a:p>
            <a:r>
              <a:rPr lang="en-US" dirty="0" smtClean="0"/>
              <a:t>Remember, signs are what you would see on the injured athlete’s FALL. Symptoms are feelings that the injured athlete would described to you or tell you about their injured FALL.</a:t>
            </a:r>
          </a:p>
          <a:p>
            <a:endParaRPr lang="en-US" dirty="0"/>
          </a:p>
          <a:p>
            <a:r>
              <a:rPr lang="en-US" dirty="0" smtClean="0"/>
              <a:t>List 5 signs or symptoms that could be present if someone injured their FALL.</a:t>
            </a:r>
          </a:p>
          <a:p>
            <a:r>
              <a:rPr lang="en-US" dirty="0" smtClean="0"/>
              <a:t>Use the textbook if you need to Pages 321-322; 342-343, 350-351.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O: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 for signs and symptoms of injury at the FALL.  Try to determine the severity based on them.</a:t>
            </a:r>
          </a:p>
          <a:p>
            <a:r>
              <a:rPr lang="en-US" dirty="0" smtClean="0"/>
              <a:t>Some signs and symptoms may include:</a:t>
            </a:r>
          </a:p>
          <a:p>
            <a:pPr lvl="1"/>
            <a:r>
              <a:rPr lang="en-US" dirty="0" smtClean="0"/>
              <a:t>Walking with a limp or unable to bear weight</a:t>
            </a:r>
          </a:p>
          <a:p>
            <a:pPr lvl="1"/>
            <a:r>
              <a:rPr lang="en-US" dirty="0" smtClean="0"/>
              <a:t>Swelling</a:t>
            </a:r>
          </a:p>
          <a:p>
            <a:pPr lvl="1"/>
            <a:r>
              <a:rPr lang="en-US" dirty="0" smtClean="0"/>
              <a:t>Deformity</a:t>
            </a:r>
          </a:p>
          <a:p>
            <a:pPr lvl="1"/>
            <a:r>
              <a:rPr lang="en-US" dirty="0" err="1" smtClean="0"/>
              <a:t>Eccymosis</a:t>
            </a:r>
            <a:r>
              <a:rPr lang="en-US" dirty="0" smtClean="0"/>
              <a:t> or discoloration</a:t>
            </a:r>
          </a:p>
          <a:p>
            <a:pPr lvl="1"/>
            <a:r>
              <a:rPr lang="en-US" dirty="0" smtClean="0"/>
              <a:t>Is the Arch- neutral, </a:t>
            </a:r>
            <a:r>
              <a:rPr lang="en-US" dirty="0" err="1" smtClean="0"/>
              <a:t>supinated</a:t>
            </a:r>
            <a:r>
              <a:rPr lang="en-US" dirty="0" smtClean="0"/>
              <a:t>, or </a:t>
            </a:r>
            <a:r>
              <a:rPr lang="en-US" dirty="0" err="1" smtClean="0"/>
              <a:t>pronated</a:t>
            </a:r>
            <a:endParaRPr lang="en-US" dirty="0" smtClean="0"/>
          </a:p>
          <a:p>
            <a:pPr lvl="1"/>
            <a:r>
              <a:rPr lang="en-US" dirty="0" smtClean="0"/>
              <a:t>Heat or warmth</a:t>
            </a:r>
          </a:p>
          <a:p>
            <a:pPr lvl="1"/>
            <a:r>
              <a:rPr lang="en-US" dirty="0" err="1" smtClean="0"/>
              <a:t>Crepitus</a:t>
            </a:r>
            <a:r>
              <a:rPr lang="en-US" dirty="0" smtClean="0"/>
              <a:t> or abnormal sounds in the FALL</a:t>
            </a:r>
          </a:p>
          <a:p>
            <a:pPr lvl="1"/>
            <a:r>
              <a:rPr lang="en-US" dirty="0" smtClean="0"/>
              <a:t>Redness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Feeling or Sensation</a:t>
            </a:r>
          </a:p>
          <a:p>
            <a:pPr lvl="1"/>
            <a:r>
              <a:rPr lang="en-US" dirty="0" smtClean="0"/>
              <a:t>Range of Motion (ROM)</a:t>
            </a:r>
          </a:p>
          <a:p>
            <a:pPr lvl="1"/>
            <a:r>
              <a:rPr lang="en-US" dirty="0" smtClean="0"/>
              <a:t>Areas of Pain and Point Tenderness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P:Palpation-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palpation section, you are trying to determine what anatomy is involved in the injury.</a:t>
            </a:r>
          </a:p>
          <a:p>
            <a:r>
              <a:rPr lang="en-US" dirty="0" smtClean="0"/>
              <a:t>Sports Medicine Students do not actually PALPATE the injured FALL. </a:t>
            </a:r>
          </a:p>
          <a:p>
            <a:r>
              <a:rPr lang="en-US" dirty="0" smtClean="0"/>
              <a:t>However, the ATC/MD may palpate bony structures first, then ligaments and muscles/tendons.</a:t>
            </a:r>
          </a:p>
          <a:p>
            <a:r>
              <a:rPr lang="en-US" dirty="0" smtClean="0"/>
              <a:t>In the evaluation we are making a note of any swelling, deformities, lumps, muscle spasms, or muscle guarding.</a:t>
            </a:r>
          </a:p>
          <a:p>
            <a:r>
              <a:rPr lang="en-US" dirty="0" smtClean="0"/>
              <a:t>We also check for feeling and circulation.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1227</TotalTime>
  <Words>1311</Words>
  <Application>Microsoft Office PowerPoint</Application>
  <PresentationFormat>On-screen Show (4:3)</PresentationFormat>
  <Paragraphs>193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Constantia</vt:lpstr>
      <vt:lpstr>Wingdings 2</vt:lpstr>
      <vt:lpstr>Flow</vt:lpstr>
      <vt:lpstr>FALL Evaluation</vt:lpstr>
      <vt:lpstr>Learning About EVALUATIONS</vt:lpstr>
      <vt:lpstr>History: </vt:lpstr>
      <vt:lpstr>H: History</vt:lpstr>
      <vt:lpstr>More on History</vt:lpstr>
      <vt:lpstr>Observation:</vt:lpstr>
      <vt:lpstr>O: Observation</vt:lpstr>
      <vt:lpstr>More Observation</vt:lpstr>
      <vt:lpstr>P:Palpation- </vt:lpstr>
      <vt:lpstr>Palpation</vt:lpstr>
      <vt:lpstr>Bony Palpation</vt:lpstr>
      <vt:lpstr>Palpate the Ligaments</vt:lpstr>
      <vt:lpstr>Palpate the Muscles/Tendons</vt:lpstr>
      <vt:lpstr>Palpate the Muscles/Tendons</vt:lpstr>
      <vt:lpstr>Palpate the Muscles/Tendons</vt:lpstr>
      <vt:lpstr>S:Special Tests</vt:lpstr>
      <vt:lpstr>ROM: Range of Motion</vt:lpstr>
      <vt:lpstr>Movements of the Ankle</vt:lpstr>
      <vt:lpstr>Movements at the Ankle</vt:lpstr>
      <vt:lpstr>Movements of the Toes</vt:lpstr>
      <vt:lpstr>Movements of the Hallux</vt:lpstr>
      <vt:lpstr>ROM: Active and Passive</vt:lpstr>
      <vt:lpstr>Strength: MMT</vt:lpstr>
      <vt:lpstr>Strength: MMT</vt:lpstr>
      <vt:lpstr>More Strength: MMT</vt:lpstr>
      <vt:lpstr>Special Tests: Stability</vt:lpstr>
      <vt:lpstr>Special Tests: Stability</vt:lpstr>
      <vt:lpstr>Special Tests: Stability</vt:lpstr>
      <vt:lpstr>Special Tests: Stability</vt:lpstr>
      <vt:lpstr>Functional: Sports Specific Tests</vt:lpstr>
      <vt:lpstr>Functional: Sports Specific Tests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Evaluation</dc:title>
  <dc:creator>sennis</dc:creator>
  <cp:lastModifiedBy>sennis</cp:lastModifiedBy>
  <cp:revision>116</cp:revision>
  <dcterms:created xsi:type="dcterms:W3CDTF">2014-02-15T20:44:51Z</dcterms:created>
  <dcterms:modified xsi:type="dcterms:W3CDTF">2016-05-18T20:00:57Z</dcterms:modified>
</cp:coreProperties>
</file>