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  <p:sldId id="272" r:id="rId5"/>
    <p:sldId id="275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8E7084A-D7E5-4849-B2BC-2D026540A07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3BA6A3-BB57-4B62-BACB-FD1FA596C6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14-15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Foot, Ankle, and Lower Leg</a:t>
            </a:r>
            <a:endParaRPr lang="en-US" dirty="0"/>
          </a:p>
        </p:txBody>
      </p:sp>
      <p:pic>
        <p:nvPicPr>
          <p:cNvPr id="23554" name="Picture 2" descr="http://etc.usf.edu/clipart/63300/63322/63322_foot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29000"/>
            <a:ext cx="2667000" cy="2210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Movements of the ankle joint:</a:t>
            </a:r>
          </a:p>
          <a:p>
            <a:r>
              <a:rPr lang="en-US" dirty="0" smtClean="0"/>
              <a:t>Dorsiflexion</a:t>
            </a:r>
          </a:p>
          <a:p>
            <a:r>
              <a:rPr lang="en-US" dirty="0" err="1" smtClean="0"/>
              <a:t>Plantarflexion</a:t>
            </a:r>
            <a:endParaRPr lang="en-US" dirty="0" smtClean="0"/>
          </a:p>
          <a:p>
            <a:r>
              <a:rPr lang="en-US" dirty="0" smtClean="0"/>
              <a:t>Inversion</a:t>
            </a:r>
          </a:p>
          <a:p>
            <a:r>
              <a:rPr lang="en-US" dirty="0" smtClean="0"/>
              <a:t>eversion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ANKLE</a:t>
            </a:r>
            <a:endParaRPr lang="en-US" dirty="0"/>
          </a:p>
        </p:txBody>
      </p:sp>
      <p:pic>
        <p:nvPicPr>
          <p:cNvPr id="2050" name="Picture 2" descr="http://www.crossfitsouthbay.com/wordpress/wp-content/uploads/2011/05/nr5555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267200"/>
            <a:ext cx="2819400" cy="183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ANTERIOR COMPARTMENT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Anterior Muscles-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Extensor </a:t>
            </a:r>
            <a:r>
              <a:rPr lang="en-US" dirty="0" err="1" smtClean="0">
                <a:solidFill>
                  <a:srgbClr val="0070C0"/>
                </a:solidFill>
              </a:rPr>
              <a:t>Hallucis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Longus</a:t>
            </a:r>
            <a:r>
              <a:rPr lang="en-US" dirty="0" smtClean="0">
                <a:solidFill>
                  <a:srgbClr val="0070C0"/>
                </a:solidFill>
              </a:rPr>
              <a:t> (extends big toe)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Extensor </a:t>
            </a:r>
            <a:r>
              <a:rPr lang="en-US" dirty="0" err="1" smtClean="0">
                <a:solidFill>
                  <a:srgbClr val="0070C0"/>
                </a:solidFill>
              </a:rPr>
              <a:t>Digitorum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Longus</a:t>
            </a:r>
            <a:r>
              <a:rPr lang="en-US" dirty="0" smtClean="0">
                <a:solidFill>
                  <a:srgbClr val="0070C0"/>
                </a:solidFill>
              </a:rPr>
              <a:t> (extends toes)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Peroneus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Tertius</a:t>
            </a:r>
            <a:r>
              <a:rPr lang="en-US" dirty="0" smtClean="0">
                <a:solidFill>
                  <a:srgbClr val="0070C0"/>
                </a:solidFill>
              </a:rPr>
              <a:t>-(</a:t>
            </a:r>
            <a:r>
              <a:rPr lang="en-US" dirty="0" err="1" smtClean="0">
                <a:solidFill>
                  <a:srgbClr val="0070C0"/>
                </a:solidFill>
              </a:rPr>
              <a:t>dorsiflexion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eversion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Tibialis</a:t>
            </a:r>
            <a:r>
              <a:rPr lang="en-US" dirty="0" smtClean="0">
                <a:solidFill>
                  <a:srgbClr val="0070C0"/>
                </a:solidFill>
              </a:rPr>
              <a:t> Anterior-(inversion/</a:t>
            </a:r>
            <a:r>
              <a:rPr lang="en-US" dirty="0" err="1" smtClean="0">
                <a:solidFill>
                  <a:srgbClr val="0070C0"/>
                </a:solidFill>
              </a:rPr>
              <a:t>dorsiflexion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746" name="Picture 2" descr="http://3.bp.blogspot.com/-9CRbfYlzg6E/TtLX78ifFDI/AAAAAAAAAI4/umVOYGEsQrU/s1600/diagram+FLAT.jpg"/>
          <p:cNvPicPr>
            <a:picLocks noChangeAspect="1" noChangeArrowheads="1"/>
          </p:cNvPicPr>
          <p:nvPr/>
        </p:nvPicPr>
        <p:blipFill>
          <a:blip r:embed="rId2" cstate="print"/>
          <a:srcRect l="23821" t="10105" r="11506" b="20842"/>
          <a:stretch>
            <a:fillRect/>
          </a:stretch>
        </p:blipFill>
        <p:spPr bwMode="auto">
          <a:xfrm>
            <a:off x="4800600" y="14478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POSTERIOR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Posterior Muscles (three layers)-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Superficial Layer </a:t>
            </a:r>
            <a:r>
              <a:rPr lang="en-US" dirty="0" smtClean="0"/>
              <a:t>: </a:t>
            </a:r>
            <a:r>
              <a:rPr lang="en-US" dirty="0" err="1" smtClean="0"/>
              <a:t>Gastrocnemius</a:t>
            </a:r>
            <a:r>
              <a:rPr lang="en-US" dirty="0" smtClean="0"/>
              <a:t> (</a:t>
            </a:r>
            <a:r>
              <a:rPr lang="en-US" dirty="0" err="1" smtClean="0"/>
              <a:t>plantarflexion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solidFill>
                  <a:schemeClr val="accent6">
                    <a:lumMod val="25000"/>
                  </a:schemeClr>
                </a:solidFill>
              </a:rPr>
              <a:t>Middle Layer: </a:t>
            </a:r>
          </a:p>
          <a:p>
            <a:r>
              <a:rPr lang="en-US" dirty="0" err="1" smtClean="0">
                <a:solidFill>
                  <a:schemeClr val="accent6">
                    <a:lumMod val="25000"/>
                  </a:schemeClr>
                </a:solidFill>
              </a:rPr>
              <a:t>Soleus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6">
                    <a:lumMod val="25000"/>
                  </a:schemeClr>
                </a:solidFill>
              </a:rPr>
              <a:t>plantarflexion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4" descr="Muscles of the Calf.tif"/>
          <p:cNvPicPr>
            <a:picLocks noChangeAspect="1"/>
          </p:cNvPicPr>
          <p:nvPr/>
        </p:nvPicPr>
        <p:blipFill>
          <a:blip r:embed="rId2" cstate="print"/>
          <a:srcRect l="30855" t="13021" r="24098" b="10478"/>
          <a:stretch>
            <a:fillRect/>
          </a:stretch>
        </p:blipFill>
        <p:spPr>
          <a:xfrm>
            <a:off x="5029200" y="1524000"/>
            <a:ext cx="3581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 on THE POSTERIOR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Deep Layer: 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Tibialis</a:t>
            </a:r>
            <a:r>
              <a:rPr lang="en-US" dirty="0" smtClean="0">
                <a:solidFill>
                  <a:srgbClr val="00B050"/>
                </a:solidFill>
              </a:rPr>
              <a:t> Posterior (</a:t>
            </a:r>
            <a:r>
              <a:rPr lang="en-US" dirty="0" err="1" smtClean="0">
                <a:solidFill>
                  <a:srgbClr val="00B050"/>
                </a:solidFill>
              </a:rPr>
              <a:t>plantarflex</a:t>
            </a:r>
            <a:r>
              <a:rPr lang="en-US" dirty="0" smtClean="0">
                <a:solidFill>
                  <a:srgbClr val="00B050"/>
                </a:solidFill>
              </a:rPr>
              <a:t>/inverts)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 Flexor </a:t>
            </a:r>
            <a:r>
              <a:rPr lang="en-US" dirty="0" err="1" smtClean="0">
                <a:solidFill>
                  <a:srgbClr val="00B050"/>
                </a:solidFill>
              </a:rPr>
              <a:t>Digitorum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Longus</a:t>
            </a:r>
            <a:r>
              <a:rPr lang="en-US" dirty="0" smtClean="0">
                <a:solidFill>
                  <a:srgbClr val="00B050"/>
                </a:solidFill>
              </a:rPr>
              <a:t> (flexes toes)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Flexor </a:t>
            </a:r>
            <a:r>
              <a:rPr lang="en-US" dirty="0" err="1" smtClean="0">
                <a:solidFill>
                  <a:srgbClr val="00B050"/>
                </a:solidFill>
              </a:rPr>
              <a:t>Hallucis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Longus</a:t>
            </a:r>
            <a:endParaRPr lang="en-US" dirty="0" smtClean="0">
              <a:solidFill>
                <a:srgbClr val="00B050"/>
              </a:solidFill>
            </a:endParaRPr>
          </a:p>
          <a:p>
            <a:pPr lvl="2">
              <a:buNone/>
            </a:pPr>
            <a:r>
              <a:rPr lang="en-US" dirty="0" smtClean="0">
                <a:solidFill>
                  <a:srgbClr val="00B050"/>
                </a:solidFill>
              </a:rPr>
              <a:t>(flexes big toe)</a:t>
            </a:r>
          </a:p>
          <a:p>
            <a:endParaRPr lang="en-US" dirty="0"/>
          </a:p>
        </p:txBody>
      </p:sp>
      <p:pic>
        <p:nvPicPr>
          <p:cNvPr id="5" name="Content Placeholder 4" descr="Deep Posterior Leg Musc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995" t="11394" r="19754" b="18616"/>
          <a:stretch>
            <a:fillRect/>
          </a:stretch>
        </p:blipFill>
        <p:spPr>
          <a:xfrm>
            <a:off x="5105400" y="1447800"/>
            <a:ext cx="3733800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LATERAL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Lateral Muscles-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Peroneus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Longus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Peroneus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Brevis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Action:  </a:t>
            </a:r>
            <a:r>
              <a:rPr lang="en-US" dirty="0" err="1" smtClean="0">
                <a:solidFill>
                  <a:srgbClr val="FF0000"/>
                </a:solidFill>
              </a:rPr>
              <a:t>Eversion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770" name="Picture 2" descr="http://bp2.blogger.com/_15-2o9FAeCE/R_ttj9RyPZI/AAAAAAAAAMU/DoiyKb0-18E/s400/peroneus_l_b.jpg"/>
          <p:cNvPicPr>
            <a:picLocks noChangeAspect="1" noChangeArrowheads="1"/>
          </p:cNvPicPr>
          <p:nvPr/>
        </p:nvPicPr>
        <p:blipFill>
          <a:blip r:embed="rId2" cstate="print"/>
          <a:srcRect l="24238" t="8883" r="12139" b="22272"/>
          <a:stretch>
            <a:fillRect/>
          </a:stretch>
        </p:blipFill>
        <p:spPr bwMode="auto">
          <a:xfrm>
            <a:off x="4876800" y="1524000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326</TotalTime>
  <Words>121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Georgia</vt:lpstr>
      <vt:lpstr>Wingdings</vt:lpstr>
      <vt:lpstr>Wingdings 2</vt:lpstr>
      <vt:lpstr>Civic</vt:lpstr>
      <vt:lpstr>The Foot, Ankle, and Lower Leg</vt:lpstr>
      <vt:lpstr>MUSCLES OF THE ANKLE</vt:lpstr>
      <vt:lpstr>THE ANTERIOR COMPARTMENT </vt:lpstr>
      <vt:lpstr>THE POSTERIOR COMPARTMENT</vt:lpstr>
      <vt:lpstr>More  on THE POSTERIOR COMPARTMENT</vt:lpstr>
      <vt:lpstr>THE LATERAL COMPARTMENT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Foot, Ankle, and Lower Leg</dc:title>
  <dc:creator>sennis</dc:creator>
  <cp:lastModifiedBy>sennis</cp:lastModifiedBy>
  <cp:revision>30</cp:revision>
  <dcterms:created xsi:type="dcterms:W3CDTF">2013-02-20T16:28:59Z</dcterms:created>
  <dcterms:modified xsi:type="dcterms:W3CDTF">2015-10-07T11:59:36Z</dcterms:modified>
</cp:coreProperties>
</file>