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94" r:id="rId8"/>
    <p:sldId id="262" r:id="rId9"/>
    <p:sldId id="263" r:id="rId10"/>
    <p:sldId id="275" r:id="rId11"/>
    <p:sldId id="292" r:id="rId12"/>
    <p:sldId id="264" r:id="rId13"/>
    <p:sldId id="276" r:id="rId14"/>
    <p:sldId id="265" r:id="rId15"/>
    <p:sldId id="268" r:id="rId16"/>
    <p:sldId id="266" r:id="rId17"/>
    <p:sldId id="269" r:id="rId18"/>
    <p:sldId id="27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41" autoAdjust="0"/>
  </p:normalViewPr>
  <p:slideViewPr>
    <p:cSldViewPr>
      <p:cViewPr varScale="1">
        <p:scale>
          <a:sx n="42" d="100"/>
          <a:sy n="42" d="100"/>
        </p:scale>
        <p:origin x="282"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7221E10-812B-478E-BB9C-27ABD1FD7CF9}" type="datetimeFigureOut">
              <a:rPr lang="en-US" smtClean="0"/>
              <a:t>2/7/2019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C6C329E-8EC5-4CC8-A164-C2DF9A297608}" type="slidenum">
              <a:rPr lang="en-US" smtClean="0"/>
              <a:t>‹#›</a:t>
            </a:fld>
            <a:endParaRPr lang="en-US"/>
          </a:p>
        </p:txBody>
      </p:sp>
    </p:spTree>
    <p:extLst>
      <p:ext uri="{BB962C8B-B14F-4D97-AF65-F5344CB8AC3E}">
        <p14:creationId xmlns:p14="http://schemas.microsoft.com/office/powerpoint/2010/main" val="4173347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4560E6-ADC1-4BBB-BC3F-F63FA5F2EB55}" type="datetimeFigureOut">
              <a:rPr lang="en-US" smtClean="0"/>
              <a:t>2/7/2019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320E1C-0166-472B-A2CD-29A5C3740B8F}" type="slidenum">
              <a:rPr lang="en-US" smtClean="0"/>
              <a:t>‹#›</a:t>
            </a:fld>
            <a:endParaRPr lang="en-US"/>
          </a:p>
        </p:txBody>
      </p:sp>
    </p:spTree>
    <p:extLst>
      <p:ext uri="{BB962C8B-B14F-4D97-AF65-F5344CB8AC3E}">
        <p14:creationId xmlns:p14="http://schemas.microsoft.com/office/powerpoint/2010/main" val="29165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E7084A-D7E5-4849-B2BC-2D026540A071}" type="datetimeFigureOut">
              <a:rPr lang="en-US" smtClean="0"/>
              <a:pPr/>
              <a:t>2/7/2019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3BA6A3-BB57-4B62-BACB-FD1FA596C6E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E7084A-D7E5-4849-B2BC-2D026540A071}"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A6A3-BB57-4B62-BACB-FD1FA596C6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F3BA6A3-BB57-4B62-BACB-FD1FA596C6E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E7084A-D7E5-4849-B2BC-2D026540A071}"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E7084A-D7E5-4849-B2BC-2D026540A071}"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F3BA6A3-BB57-4B62-BACB-FD1FA596C6E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E7084A-D7E5-4849-B2BC-2D026540A071}" type="datetimeFigureOut">
              <a:rPr lang="en-US" smtClean="0"/>
              <a:pPr/>
              <a:t>2/7/2019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3BA6A3-BB57-4B62-BACB-FD1FA596C6E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8E7084A-D7E5-4849-B2BC-2D026540A071}"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BA6A3-BB57-4B62-BACB-FD1FA596C6E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E7084A-D7E5-4849-B2BC-2D026540A071}" type="datetimeFigureOut">
              <a:rPr lang="en-US" smtClean="0"/>
              <a:pPr/>
              <a:t>2/7/2019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F3BA6A3-BB57-4B62-BACB-FD1FA596C6E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E7084A-D7E5-4849-B2BC-2D026540A071}" type="datetimeFigureOut">
              <a:rPr lang="en-US" smtClean="0"/>
              <a:pPr/>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F3BA6A3-BB57-4B62-BACB-FD1FA596C6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8E7084A-D7E5-4849-B2BC-2D026540A071}" type="datetimeFigureOut">
              <a:rPr lang="en-US" smtClean="0"/>
              <a:pPr/>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F3BA6A3-BB57-4B62-BACB-FD1FA596C6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F3BA6A3-BB57-4B62-BACB-FD1FA596C6E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8E7084A-D7E5-4849-B2BC-2D026540A071}" type="datetimeFigureOut">
              <a:rPr lang="en-US" smtClean="0"/>
              <a:pPr/>
              <a:t>2/7/2019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F3BA6A3-BB57-4B62-BACB-FD1FA596C6E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8E7084A-D7E5-4849-B2BC-2D026540A071}" type="datetimeFigureOut">
              <a:rPr lang="en-US" smtClean="0"/>
              <a:pPr/>
              <a:t>2/7/2019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E7084A-D7E5-4849-B2BC-2D026540A071}" type="datetimeFigureOut">
              <a:rPr lang="en-US" smtClean="0"/>
              <a:pPr/>
              <a:t>2/7/2019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F3BA6A3-BB57-4B62-BACB-FD1FA596C6E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14-15</a:t>
            </a:r>
            <a:endParaRPr lang="en-US" dirty="0"/>
          </a:p>
        </p:txBody>
      </p:sp>
      <p:sp>
        <p:nvSpPr>
          <p:cNvPr id="2" name="Title 1"/>
          <p:cNvSpPr>
            <a:spLocks noGrp="1"/>
          </p:cNvSpPr>
          <p:nvPr>
            <p:ph type="ctrTitle"/>
          </p:nvPr>
        </p:nvSpPr>
        <p:spPr/>
        <p:txBody>
          <a:bodyPr/>
          <a:lstStyle/>
          <a:p>
            <a:r>
              <a:rPr lang="en-US" dirty="0" smtClean="0"/>
              <a:t>The Foot, Ankle, and Lower Leg (FALL) Unit</a:t>
            </a:r>
            <a:endParaRPr lang="en-US" dirty="0"/>
          </a:p>
        </p:txBody>
      </p:sp>
      <p:pic>
        <p:nvPicPr>
          <p:cNvPr id="23554" name="Picture 2" descr="http://etc.usf.edu/clipart/63300/63322/63322_foot_lg.gif"/>
          <p:cNvPicPr>
            <a:picLocks noChangeAspect="1" noChangeArrowheads="1"/>
          </p:cNvPicPr>
          <p:nvPr/>
        </p:nvPicPr>
        <p:blipFill>
          <a:blip r:embed="rId2" cstate="print"/>
          <a:srcRect/>
          <a:stretch>
            <a:fillRect/>
          </a:stretch>
        </p:blipFill>
        <p:spPr bwMode="auto">
          <a:xfrm>
            <a:off x="3200400" y="3429000"/>
            <a:ext cx="2667000" cy="221080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Foot Anatomy-Let’s Color!</a:t>
            </a:r>
            <a:endParaRPr lang="en-US" dirty="0"/>
          </a:p>
        </p:txBody>
      </p:sp>
      <p:pic>
        <p:nvPicPr>
          <p:cNvPr id="4" name="Content Placeholder 3" descr="LLB6.jpg"/>
          <p:cNvPicPr>
            <a:picLocks noGrp="1" noChangeAspect="1"/>
          </p:cNvPicPr>
          <p:nvPr>
            <p:ph sz="half" idx="1"/>
          </p:nvPr>
        </p:nvPicPr>
        <p:blipFill>
          <a:blip r:embed="rId2" cstate="print"/>
          <a:srcRect l="4499" t="11394" r="55213" b="41404"/>
          <a:stretch>
            <a:fillRect/>
          </a:stretch>
        </p:blipFill>
        <p:spPr>
          <a:xfrm>
            <a:off x="381000" y="1447800"/>
            <a:ext cx="3962400" cy="4495800"/>
          </a:xfrm>
        </p:spPr>
      </p:pic>
      <p:pic>
        <p:nvPicPr>
          <p:cNvPr id="7" name="Content Placeholder 6" descr="LLB1.jpg"/>
          <p:cNvPicPr>
            <a:picLocks noGrp="1" noChangeAspect="1"/>
          </p:cNvPicPr>
          <p:nvPr>
            <p:ph sz="half" idx="2"/>
          </p:nvPr>
        </p:nvPicPr>
        <p:blipFill>
          <a:blip r:embed="rId2" cstate="print"/>
          <a:srcRect l="51927" t="11394" r="9758" b="41404"/>
          <a:stretch>
            <a:fillRect/>
          </a:stretch>
        </p:blipFill>
        <p:spPr>
          <a:xfrm>
            <a:off x="4724400" y="1524000"/>
            <a:ext cx="4114800" cy="457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 FACTS about the FALL</a:t>
            </a:r>
            <a:endParaRPr lang="en-US" dirty="0"/>
          </a:p>
        </p:txBody>
      </p:sp>
      <p:sp>
        <p:nvSpPr>
          <p:cNvPr id="6" name="Content Placeholder 5"/>
          <p:cNvSpPr>
            <a:spLocks noGrp="1"/>
          </p:cNvSpPr>
          <p:nvPr>
            <p:ph sz="quarter" idx="1"/>
          </p:nvPr>
        </p:nvSpPr>
        <p:spPr/>
        <p:txBody>
          <a:bodyPr/>
          <a:lstStyle/>
          <a:p>
            <a:r>
              <a:rPr lang="en-US" dirty="0" smtClean="0"/>
              <a:t>Whether the impact is on the heel, the ball of the foot, or the toes, the foot responds by absorbing several hundred pounds of force up to three times your body weight.</a:t>
            </a:r>
          </a:p>
          <a:p>
            <a:r>
              <a:rPr lang="en-US" dirty="0" smtClean="0"/>
              <a:t>The foot may be in a abnormal position.  Abnormal positions can create added stress on the FALL and lead to injury.  </a:t>
            </a:r>
          </a:p>
          <a:p>
            <a:pPr lvl="1"/>
            <a:r>
              <a:rPr lang="en-US" dirty="0" err="1" smtClean="0"/>
              <a:t>Supination</a:t>
            </a:r>
            <a:r>
              <a:rPr lang="en-US" dirty="0" smtClean="0"/>
              <a:t> = high arch</a:t>
            </a:r>
          </a:p>
          <a:p>
            <a:pPr lvl="1"/>
            <a:r>
              <a:rPr lang="en-US" dirty="0" smtClean="0"/>
              <a:t>Pronation=flat foot or fallen arch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667000"/>
            <a:ext cx="8382000" cy="3581400"/>
          </a:xfrm>
        </p:spPr>
        <p:txBody>
          <a:bodyPr>
            <a:normAutofit/>
          </a:bodyPr>
          <a:lstStyle/>
          <a:p>
            <a:pPr algn="l">
              <a:buFont typeface="Arial" pitchFamily="34" charset="0"/>
              <a:buChar char="•"/>
            </a:pPr>
            <a:r>
              <a:rPr lang="en-US" sz="1800" dirty="0" smtClean="0"/>
              <a:t>The talocrural joint (ankle joint) is the most commonly injured major joint in an athlete.  The ankle is also called the Ankle mortise. </a:t>
            </a:r>
            <a:r>
              <a:rPr lang="en-US" sz="1800" dirty="0"/>
              <a:t> </a:t>
            </a:r>
            <a:r>
              <a:rPr lang="en-US" sz="1800" dirty="0" smtClean="0"/>
              <a:t>It is considered a modified Hinge joint. </a:t>
            </a:r>
          </a:p>
          <a:p>
            <a:pPr algn="l"/>
            <a:endParaRPr lang="en-US" sz="1800" dirty="0" smtClean="0"/>
          </a:p>
          <a:p>
            <a:pPr algn="l">
              <a:buFont typeface="Arial" pitchFamily="34" charset="0"/>
              <a:buChar char="•"/>
            </a:pPr>
            <a:r>
              <a:rPr lang="en-US" sz="1800" dirty="0" smtClean="0"/>
              <a:t>The </a:t>
            </a:r>
            <a:r>
              <a:rPr lang="en-US" sz="1800" dirty="0" err="1" smtClean="0"/>
              <a:t>talocrural</a:t>
            </a:r>
            <a:r>
              <a:rPr lang="en-US" sz="1800" dirty="0" smtClean="0"/>
              <a:t> joint or ankle mortise is formed by two joints:</a:t>
            </a:r>
          </a:p>
          <a:p>
            <a:pPr lvl="1">
              <a:buFont typeface="Arial" pitchFamily="34" charset="0"/>
              <a:buChar char="•"/>
            </a:pPr>
            <a:r>
              <a:rPr lang="en-US" sz="2000" dirty="0" smtClean="0"/>
              <a:t>Talocrural joint (tibia, fibula, talus)</a:t>
            </a:r>
          </a:p>
          <a:p>
            <a:pPr lvl="1">
              <a:buFont typeface="Arial" pitchFamily="34" charset="0"/>
              <a:buChar char="•"/>
            </a:pPr>
            <a:r>
              <a:rPr lang="en-US" sz="2000" dirty="0" smtClean="0"/>
              <a:t>Subtalar joint (talus and calcaneus)</a:t>
            </a:r>
          </a:p>
          <a:p>
            <a:pPr algn="l">
              <a:buFont typeface="Arial" pitchFamily="34" charset="0"/>
              <a:buChar char="•"/>
            </a:pPr>
            <a:endParaRPr lang="en-US" sz="1800" dirty="0"/>
          </a:p>
        </p:txBody>
      </p:sp>
      <p:sp>
        <p:nvSpPr>
          <p:cNvPr id="3" name="Title 2"/>
          <p:cNvSpPr>
            <a:spLocks noGrp="1"/>
          </p:cNvSpPr>
          <p:nvPr>
            <p:ph type="title"/>
          </p:nvPr>
        </p:nvSpPr>
        <p:spPr/>
        <p:txBody>
          <a:bodyPr/>
          <a:lstStyle/>
          <a:p>
            <a:r>
              <a:rPr lang="en-US" dirty="0" smtClean="0"/>
              <a:t>ANATOMY OF THE ANKLE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Ankle Joint</a:t>
            </a:r>
            <a:endParaRPr lang="en-US" dirty="0"/>
          </a:p>
        </p:txBody>
      </p:sp>
      <p:pic>
        <p:nvPicPr>
          <p:cNvPr id="6" name="Content Placeholder 5" descr="LLB2.jpg"/>
          <p:cNvPicPr>
            <a:picLocks noGrp="1" noChangeAspect="1"/>
          </p:cNvPicPr>
          <p:nvPr>
            <p:ph sz="half" idx="1"/>
          </p:nvPr>
        </p:nvPicPr>
        <p:blipFill>
          <a:blip r:embed="rId2" cstate="print"/>
          <a:srcRect l="20833" r="45204" b="59034"/>
          <a:stretch>
            <a:fillRect/>
          </a:stretch>
        </p:blipFill>
        <p:spPr>
          <a:xfrm>
            <a:off x="914400" y="1905000"/>
            <a:ext cx="2819400" cy="4038600"/>
          </a:xfrm>
        </p:spPr>
      </p:pic>
      <p:pic>
        <p:nvPicPr>
          <p:cNvPr id="9" name="Content Placeholder 8" descr="LLB1.jpg"/>
          <p:cNvPicPr>
            <a:picLocks noGrp="1" noChangeAspect="1"/>
          </p:cNvPicPr>
          <p:nvPr>
            <p:ph sz="half" idx="2"/>
          </p:nvPr>
        </p:nvPicPr>
        <p:blipFill>
          <a:blip r:embed="rId3" cstate="print"/>
          <a:srcRect l="57118" t="29298" r="6273" b="25127"/>
          <a:stretch>
            <a:fillRect/>
          </a:stretch>
        </p:blipFill>
        <p:spPr>
          <a:xfrm>
            <a:off x="5105400" y="1676400"/>
            <a:ext cx="3352800" cy="4343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ANKLE: BONES</a:t>
            </a:r>
            <a:endParaRPr lang="en-US" dirty="0"/>
          </a:p>
        </p:txBody>
      </p:sp>
      <p:sp>
        <p:nvSpPr>
          <p:cNvPr id="3" name="Content Placeholder 2"/>
          <p:cNvSpPr>
            <a:spLocks noGrp="1"/>
          </p:cNvSpPr>
          <p:nvPr>
            <p:ph sz="quarter" idx="1"/>
          </p:nvPr>
        </p:nvSpPr>
        <p:spPr>
          <a:xfrm>
            <a:off x="301752" y="1527048"/>
            <a:ext cx="8503920" cy="4721352"/>
          </a:xfrm>
        </p:spPr>
        <p:txBody>
          <a:bodyPr>
            <a:normAutofit fontScale="92500" lnSpcReduction="10000"/>
          </a:bodyPr>
          <a:lstStyle/>
          <a:p>
            <a:pPr>
              <a:lnSpc>
                <a:spcPct val="120000"/>
              </a:lnSpc>
            </a:pPr>
            <a:r>
              <a:rPr lang="en-US" dirty="0" smtClean="0"/>
              <a:t>The tibia and the fibula are the two bones of the lower leg; while the talus and the calcaneus are the two largest bones of the foot.</a:t>
            </a:r>
          </a:p>
          <a:p>
            <a:pPr>
              <a:lnSpc>
                <a:spcPct val="120000"/>
              </a:lnSpc>
            </a:pPr>
            <a:r>
              <a:rPr lang="en-US" dirty="0" smtClean="0"/>
              <a:t>The tibia is the main weight bearing bone of the lower leg.  The main reason for this is because of its location on the talus.  The tibia is mounted directly over top of the talus and it extends over its medial side.</a:t>
            </a:r>
          </a:p>
          <a:p>
            <a:pPr>
              <a:lnSpc>
                <a:spcPct val="120000"/>
              </a:lnSpc>
            </a:pPr>
            <a:r>
              <a:rPr lang="en-US" dirty="0" smtClean="0"/>
              <a:t>The fibula is a non-weight bearing bone that extends down the lateral side of the talus forming the lateral </a:t>
            </a:r>
            <a:r>
              <a:rPr lang="en-US" dirty="0" err="1" smtClean="0"/>
              <a:t>malleoli</a:t>
            </a:r>
            <a:r>
              <a:rPr lang="en-US"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ANKLE: BONES</a:t>
            </a:r>
            <a:endParaRPr lang="en-US" dirty="0"/>
          </a:p>
        </p:txBody>
      </p:sp>
      <p:sp>
        <p:nvSpPr>
          <p:cNvPr id="3" name="Content Placeholder 2"/>
          <p:cNvSpPr>
            <a:spLocks noGrp="1"/>
          </p:cNvSpPr>
          <p:nvPr>
            <p:ph sz="half" idx="1"/>
          </p:nvPr>
        </p:nvSpPr>
        <p:spPr/>
        <p:txBody>
          <a:bodyPr/>
          <a:lstStyle/>
          <a:p>
            <a:pPr>
              <a:lnSpc>
                <a:spcPct val="120000"/>
              </a:lnSpc>
            </a:pPr>
            <a:r>
              <a:rPr lang="en-US" dirty="0" smtClean="0"/>
              <a:t>The malleoli are the two large, bony prominences (bumps) on either side of the ankle.  </a:t>
            </a:r>
          </a:p>
          <a:p>
            <a:pPr lvl="1">
              <a:lnSpc>
                <a:spcPct val="120000"/>
              </a:lnSpc>
              <a:buFontTx/>
              <a:buChar char="-"/>
            </a:pPr>
            <a:r>
              <a:rPr lang="en-US" dirty="0" smtClean="0"/>
              <a:t>The medial malleoli is the distal end of the tibia.</a:t>
            </a:r>
          </a:p>
          <a:p>
            <a:pPr lvl="1">
              <a:lnSpc>
                <a:spcPct val="120000"/>
              </a:lnSpc>
              <a:buFontTx/>
              <a:buChar char="-"/>
            </a:pPr>
            <a:r>
              <a:rPr lang="en-US" dirty="0" smtClean="0"/>
              <a:t>The lateral malleoli is the distal end of the fibula.</a:t>
            </a:r>
          </a:p>
          <a:p>
            <a:pPr>
              <a:buNone/>
            </a:pPr>
            <a:endParaRPr lang="en-US" dirty="0"/>
          </a:p>
        </p:txBody>
      </p:sp>
      <p:sp>
        <p:nvSpPr>
          <p:cNvPr id="4" name="Content Placeholder 3"/>
          <p:cNvSpPr>
            <a:spLocks noGrp="1"/>
          </p:cNvSpPr>
          <p:nvPr>
            <p:ph sz="half" idx="2"/>
          </p:nvPr>
        </p:nvSpPr>
        <p:spPr/>
        <p:txBody>
          <a:bodyPr/>
          <a:lstStyle/>
          <a:p>
            <a:pPr>
              <a:buNone/>
            </a:pPr>
            <a:endParaRPr lang="en-US" dirty="0" smtClean="0"/>
          </a:p>
          <a:p>
            <a:pPr>
              <a:buNone/>
            </a:pPr>
            <a:endParaRPr lang="en-US" dirty="0"/>
          </a:p>
        </p:txBody>
      </p:sp>
      <p:pic>
        <p:nvPicPr>
          <p:cNvPr id="5" name="Picture 2" descr="http://www.joint-pain-expert.net/images/ankle_joint_malleoli1.jpg"/>
          <p:cNvPicPr>
            <a:picLocks noChangeAspect="1" noChangeArrowheads="1"/>
          </p:cNvPicPr>
          <p:nvPr/>
        </p:nvPicPr>
        <p:blipFill>
          <a:blip r:embed="rId2" cstate="print"/>
          <a:srcRect/>
          <a:stretch>
            <a:fillRect/>
          </a:stretch>
        </p:blipFill>
        <p:spPr bwMode="auto">
          <a:xfrm>
            <a:off x="5562600" y="1600200"/>
            <a:ext cx="2711464" cy="455734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ANKLE: LIGAMENTS</a:t>
            </a:r>
            <a:endParaRPr lang="en-US" dirty="0"/>
          </a:p>
        </p:txBody>
      </p:sp>
      <p:sp>
        <p:nvSpPr>
          <p:cNvPr id="3" name="Content Placeholder 2"/>
          <p:cNvSpPr>
            <a:spLocks noGrp="1"/>
          </p:cNvSpPr>
          <p:nvPr>
            <p:ph sz="quarter" idx="1"/>
          </p:nvPr>
        </p:nvSpPr>
        <p:spPr/>
        <p:txBody>
          <a:bodyPr/>
          <a:lstStyle/>
          <a:p>
            <a:r>
              <a:rPr lang="en-US" dirty="0" smtClean="0"/>
              <a:t>After the bony structure, the first line of defense against ankle sprains is the joint’s strong </a:t>
            </a:r>
            <a:r>
              <a:rPr lang="en-US" dirty="0" err="1" smtClean="0"/>
              <a:t>ligamentous</a:t>
            </a:r>
            <a:r>
              <a:rPr lang="en-US" dirty="0" smtClean="0"/>
              <a:t> support.</a:t>
            </a:r>
          </a:p>
          <a:p>
            <a:r>
              <a:rPr lang="en-US" dirty="0" smtClean="0"/>
              <a:t>Just as with the bony structures, ligaments help the ankle joint be more stable. Remember ligaments hold bones together.</a:t>
            </a:r>
          </a:p>
          <a:p>
            <a:r>
              <a:rPr lang="en-US" dirty="0" smtClean="0"/>
              <a:t>Most of the ligaments involved in supporting the ankle are attached to the rough edges of the malleoli.</a:t>
            </a:r>
          </a:p>
          <a:p>
            <a:r>
              <a:rPr lang="en-US" dirty="0" smtClean="0"/>
              <a:t>The ligaments at the ankle are named for the bones they connect or bring together.</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ANKLE: LIGAMENTS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ligaments most commonly injured on the lateral side of the ankle are:</a:t>
            </a:r>
          </a:p>
          <a:p>
            <a:pPr>
              <a:buNone/>
            </a:pPr>
            <a:r>
              <a:rPr lang="en-US" dirty="0" smtClean="0"/>
              <a:t>	- Anterior </a:t>
            </a:r>
            <a:r>
              <a:rPr lang="en-US" dirty="0" err="1" smtClean="0"/>
              <a:t>talofibular</a:t>
            </a:r>
            <a:r>
              <a:rPr lang="en-US" dirty="0" smtClean="0"/>
              <a:t> (ATF) ligament</a:t>
            </a:r>
          </a:p>
          <a:p>
            <a:pPr>
              <a:buNone/>
            </a:pPr>
            <a:r>
              <a:rPr lang="en-US" dirty="0" smtClean="0"/>
              <a:t>	- </a:t>
            </a:r>
            <a:r>
              <a:rPr lang="en-US" dirty="0" err="1" smtClean="0"/>
              <a:t>Calcaneofibular</a:t>
            </a:r>
            <a:r>
              <a:rPr lang="en-US" dirty="0" smtClean="0"/>
              <a:t> (CF) ligament</a:t>
            </a:r>
          </a:p>
          <a:p>
            <a:pPr>
              <a:buNone/>
            </a:pPr>
            <a:r>
              <a:rPr lang="en-US" dirty="0" smtClean="0"/>
              <a:t>	- Posterior </a:t>
            </a:r>
            <a:r>
              <a:rPr lang="en-US" dirty="0" err="1" smtClean="0"/>
              <a:t>talofibular</a:t>
            </a:r>
            <a:r>
              <a:rPr lang="en-US" dirty="0" smtClean="0"/>
              <a:t> (PTF) ligament</a:t>
            </a:r>
          </a:p>
          <a:p>
            <a:pPr>
              <a:buNone/>
            </a:pPr>
            <a:r>
              <a:rPr lang="en-US" dirty="0" smtClean="0"/>
              <a:t>	-Anterior tibiofibular ligament</a:t>
            </a:r>
          </a:p>
          <a:p>
            <a:pPr>
              <a:buNone/>
            </a:pPr>
            <a:r>
              <a:rPr lang="en-US" dirty="0" smtClean="0"/>
              <a:t>	-Posterior tibiofibular ligament</a:t>
            </a:r>
          </a:p>
          <a:p>
            <a:pPr>
              <a:buNone/>
            </a:pPr>
            <a:endParaRPr lang="en-US" dirty="0" smtClean="0"/>
          </a:p>
          <a:p>
            <a:r>
              <a:rPr lang="en-US" dirty="0" smtClean="0"/>
              <a:t>The ligaments most commonly injured on the medial side of the ankle are:</a:t>
            </a:r>
          </a:p>
          <a:p>
            <a:pPr>
              <a:buNone/>
            </a:pPr>
            <a:r>
              <a:rPr lang="en-US" dirty="0" smtClean="0"/>
              <a:t>	- Deltoid ligament (anterior </a:t>
            </a:r>
            <a:r>
              <a:rPr lang="en-US" dirty="0" err="1" smtClean="0"/>
              <a:t>tibiotalar</a:t>
            </a:r>
            <a:r>
              <a:rPr lang="en-US" dirty="0" smtClean="0"/>
              <a:t>, posterior </a:t>
            </a:r>
            <a:r>
              <a:rPr lang="en-US" dirty="0" err="1" smtClean="0"/>
              <a:t>tibiotalar</a:t>
            </a:r>
            <a:r>
              <a:rPr lang="en-US" dirty="0" smtClean="0"/>
              <a:t>, </a:t>
            </a:r>
            <a:r>
              <a:rPr lang="en-US" dirty="0" err="1" smtClean="0"/>
              <a:t>tibiocalcaneal</a:t>
            </a:r>
            <a:r>
              <a:rPr lang="en-US" dirty="0" smtClean="0"/>
              <a:t>, and </a:t>
            </a:r>
            <a:r>
              <a:rPr lang="en-US" dirty="0" err="1" smtClean="0"/>
              <a:t>tibionavicular</a:t>
            </a:r>
            <a:r>
              <a:rPr lang="en-US" dirty="0" smtClean="0"/>
              <a:t> ligaments)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Ligaments of the Ankle</a:t>
            </a:r>
            <a:endParaRPr lang="en-US" dirty="0"/>
          </a:p>
        </p:txBody>
      </p:sp>
      <p:pic>
        <p:nvPicPr>
          <p:cNvPr id="4" name="Content Placeholder 3" descr="LLB2.jpg"/>
          <p:cNvPicPr>
            <a:picLocks noGrp="1" noChangeAspect="1"/>
          </p:cNvPicPr>
          <p:nvPr>
            <p:ph sz="quarter" idx="1"/>
          </p:nvPr>
        </p:nvPicPr>
        <p:blipFill>
          <a:blip r:embed="rId2" cstate="print"/>
          <a:srcRect t="53264"/>
          <a:stretch>
            <a:fillRect/>
          </a:stretch>
        </p:blipFill>
        <p:spPr>
          <a:xfrm>
            <a:off x="228600" y="1600200"/>
            <a:ext cx="8534400" cy="44989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077200" cy="3505200"/>
          </a:xfrm>
        </p:spPr>
        <p:txBody>
          <a:bodyPr/>
          <a:lstStyle/>
          <a:p>
            <a:pPr marL="342900" indent="-342900" algn="l">
              <a:buFont typeface="Arial" pitchFamily="34" charset="0"/>
              <a:buChar char="•"/>
            </a:pPr>
            <a:r>
              <a:rPr lang="en-US" dirty="0" smtClean="0"/>
              <a:t>The foot has stresses that exceed the demands placed on any other area of the body.</a:t>
            </a:r>
          </a:p>
          <a:p>
            <a:pPr marL="342900" indent="-342900" algn="l"/>
            <a:endParaRPr lang="en-US" dirty="0" smtClean="0"/>
          </a:p>
          <a:p>
            <a:pPr marL="342900" indent="-342900" algn="l">
              <a:buFont typeface="Arial" pitchFamily="34" charset="0"/>
              <a:buChar char="•"/>
            </a:pPr>
            <a:r>
              <a:rPr lang="en-US" dirty="0" smtClean="0"/>
              <a:t>The foot stabilizes and supports the rest of the body while standing, walking, running, or jumping.</a:t>
            </a:r>
          </a:p>
          <a:p>
            <a:pPr marL="342900" indent="-342900" algn="l"/>
            <a:endParaRPr lang="en-US" dirty="0" smtClean="0"/>
          </a:p>
          <a:p>
            <a:pPr marL="342900" indent="-342900" algn="l">
              <a:buFont typeface="Arial" pitchFamily="34" charset="0"/>
              <a:buChar char="•"/>
            </a:pPr>
            <a:r>
              <a:rPr lang="en-US" dirty="0" smtClean="0"/>
              <a:t>Whether the impact with the ground is on the heel, the ball of the foot, or the toe, the foot responds by absorbing several hundred pounds of force up to three times the body’s weight.</a:t>
            </a:r>
            <a:endParaRPr lang="en-US" dirty="0"/>
          </a:p>
        </p:txBody>
      </p:sp>
      <p:sp>
        <p:nvSpPr>
          <p:cNvPr id="3" name="Title 2"/>
          <p:cNvSpPr>
            <a:spLocks noGrp="1"/>
          </p:cNvSpPr>
          <p:nvPr>
            <p:ph type="title"/>
          </p:nvPr>
        </p:nvSpPr>
        <p:spPr/>
        <p:txBody>
          <a:bodyPr/>
          <a:lstStyle/>
          <a:p>
            <a:r>
              <a:rPr lang="en-US" dirty="0" smtClean="0"/>
              <a:t>THE FOOT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FOOT</a:t>
            </a:r>
            <a:endParaRPr lang="en-US" dirty="0"/>
          </a:p>
        </p:txBody>
      </p:sp>
      <p:sp>
        <p:nvSpPr>
          <p:cNvPr id="3" name="Content Placeholder 2"/>
          <p:cNvSpPr>
            <a:spLocks noGrp="1"/>
          </p:cNvSpPr>
          <p:nvPr>
            <p:ph sz="quarter" idx="1"/>
          </p:nvPr>
        </p:nvSpPr>
        <p:spPr/>
        <p:txBody>
          <a:bodyPr/>
          <a:lstStyle/>
          <a:p>
            <a:r>
              <a:rPr lang="en-US" dirty="0" smtClean="0"/>
              <a:t>The foot is the site of some of the most minor yet some of the most debilitating conditions suffered by athletes.</a:t>
            </a:r>
          </a:p>
          <a:p>
            <a:r>
              <a:rPr lang="en-US" dirty="0" smtClean="0"/>
              <a:t>Examples of these conditions include:</a:t>
            </a:r>
          </a:p>
          <a:p>
            <a:pPr>
              <a:buNone/>
            </a:pPr>
            <a:r>
              <a:rPr lang="en-US" dirty="0" smtClean="0"/>
              <a:t>	- blisters</a:t>
            </a:r>
          </a:p>
          <a:p>
            <a:pPr>
              <a:buNone/>
            </a:pPr>
            <a:r>
              <a:rPr lang="en-US" dirty="0" smtClean="0"/>
              <a:t>	- calluses</a:t>
            </a:r>
          </a:p>
          <a:p>
            <a:pPr>
              <a:buNone/>
            </a:pPr>
            <a:r>
              <a:rPr lang="en-US" dirty="0" smtClean="0"/>
              <a:t>	- athlete’s foot</a:t>
            </a:r>
          </a:p>
          <a:p>
            <a:pPr>
              <a:buNone/>
            </a:pPr>
            <a:r>
              <a:rPr lang="en-US" dirty="0" smtClean="0"/>
              <a:t>	- turf toe</a:t>
            </a:r>
          </a:p>
          <a:p>
            <a:pPr>
              <a:buNone/>
            </a:pPr>
            <a:r>
              <a:rPr lang="en-US" dirty="0" smtClean="0"/>
              <a:t>	- ingrown toenails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FOOT</a:t>
            </a:r>
            <a:endParaRPr lang="en-US" dirty="0"/>
          </a:p>
        </p:txBody>
      </p:sp>
      <p:sp>
        <p:nvSpPr>
          <p:cNvPr id="3" name="Content Placeholder 2"/>
          <p:cNvSpPr>
            <a:spLocks noGrp="1"/>
          </p:cNvSpPr>
          <p:nvPr>
            <p:ph sz="quarter" idx="1"/>
          </p:nvPr>
        </p:nvSpPr>
        <p:spPr/>
        <p:txBody>
          <a:bodyPr/>
          <a:lstStyle/>
          <a:p>
            <a:r>
              <a:rPr lang="en-US" dirty="0" smtClean="0"/>
              <a:t>Left untreated, these conditions can develop into serious foot problems, such as:</a:t>
            </a:r>
          </a:p>
          <a:p>
            <a:pPr>
              <a:buNone/>
            </a:pPr>
            <a:r>
              <a:rPr lang="en-US" dirty="0" smtClean="0"/>
              <a:t>	- heel bruises</a:t>
            </a:r>
          </a:p>
          <a:p>
            <a:pPr>
              <a:buNone/>
            </a:pPr>
            <a:r>
              <a:rPr lang="en-US" dirty="0" smtClean="0"/>
              <a:t>	- arch strains</a:t>
            </a:r>
          </a:p>
          <a:p>
            <a:pPr>
              <a:buNone/>
            </a:pPr>
            <a:r>
              <a:rPr lang="en-US" dirty="0" smtClean="0"/>
              <a:t>	- ankle sprains</a:t>
            </a:r>
          </a:p>
          <a:p>
            <a:pPr>
              <a:buNone/>
            </a:pPr>
            <a:r>
              <a:rPr lang="en-US" dirty="0" smtClean="0"/>
              <a:t>	- fractures</a:t>
            </a:r>
            <a:endParaRPr lang="en-US" dirty="0"/>
          </a:p>
        </p:txBody>
      </p:sp>
      <p:pic>
        <p:nvPicPr>
          <p:cNvPr id="4098" name="Picture 2" descr="http://www.bunnyhill.co/wp-content/uploads/2012/07/324056_10150352850119164_2111539144_o.jpg"/>
          <p:cNvPicPr>
            <a:picLocks noChangeAspect="1" noChangeArrowheads="1"/>
          </p:cNvPicPr>
          <p:nvPr/>
        </p:nvPicPr>
        <p:blipFill>
          <a:blip r:embed="rId2" cstate="print"/>
          <a:srcRect/>
          <a:stretch>
            <a:fillRect/>
          </a:stretch>
        </p:blipFill>
        <p:spPr bwMode="auto">
          <a:xfrm>
            <a:off x="5410200" y="2209800"/>
            <a:ext cx="3124200" cy="38117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Individually, the parts of the foot (bones, muscles, ligaments) are weak.  As a whole, the foot is strong enough to withstand most of its demands.</a:t>
            </a:r>
            <a:endParaRPr lang="en-US" dirty="0"/>
          </a:p>
        </p:txBody>
      </p:sp>
      <p:sp>
        <p:nvSpPr>
          <p:cNvPr id="3" name="Title 2"/>
          <p:cNvSpPr>
            <a:spLocks noGrp="1"/>
          </p:cNvSpPr>
          <p:nvPr>
            <p:ph type="title"/>
          </p:nvPr>
        </p:nvSpPr>
        <p:spPr/>
        <p:txBody>
          <a:bodyPr/>
          <a:lstStyle/>
          <a:p>
            <a:r>
              <a:rPr lang="en-US" dirty="0" smtClean="0"/>
              <a:t>ANATOMY OF THE FOOT</a:t>
            </a:r>
            <a:endParaRPr lang="en-US" dirty="0"/>
          </a:p>
        </p:txBody>
      </p:sp>
      <p:pic>
        <p:nvPicPr>
          <p:cNvPr id="26626" name="Picture 2" descr="http://upload.wikimedia.org/wikipedia/en/thumb/1/12/Mucky_Foot_Productions.png/256px-Mucky_Foot_Productions.png"/>
          <p:cNvPicPr>
            <a:picLocks noChangeAspect="1" noChangeArrowheads="1"/>
          </p:cNvPicPr>
          <p:nvPr/>
        </p:nvPicPr>
        <p:blipFill>
          <a:blip r:embed="rId2" cstate="print"/>
          <a:srcRect/>
          <a:stretch>
            <a:fillRect/>
          </a:stretch>
        </p:blipFill>
        <p:spPr bwMode="auto">
          <a:xfrm>
            <a:off x="3352800" y="3886200"/>
            <a:ext cx="2438400" cy="2438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FOOT: ARCHES</a:t>
            </a:r>
            <a:endParaRPr lang="en-US" dirty="0"/>
          </a:p>
        </p:txBody>
      </p:sp>
      <p:sp>
        <p:nvSpPr>
          <p:cNvPr id="3" name="Content Placeholder 2"/>
          <p:cNvSpPr>
            <a:spLocks noGrp="1"/>
          </p:cNvSpPr>
          <p:nvPr>
            <p:ph sz="quarter" idx="1"/>
          </p:nvPr>
        </p:nvSpPr>
        <p:spPr/>
        <p:txBody>
          <a:bodyPr/>
          <a:lstStyle/>
          <a:p>
            <a:r>
              <a:rPr lang="en-US" dirty="0" smtClean="0"/>
              <a:t>The key to the foot’s function is a set of 4 arches, which help in absorbing the impact of walking , running, and jumping.</a:t>
            </a:r>
          </a:p>
          <a:p>
            <a:r>
              <a:rPr lang="en-US" dirty="0" smtClean="0"/>
              <a:t>The arches are called:</a:t>
            </a:r>
          </a:p>
          <a:p>
            <a:pPr>
              <a:buNone/>
            </a:pPr>
            <a:r>
              <a:rPr lang="en-US" dirty="0" smtClean="0"/>
              <a:t>	- metatarsal arch</a:t>
            </a:r>
          </a:p>
          <a:p>
            <a:pPr>
              <a:buNone/>
            </a:pPr>
            <a:r>
              <a:rPr lang="en-US" dirty="0" smtClean="0"/>
              <a:t>	- transverse arch</a:t>
            </a:r>
          </a:p>
          <a:p>
            <a:pPr>
              <a:buNone/>
            </a:pPr>
            <a:r>
              <a:rPr lang="en-US" dirty="0" smtClean="0"/>
              <a:t>	- medial (inner) longitudinal arch</a:t>
            </a:r>
          </a:p>
          <a:p>
            <a:pPr>
              <a:buNone/>
            </a:pPr>
            <a:r>
              <a:rPr lang="en-US" dirty="0" smtClean="0"/>
              <a:t>	- lateral (outer) longitudinal arch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Arches of the Foot</a:t>
            </a:r>
            <a:endParaRPr lang="en-US" dirty="0"/>
          </a:p>
        </p:txBody>
      </p:sp>
      <p:pic>
        <p:nvPicPr>
          <p:cNvPr id="4" name="Content Placeholder 3" descr="Arches.jpg"/>
          <p:cNvPicPr>
            <a:picLocks noGrp="1" noChangeAspect="1"/>
          </p:cNvPicPr>
          <p:nvPr>
            <p:ph sz="quarter" idx="1"/>
          </p:nvPr>
        </p:nvPicPr>
        <p:blipFill>
          <a:blip r:embed="rId2" cstate="print"/>
          <a:srcRect l="7792" t="11052" r="9091" b="9530"/>
          <a:stretch>
            <a:fillRect/>
          </a:stretch>
        </p:blipFill>
        <p:spPr>
          <a:xfrm>
            <a:off x="2209800" y="1600200"/>
            <a:ext cx="5029200" cy="4572000"/>
          </a:xfrm>
        </p:spPr>
      </p:pic>
    </p:spTree>
    <p:extLst>
      <p:ext uri="{BB962C8B-B14F-4D97-AF65-F5344CB8AC3E}">
        <p14:creationId xmlns:p14="http://schemas.microsoft.com/office/powerpoint/2010/main" val="244572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FOOT: BONES</a:t>
            </a:r>
            <a:endParaRPr lang="en-US" dirty="0"/>
          </a:p>
        </p:txBody>
      </p:sp>
      <p:sp>
        <p:nvSpPr>
          <p:cNvPr id="3" name="Content Placeholder 2"/>
          <p:cNvSpPr>
            <a:spLocks noGrp="1"/>
          </p:cNvSpPr>
          <p:nvPr>
            <p:ph sz="quarter" idx="1"/>
          </p:nvPr>
        </p:nvSpPr>
        <p:spPr/>
        <p:txBody>
          <a:bodyPr/>
          <a:lstStyle/>
          <a:p>
            <a:r>
              <a:rPr lang="en-US" dirty="0" smtClean="0"/>
              <a:t>The feet contain about ¼ of the total number of bones in the body. (There are 206 total bones in an adult human body.)</a:t>
            </a:r>
          </a:p>
          <a:p>
            <a:r>
              <a:rPr lang="en-US" dirty="0" smtClean="0"/>
              <a:t>Each foot has 26 bones (7 tarsal bones, 5 metatarsal bones, and 14 phalanges) and 38 joints.</a:t>
            </a:r>
          </a:p>
          <a:p>
            <a:pPr>
              <a:buNone/>
            </a:pPr>
            <a:endParaRPr lang="en-US" dirty="0"/>
          </a:p>
        </p:txBody>
      </p:sp>
      <p:pic>
        <p:nvPicPr>
          <p:cNvPr id="1026" name="Picture 2" descr="http://t0.gstatic.com/images?q=tbn:ANd9GcQHtiGfnRtEHU2zkjh8WHkiQHBf6cYRXo-ODljqwF5o9-wTFt-vaPsG5sIuvg"/>
          <p:cNvPicPr>
            <a:picLocks noChangeAspect="1" noChangeArrowheads="1"/>
          </p:cNvPicPr>
          <p:nvPr/>
        </p:nvPicPr>
        <p:blipFill>
          <a:blip r:embed="rId2" cstate="print"/>
          <a:srcRect/>
          <a:stretch>
            <a:fillRect/>
          </a:stretch>
        </p:blipFill>
        <p:spPr bwMode="auto">
          <a:xfrm rot="16200000">
            <a:off x="3661736" y="2662864"/>
            <a:ext cx="1576387" cy="448025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FOOT: BONES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hind (back) foot is made up of </a:t>
            </a:r>
            <a:r>
              <a:rPr lang="en-US" u="sng" dirty="0" smtClean="0"/>
              <a:t>7 Tarsal bones</a:t>
            </a:r>
            <a:r>
              <a:rPr lang="en-US" dirty="0" smtClean="0"/>
              <a:t>:</a:t>
            </a:r>
          </a:p>
          <a:p>
            <a:pPr>
              <a:buNone/>
            </a:pPr>
            <a:r>
              <a:rPr lang="en-US" dirty="0" smtClean="0"/>
              <a:t>	- Talus</a:t>
            </a:r>
          </a:p>
          <a:p>
            <a:pPr>
              <a:buNone/>
            </a:pPr>
            <a:r>
              <a:rPr lang="en-US" dirty="0" smtClean="0"/>
              <a:t>	- Calcaneus</a:t>
            </a:r>
          </a:p>
          <a:p>
            <a:pPr>
              <a:buNone/>
            </a:pPr>
            <a:r>
              <a:rPr lang="en-US" dirty="0" smtClean="0"/>
              <a:t>	- Navicular</a:t>
            </a:r>
          </a:p>
          <a:p>
            <a:pPr>
              <a:buNone/>
            </a:pPr>
            <a:r>
              <a:rPr lang="en-US" dirty="0" smtClean="0"/>
              <a:t>	- Cuboid</a:t>
            </a:r>
          </a:p>
          <a:p>
            <a:pPr>
              <a:buNone/>
            </a:pPr>
            <a:r>
              <a:rPr lang="en-US" dirty="0" smtClean="0"/>
              <a:t>	- Medial, Intermediate, and Lateral Cuneiform</a:t>
            </a:r>
          </a:p>
          <a:p>
            <a:r>
              <a:rPr lang="en-US" dirty="0" smtClean="0"/>
              <a:t>The mid-foot region is made up of </a:t>
            </a:r>
            <a:r>
              <a:rPr lang="en-US" u="sng" dirty="0" smtClean="0"/>
              <a:t>5 Metatarsal bones</a:t>
            </a:r>
            <a:r>
              <a:rPr lang="en-US" dirty="0" smtClean="0"/>
              <a:t>.  (1</a:t>
            </a:r>
            <a:r>
              <a:rPr lang="en-US" baseline="30000" dirty="0" smtClean="0"/>
              <a:t>st</a:t>
            </a:r>
            <a:r>
              <a:rPr lang="en-US" dirty="0" smtClean="0"/>
              <a:t>-5</a:t>
            </a:r>
            <a:r>
              <a:rPr lang="en-US" baseline="30000" dirty="0" smtClean="0"/>
              <a:t>th</a:t>
            </a:r>
            <a:r>
              <a:rPr lang="en-US" dirty="0" smtClean="0"/>
              <a:t> from medial to lateral).</a:t>
            </a:r>
          </a:p>
          <a:p>
            <a:r>
              <a:rPr lang="en-US" dirty="0" smtClean="0"/>
              <a:t>The forefoot (front) is where the toes are located. It is made of 14 bones known as </a:t>
            </a:r>
            <a:r>
              <a:rPr lang="en-US" u="sng" dirty="0" smtClean="0"/>
              <a:t>Phalanges</a:t>
            </a:r>
            <a:r>
              <a:rPr lang="en-US" dirty="0" smtClean="0"/>
              <a:t>.</a:t>
            </a:r>
          </a:p>
          <a:p>
            <a:pPr lvl="1"/>
            <a:r>
              <a:rPr lang="en-US" dirty="0" smtClean="0"/>
              <a:t>The </a:t>
            </a:r>
            <a:r>
              <a:rPr lang="en-US" dirty="0" err="1" smtClean="0"/>
              <a:t>Hallux</a:t>
            </a:r>
            <a:r>
              <a:rPr lang="en-US" dirty="0" smtClean="0"/>
              <a:t> (Big Toe) has 2 phalanges.  The other toes have 3 each.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9755</TotalTime>
  <Words>695</Words>
  <Application>Microsoft Office PowerPoint</Application>
  <PresentationFormat>On-screen Show (4:3)</PresentationFormat>
  <Paragraphs>82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Wingdings</vt:lpstr>
      <vt:lpstr>Wingdings 2</vt:lpstr>
      <vt:lpstr>Civic</vt:lpstr>
      <vt:lpstr>The Foot, Ankle, and Lower Leg (FALL) Unit</vt:lpstr>
      <vt:lpstr>THE FOOT</vt:lpstr>
      <vt:lpstr>THE FOOT</vt:lpstr>
      <vt:lpstr>THE FOOT</vt:lpstr>
      <vt:lpstr>ANATOMY OF THE FOOT</vt:lpstr>
      <vt:lpstr>ANATOMY OF THE FOOT: ARCHES</vt:lpstr>
      <vt:lpstr>Arches of the Foot</vt:lpstr>
      <vt:lpstr>ANATOMY OF THE FOOT: BONES</vt:lpstr>
      <vt:lpstr>ANATOMY OF THE FOOT: BONES</vt:lpstr>
      <vt:lpstr>Foot Anatomy-Let’s Color!</vt:lpstr>
      <vt:lpstr>FUN FACTS about the FALL</vt:lpstr>
      <vt:lpstr>ANATOMY OF THE ANKLE</vt:lpstr>
      <vt:lpstr>The Ankle Joint</vt:lpstr>
      <vt:lpstr>ANATOMY OF THE ANKLE: BONES</vt:lpstr>
      <vt:lpstr>ANATOMY OF THE ANKLE: BONES</vt:lpstr>
      <vt:lpstr>ANATOMY OF THE ANKLE: LIGAMENTS</vt:lpstr>
      <vt:lpstr>ANATOMY OF THE ANKLE: LIGAMENTS</vt:lpstr>
      <vt:lpstr>Ligaments of the Ankle</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Foot, Ankle, and Lower Leg</dc:title>
  <dc:creator>sennis</dc:creator>
  <cp:lastModifiedBy>Brooke Mungall</cp:lastModifiedBy>
  <cp:revision>50</cp:revision>
  <cp:lastPrinted>2017-02-08T20:57:06Z</cp:lastPrinted>
  <dcterms:created xsi:type="dcterms:W3CDTF">2013-02-20T16:28:59Z</dcterms:created>
  <dcterms:modified xsi:type="dcterms:W3CDTF">2019-02-07T15:37:01Z</dcterms:modified>
</cp:coreProperties>
</file>