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9" r:id="rId4"/>
    <p:sldId id="258" r:id="rId5"/>
    <p:sldId id="260" r:id="rId6"/>
    <p:sldId id="261" r:id="rId7"/>
    <p:sldId id="271" r:id="rId8"/>
    <p:sldId id="262" r:id="rId9"/>
    <p:sldId id="263" r:id="rId10"/>
    <p:sldId id="272" r:id="rId11"/>
    <p:sldId id="273" r:id="rId12"/>
    <p:sldId id="268" r:id="rId13"/>
    <p:sldId id="267" r:id="rId14"/>
    <p:sldId id="27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2BCDF-BE6B-478C-9A6B-B8B2BB788F8C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B8E98-7D71-45E2-B118-EB53CD37B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8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B8E98-7D71-45E2-B118-EB53CD37BAA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886AC-0AD4-474F-A5BF-8885EA2FAE78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38B63-BCDF-4033-8DB5-DE6BDFFBD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Head and Nasal Injuries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Nasal Fractures and </a:t>
            </a:r>
            <a:r>
              <a:rPr lang="en-US" dirty="0" err="1" smtClean="0"/>
              <a:t>Chondral</a:t>
            </a:r>
            <a:r>
              <a:rPr lang="en-US" dirty="0" smtClean="0"/>
              <a:t>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57400"/>
            <a:ext cx="5105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dirty="0" smtClean="0"/>
              <a:t>Direct blow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dirty="0" smtClean="0"/>
              <a:t>Separation of frontal processes of maxilla, separation of lateral cartilage or combination</a:t>
            </a:r>
          </a:p>
          <a:p>
            <a:pPr lvl="1"/>
            <a:r>
              <a:rPr lang="en-US" b="1" u="sng" dirty="0" smtClean="0"/>
              <a:t>Profuse bleeding and hemorrhaging, immediate swelling and deformity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b="1" u="sng" dirty="0" smtClean="0"/>
              <a:t>Control bleeding and refer to a physician for X-ray, examination and reduction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Uncomplicated and simple fractures will pose little problem for the athlete’s quick return</a:t>
            </a:r>
          </a:p>
          <a:p>
            <a:pPr lvl="1"/>
            <a:r>
              <a:rPr lang="en-US" dirty="0" smtClean="0"/>
              <a:t>Splinting may be necessary</a:t>
            </a:r>
          </a:p>
          <a:p>
            <a:endParaRPr lang="en-US" dirty="0"/>
          </a:p>
        </p:txBody>
      </p:sp>
      <p:pic>
        <p:nvPicPr>
          <p:cNvPr id="7170" name="Picture 2" descr="http://www.healthcentral.com/common/images/8/8873_6427_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38400"/>
            <a:ext cx="38100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3898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Deviated Septum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8800"/>
            <a:ext cx="51054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dirty="0" smtClean="0"/>
              <a:t>Compression or lateral trauma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dirty="0" smtClean="0"/>
              <a:t>Bleeding and in some instances a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septal </a:t>
            </a:r>
            <a:r>
              <a:rPr lang="en-US" dirty="0" smtClean="0"/>
              <a:t>hematoma</a:t>
            </a:r>
          </a:p>
          <a:p>
            <a:pPr lvl="1"/>
            <a:r>
              <a:rPr lang="en-US" dirty="0" smtClean="0"/>
              <a:t>Athlete will complain of nasal pain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At the site of the hematoma,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compression </a:t>
            </a:r>
            <a:r>
              <a:rPr lang="en-US" dirty="0" smtClean="0"/>
              <a:t>will be required (and if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present</a:t>
            </a:r>
            <a:r>
              <a:rPr lang="en-US" dirty="0" smtClean="0"/>
              <a:t>, drained immediately)</a:t>
            </a:r>
          </a:p>
          <a:p>
            <a:pPr lvl="1"/>
            <a:r>
              <a:rPr lang="en-US" dirty="0" smtClean="0"/>
              <a:t>Following drainage, a wick is </a:t>
            </a:r>
            <a:r>
              <a:rPr lang="en-US" dirty="0" smtClean="0"/>
              <a:t>inserted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 </a:t>
            </a:r>
            <a:r>
              <a:rPr lang="en-US" dirty="0" smtClean="0"/>
              <a:t>to allow for further drainage</a:t>
            </a:r>
          </a:p>
          <a:p>
            <a:pPr lvl="1"/>
            <a:r>
              <a:rPr lang="en-US" dirty="0" smtClean="0"/>
              <a:t>Packing will be necessary to prevent a return of the hematoma</a:t>
            </a:r>
          </a:p>
          <a:p>
            <a:pPr lvl="1"/>
            <a:r>
              <a:rPr lang="en-US" dirty="0" smtClean="0"/>
              <a:t>A neglected hematoma will result in formation of an abscess along with bone and cartilage loss and deformity</a:t>
            </a:r>
          </a:p>
          <a:p>
            <a:endParaRPr lang="en-US" dirty="0"/>
          </a:p>
        </p:txBody>
      </p:sp>
      <p:pic>
        <p:nvPicPr>
          <p:cNvPr id="4098" name="Picture 2" descr="http://entcenterslc.com/blog/wp-content/uploads/deviated-septum-before-aft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4038600" cy="3769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3986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Deviated Septum </a:t>
            </a:r>
            <a:r>
              <a:rPr lang="en-US" dirty="0" smtClean="0"/>
              <a:t>Continued…</a:t>
            </a:r>
            <a:endParaRPr lang="en-US" dirty="0"/>
          </a:p>
        </p:txBody>
      </p:sp>
      <p:pic>
        <p:nvPicPr>
          <p:cNvPr id="4" name="Content Placeholder 3" descr="nasalfina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7800"/>
            <a:ext cx="6781800" cy="44251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Nosebleed </a:t>
            </a:r>
            <a:r>
              <a:rPr lang="en-US" dirty="0" smtClean="0"/>
              <a:t>(Epistaxis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b="1" u="sng" dirty="0" smtClean="0"/>
              <a:t>Result of a direct blow, a sinus infection, high humidity, allergies, a foreign body or some other serious facial injury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dirty="0" smtClean="0"/>
              <a:t>Generally bleeding from the anterior aspect of the septum</a:t>
            </a:r>
          </a:p>
          <a:p>
            <a:pPr lvl="1"/>
            <a:r>
              <a:rPr lang="en-US" dirty="0" smtClean="0"/>
              <a:t>Generally presents with minimal bleeding and resolves spontaneously</a:t>
            </a:r>
          </a:p>
          <a:p>
            <a:pPr lvl="1"/>
            <a:r>
              <a:rPr lang="en-US" dirty="0" smtClean="0"/>
              <a:t>More severe bleeding may require more medical attention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b="1" u="sng" dirty="0" smtClean="0"/>
              <a:t>For</a:t>
            </a:r>
            <a:r>
              <a:rPr lang="en-US" b="1" u="sng" dirty="0" smtClean="0"/>
              <a:t> acute </a:t>
            </a:r>
            <a:r>
              <a:rPr lang="en-US" b="1" u="sng" dirty="0" smtClean="0"/>
              <a:t>bleeding, sit upright </a:t>
            </a:r>
            <a:r>
              <a:rPr lang="en-US" b="1" u="sng" dirty="0" smtClean="0"/>
              <a:t>with </a:t>
            </a:r>
            <a:r>
              <a:rPr lang="en-US" b="1" u="sng" dirty="0" smtClean="0"/>
              <a:t>a cold compress over the nose, pressure on the affected nostril and the </a:t>
            </a:r>
            <a:r>
              <a:rPr lang="en-US" b="1" u="sng" dirty="0" err="1" smtClean="0"/>
              <a:t>ipsilateral</a:t>
            </a:r>
            <a:r>
              <a:rPr lang="en-US" b="1" u="sng" dirty="0" smtClean="0"/>
              <a:t> </a:t>
            </a:r>
            <a:r>
              <a:rPr lang="en-US" b="1" u="sng" dirty="0" smtClean="0"/>
              <a:t> (same side) carotid </a:t>
            </a:r>
            <a:r>
              <a:rPr lang="en-US" b="1" u="sng" dirty="0" smtClean="0"/>
              <a:t>artery</a:t>
            </a:r>
          </a:p>
          <a:p>
            <a:pPr lvl="1"/>
            <a:r>
              <a:rPr lang="en-US" b="1" u="sng" dirty="0" smtClean="0"/>
              <a:t>Also </a:t>
            </a:r>
            <a:r>
              <a:rPr lang="en-US" b="1" u="sng" dirty="0" smtClean="0"/>
              <a:t>place </a:t>
            </a:r>
            <a:r>
              <a:rPr lang="en-US" b="1" u="sng" dirty="0" smtClean="0"/>
              <a:t>gauze between the upper lip and gum – limits blood </a:t>
            </a:r>
            <a:r>
              <a:rPr lang="en-US" b="1" u="sng" dirty="0" smtClean="0"/>
              <a:t>supply</a:t>
            </a:r>
          </a:p>
          <a:p>
            <a:pPr lvl="1"/>
            <a:r>
              <a:rPr lang="en-US" b="1" u="sng" dirty="0" smtClean="0"/>
              <a:t>Use a nose plug or tampon to stop bleeding</a:t>
            </a:r>
            <a:endParaRPr lang="en-US" b="1" u="sng" dirty="0" smtClean="0"/>
          </a:p>
          <a:p>
            <a:pPr lvl="1"/>
            <a:r>
              <a:rPr lang="en-US" b="1" u="sng" dirty="0" smtClean="0"/>
              <a:t>If bleeding does not cease in 5 minutes, an astringent or styptic may need to be applied along with a gauze/cotton nose plug to encourage clotting</a:t>
            </a:r>
          </a:p>
          <a:p>
            <a:pPr lvl="1"/>
            <a:r>
              <a:rPr lang="en-US" b="1" u="sng" dirty="0" smtClean="0"/>
              <a:t>After bleeding has ceased, the athlete can return to play but should be reminded not to blow the nose under any circumstances for at least 2 hours </a:t>
            </a:r>
            <a:endParaRPr lang="en-US" b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Nosebleed </a:t>
            </a:r>
            <a:r>
              <a:rPr lang="en-US" dirty="0" smtClean="0"/>
              <a:t>(</a:t>
            </a:r>
            <a:r>
              <a:rPr lang="en-US" dirty="0"/>
              <a:t>E</a:t>
            </a:r>
            <a:r>
              <a:rPr lang="en-US" dirty="0" smtClean="0"/>
              <a:t>pistaxis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1202" name="Picture 2" descr="http://besthealth.bmj.com/x/images/bh/en-gb/nosebleed-child_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76400" y="1600200"/>
            <a:ext cx="54102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5259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Nosebleed </a:t>
            </a:r>
            <a:r>
              <a:rPr lang="en-US" dirty="0" smtClean="0"/>
              <a:t>Continued…</a:t>
            </a:r>
            <a:endParaRPr lang="en-US" dirty="0"/>
          </a:p>
        </p:txBody>
      </p:sp>
      <p:pic>
        <p:nvPicPr>
          <p:cNvPr id="4" name="Content Placeholder 3" descr="nosebleedmanage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676400"/>
            <a:ext cx="5486400" cy="43891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657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Skull fracture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1200"/>
            <a:ext cx="4648200" cy="4876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Cause of injury</a:t>
            </a:r>
          </a:p>
          <a:p>
            <a:pPr lvl="1"/>
            <a:r>
              <a:rPr lang="en-US" sz="2800" dirty="0" smtClean="0"/>
              <a:t>Most common cause is blunt trauma</a:t>
            </a:r>
          </a:p>
          <a:p>
            <a:pPr lvl="0"/>
            <a:r>
              <a:rPr lang="en-US" dirty="0" smtClean="0"/>
              <a:t>Signs of injury</a:t>
            </a:r>
          </a:p>
          <a:p>
            <a:pPr lvl="1"/>
            <a:r>
              <a:rPr lang="en-US" sz="2800" dirty="0" smtClean="0"/>
              <a:t>Severe headache and nausea </a:t>
            </a:r>
          </a:p>
          <a:p>
            <a:pPr lvl="1"/>
            <a:r>
              <a:rPr lang="en-US" sz="2800" b="1" u="sng" dirty="0" smtClean="0"/>
              <a:t>Palpation may reveal </a:t>
            </a:r>
            <a:r>
              <a:rPr lang="en-US" sz="2800" b="1" u="sng" dirty="0" smtClean="0"/>
              <a:t>defect </a:t>
            </a:r>
            <a:r>
              <a:rPr lang="en-US" sz="2800" b="1" u="sng" dirty="0" smtClean="0"/>
              <a:t>in skull</a:t>
            </a:r>
          </a:p>
          <a:p>
            <a:pPr lvl="1"/>
            <a:r>
              <a:rPr lang="en-US" sz="2800" b="1" u="sng" dirty="0" smtClean="0"/>
              <a:t>May be blood in the middle ear, ear canal, nose and </a:t>
            </a:r>
            <a:r>
              <a:rPr lang="en-US" sz="2800" b="1" u="sng" dirty="0" smtClean="0"/>
              <a:t>ecchymosis (discoloration) </a:t>
            </a:r>
            <a:r>
              <a:rPr lang="en-US" sz="2800" b="1" u="sng" dirty="0" smtClean="0"/>
              <a:t>around the eyes (raccoon eyes) or behind the ear (Battle’s sign)</a:t>
            </a:r>
          </a:p>
          <a:p>
            <a:pPr lvl="1"/>
            <a:r>
              <a:rPr lang="en-US" sz="2800" b="1" u="sng" dirty="0" smtClean="0"/>
              <a:t>Cerebrospinal fluid may also appear in ear and nose</a:t>
            </a:r>
          </a:p>
          <a:p>
            <a:pPr lvl="0"/>
            <a:r>
              <a:rPr lang="en-US" dirty="0" smtClean="0"/>
              <a:t>Care</a:t>
            </a:r>
          </a:p>
          <a:p>
            <a:pPr lvl="1"/>
            <a:r>
              <a:rPr lang="en-US" sz="2800" b="1" u="sng" dirty="0" smtClean="0"/>
              <a:t>Immediate hospitalization and referral to neurosurgeon </a:t>
            </a:r>
            <a:endParaRPr lang="en-US" sz="2800" b="1" u="sng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1336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881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Skull Fracture</a:t>
            </a:r>
            <a:br>
              <a:rPr lang="en-US" dirty="0" smtClean="0"/>
            </a:br>
            <a:r>
              <a:rPr lang="en-US" dirty="0" smtClean="0"/>
              <a:t>Continued…</a:t>
            </a:r>
            <a:endParaRPr lang="en-US" dirty="0"/>
          </a:p>
        </p:txBody>
      </p:sp>
      <p:pic>
        <p:nvPicPr>
          <p:cNvPr id="4" name="Content Placeholder 3" descr="skull-fra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905000"/>
            <a:ext cx="4257476" cy="34059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Concussions (Mild Head Injuries)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dirty="0" smtClean="0"/>
              <a:t>Result of direct blow, acceleration/deceleration forces </a:t>
            </a:r>
            <a:r>
              <a:rPr lang="en-US" dirty="0" smtClean="0"/>
              <a:t>results in the</a:t>
            </a:r>
            <a:r>
              <a:rPr lang="en-US" dirty="0" smtClean="0"/>
              <a:t> </a:t>
            </a:r>
            <a:r>
              <a:rPr lang="en-US" dirty="0" smtClean="0"/>
              <a:t>shaking of the brain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b="1" u="sng" dirty="0" smtClean="0"/>
              <a:t>Brief periods of diminished consciousness or unconsciousness that lasts seconds or minutes</a:t>
            </a:r>
          </a:p>
          <a:p>
            <a:pPr lvl="1"/>
            <a:r>
              <a:rPr lang="en-US" b="1" u="sng" dirty="0" smtClean="0"/>
              <a:t>Headache, </a:t>
            </a:r>
            <a:r>
              <a:rPr lang="en-US" b="1" u="sng" dirty="0" smtClean="0"/>
              <a:t>tinnitus (ringing in the ears), </a:t>
            </a:r>
            <a:r>
              <a:rPr lang="en-US" b="1" u="sng" dirty="0" smtClean="0"/>
              <a:t>nausea, irritability, confusion, disorientation, dizziness, </a:t>
            </a:r>
            <a:r>
              <a:rPr lang="en-US" b="1" u="sng" dirty="0" smtClean="0"/>
              <a:t>amnesia (loss of memory), </a:t>
            </a:r>
            <a:r>
              <a:rPr lang="en-US" b="1" u="sng" dirty="0" smtClean="0"/>
              <a:t>concentration difficulty, blurred vision, </a:t>
            </a:r>
            <a:r>
              <a:rPr lang="en-US" b="1" u="sng" dirty="0" smtClean="0"/>
              <a:t>photophobia (light sensitivity), </a:t>
            </a:r>
            <a:r>
              <a:rPr lang="en-US" b="1" u="sng" dirty="0" smtClean="0"/>
              <a:t>sleep </a:t>
            </a:r>
            <a:r>
              <a:rPr lang="en-US" b="1" u="sng" dirty="0" smtClean="0"/>
              <a:t>disturbances, </a:t>
            </a:r>
            <a:r>
              <a:rPr lang="en-US" b="1" u="sng" dirty="0" err="1" smtClean="0"/>
              <a:t>phonophobia</a:t>
            </a:r>
            <a:r>
              <a:rPr lang="en-US" b="1" u="sng" dirty="0" smtClean="0"/>
              <a:t> (sound sensitivity).</a:t>
            </a:r>
            <a:endParaRPr lang="en-US" b="1" u="sng" dirty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Concussions</a:t>
            </a:r>
            <a:br>
              <a:rPr lang="en-US" dirty="0" smtClean="0"/>
            </a:br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Care</a:t>
            </a:r>
          </a:p>
          <a:p>
            <a:r>
              <a:rPr lang="en-US" b="1" u="sng" dirty="0" smtClean="0"/>
              <a:t>Any sign and symptom of a head injury/concussive symptoms= STOP all participation in practice/play, refer to a physician for an evaluation,  complete </a:t>
            </a:r>
            <a:r>
              <a:rPr lang="en-US" b="1" u="sng" dirty="0" err="1" smtClean="0"/>
              <a:t>Gfellar</a:t>
            </a:r>
            <a:r>
              <a:rPr lang="en-US" b="1" u="sng" dirty="0" smtClean="0"/>
              <a:t>-Waller Concussion Act Paperwork (and send it with athlete to the physician) </a:t>
            </a:r>
            <a:endParaRPr lang="en-US" b="1" u="sng" dirty="0" smtClean="0"/>
          </a:p>
          <a:p>
            <a:pPr lvl="1"/>
            <a:r>
              <a:rPr lang="en-US" dirty="0" smtClean="0"/>
              <a:t>Objective </a:t>
            </a:r>
            <a:r>
              <a:rPr lang="en-US" dirty="0" smtClean="0"/>
              <a:t>measures </a:t>
            </a:r>
            <a:r>
              <a:rPr lang="en-US" dirty="0" smtClean="0"/>
              <a:t>(Symptom Checklist, Cranial Nerve </a:t>
            </a:r>
            <a:r>
              <a:rPr lang="en-US" dirty="0" err="1" smtClean="0"/>
              <a:t>Assessmnet</a:t>
            </a:r>
            <a:r>
              <a:rPr lang="en-US" dirty="0" smtClean="0"/>
              <a:t>, BESS </a:t>
            </a:r>
            <a:r>
              <a:rPr lang="en-US" dirty="0" smtClean="0"/>
              <a:t>and SAC) should be used to determine readiness to </a:t>
            </a:r>
            <a:r>
              <a:rPr lang="en-US" dirty="0" smtClean="0"/>
              <a:t>play as well as Baseline IMPACT cognitive computer test scores</a:t>
            </a:r>
            <a:endParaRPr lang="en-US" dirty="0" smtClean="0"/>
          </a:p>
          <a:p>
            <a:pPr lvl="1"/>
            <a:r>
              <a:rPr lang="en-US" b="1" u="sng" dirty="0" smtClean="0"/>
              <a:t>All post-concussive symptoms should be resolved prior to returning to </a:t>
            </a:r>
            <a:r>
              <a:rPr lang="en-US" b="1" u="sng" dirty="0" smtClean="0"/>
              <a:t>play</a:t>
            </a:r>
          </a:p>
          <a:p>
            <a:pPr lvl="1"/>
            <a:r>
              <a:rPr lang="en-US" b="1" u="sng" dirty="0" smtClean="0"/>
              <a:t>After asymptomatic, r</a:t>
            </a:r>
            <a:r>
              <a:rPr lang="en-US" b="1" u="sng" dirty="0" smtClean="0"/>
              <a:t>eturn </a:t>
            </a:r>
            <a:r>
              <a:rPr lang="en-US" b="1" u="sng" dirty="0" smtClean="0"/>
              <a:t>to play should be </a:t>
            </a:r>
            <a:r>
              <a:rPr lang="en-US" b="1" u="sng" dirty="0" smtClean="0"/>
              <a:t>gradual (5-7 day process)</a:t>
            </a:r>
            <a:endParaRPr lang="en-US" b="1" u="sng" dirty="0" smtClean="0"/>
          </a:p>
          <a:p>
            <a:pPr lvl="1"/>
            <a:r>
              <a:rPr lang="en-US" b="1" u="sng" dirty="0" smtClean="0"/>
              <a:t>Athlete must be cleared by the team </a:t>
            </a:r>
            <a:r>
              <a:rPr lang="en-US" b="1" u="sng" dirty="0" smtClean="0"/>
              <a:t>physician </a:t>
            </a:r>
            <a:r>
              <a:rPr lang="en-US" b="1" u="sng" dirty="0" smtClean="0"/>
              <a:t>before FULL return to play</a:t>
            </a:r>
            <a:endParaRPr lang="en-US" b="1" u="sng" dirty="0" smtClean="0"/>
          </a:p>
          <a:p>
            <a:pPr lvl="1"/>
            <a:r>
              <a:rPr lang="en-US" b="1" u="sng" dirty="0" smtClean="0"/>
              <a:t>Recurrent concussions can produce cumulative traumatic injury to the brain</a:t>
            </a:r>
          </a:p>
          <a:p>
            <a:pPr lvl="1"/>
            <a:r>
              <a:rPr lang="en-US" dirty="0" smtClean="0"/>
              <a:t>Following an initial concussion the chances of a second episode are 3-6 times greater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Concussions </a:t>
            </a:r>
            <a:br>
              <a:rPr lang="en-US" dirty="0" smtClean="0"/>
            </a:br>
            <a:r>
              <a:rPr lang="en-US" dirty="0" smtClean="0"/>
              <a:t>Continued…</a:t>
            </a:r>
            <a:endParaRPr lang="en-US" dirty="0"/>
          </a:p>
        </p:txBody>
      </p:sp>
      <p:pic>
        <p:nvPicPr>
          <p:cNvPr id="4" name="Content Placeholder 3" descr="concussi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752600"/>
            <a:ext cx="4800600" cy="38404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Concussion</a:t>
            </a:r>
            <a:endParaRPr lang="en-US" dirty="0"/>
          </a:p>
        </p:txBody>
      </p:sp>
      <p:pic>
        <p:nvPicPr>
          <p:cNvPr id="1026" name="Picture 2" descr="http://kerlanjobeblog.com/wp-content/uploads/2012/05/Concussion.jpg"/>
          <p:cNvPicPr>
            <a:picLocks noChangeAspect="1" noChangeArrowheads="1"/>
          </p:cNvPicPr>
          <p:nvPr/>
        </p:nvPicPr>
        <p:blipFill>
          <a:blip r:embed="rId2" cstate="print"/>
          <a:srcRect b="6587"/>
          <a:stretch>
            <a:fillRect/>
          </a:stretch>
        </p:blipFill>
        <p:spPr bwMode="auto">
          <a:xfrm>
            <a:off x="166077" y="2133600"/>
            <a:ext cx="4786923" cy="3733800"/>
          </a:xfrm>
          <a:prstGeom prst="rect">
            <a:avLst/>
          </a:prstGeom>
          <a:noFill/>
        </p:spPr>
      </p:pic>
      <p:pic>
        <p:nvPicPr>
          <p:cNvPr id="1028" name="Picture 4" descr="http://www.crcs.k12.ny.us/news/1112/images/October/headxray_dreamstimefree_22097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133600"/>
            <a:ext cx="37338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104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Post concussion </a:t>
            </a:r>
            <a:r>
              <a:rPr lang="en-US" b="1" u="sng" dirty="0" smtClean="0"/>
              <a:t>Syndrome-lingering symptoms that will not go away!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dirty="0" smtClean="0"/>
              <a:t>Condition which occurs following a concussion</a:t>
            </a:r>
          </a:p>
          <a:p>
            <a:pPr lvl="1"/>
            <a:r>
              <a:rPr lang="en-US" dirty="0" smtClean="0"/>
              <a:t>May be associated </a:t>
            </a:r>
            <a:r>
              <a:rPr lang="en-US" dirty="0" smtClean="0"/>
              <a:t>with </a:t>
            </a:r>
            <a:r>
              <a:rPr lang="en-US" dirty="0" smtClean="0"/>
              <a:t>those </a:t>
            </a:r>
            <a:r>
              <a:rPr lang="en-US" dirty="0" smtClean="0"/>
              <a:t>Mild Heat Injuries </a:t>
            </a:r>
            <a:r>
              <a:rPr lang="en-US" dirty="0" smtClean="0"/>
              <a:t>that don’t involve LOC or in cases of severe concussions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b="1" u="sng" dirty="0" smtClean="0"/>
              <a:t>Athlete complains of a range of post concussion problems</a:t>
            </a:r>
          </a:p>
          <a:p>
            <a:pPr lvl="2"/>
            <a:r>
              <a:rPr lang="en-US" b="1" u="sng" dirty="0" smtClean="0"/>
              <a:t>Persistent headaches, impaired memory, lack of concentration, anxiety and irritability, giddiness, fatigue, depression, visual disturbances</a:t>
            </a:r>
          </a:p>
          <a:p>
            <a:pPr lvl="1"/>
            <a:r>
              <a:rPr lang="en-US" b="1" u="sng" dirty="0" smtClean="0"/>
              <a:t>May begin immediately following injury and symptoms have fully resolved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ATC should treat symptoms to greatest extent possible</a:t>
            </a:r>
          </a:p>
          <a:p>
            <a:pPr lvl="1"/>
            <a:r>
              <a:rPr lang="en-US" b="1" u="sng" dirty="0" smtClean="0"/>
              <a:t>Return athlete to play when all signs and symptoms have fully resolved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Impact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Cause of Injury</a:t>
            </a:r>
          </a:p>
          <a:p>
            <a:pPr lvl="1"/>
            <a:r>
              <a:rPr lang="en-US" b="1" u="sng" dirty="0" smtClean="0"/>
              <a:t>Result of rapid swelling and herniation of brain after a second head injury before symptoms of the initial injury have resolved</a:t>
            </a:r>
          </a:p>
          <a:p>
            <a:pPr lvl="1"/>
            <a:r>
              <a:rPr lang="en-US" dirty="0" smtClean="0"/>
              <a:t>Second impact may be relatively minimal and not involve contact </a:t>
            </a:r>
            <a:r>
              <a:rPr lang="en-US" dirty="0" smtClean="0"/>
              <a:t>with </a:t>
            </a:r>
            <a:r>
              <a:rPr lang="en-US" dirty="0" smtClean="0"/>
              <a:t>the cranium</a:t>
            </a:r>
          </a:p>
          <a:p>
            <a:pPr lvl="1"/>
            <a:r>
              <a:rPr lang="en-US" dirty="0" smtClean="0"/>
              <a:t>Impact disrupts the brain’s blood autoregulatory system leading to swelling, increasing intracranial pressure</a:t>
            </a:r>
          </a:p>
          <a:p>
            <a:r>
              <a:rPr lang="en-US" dirty="0" smtClean="0"/>
              <a:t>Signs of Injury</a:t>
            </a:r>
          </a:p>
          <a:p>
            <a:pPr lvl="1"/>
            <a:r>
              <a:rPr lang="en-US" dirty="0" smtClean="0"/>
              <a:t>Often athlete does not LOC and may looked stunned </a:t>
            </a:r>
          </a:p>
          <a:p>
            <a:pPr lvl="1"/>
            <a:r>
              <a:rPr lang="en-US" b="1" u="sng" dirty="0" smtClean="0"/>
              <a:t>Within </a:t>
            </a:r>
            <a:r>
              <a:rPr lang="en-US" b="1" u="sng" dirty="0" smtClean="0"/>
              <a:t>15 seconds to several minutes of </a:t>
            </a:r>
            <a:r>
              <a:rPr lang="en-US" b="1" u="sng" dirty="0" smtClean="0"/>
              <a:t>injury; the </a:t>
            </a:r>
            <a:r>
              <a:rPr lang="en-US" b="1" u="sng" dirty="0" smtClean="0"/>
              <a:t>athlete’s condition degrades rapidly</a:t>
            </a:r>
          </a:p>
          <a:p>
            <a:pPr lvl="2"/>
            <a:r>
              <a:rPr lang="en-US" b="1" u="sng" dirty="0" smtClean="0"/>
              <a:t>Dilated pupils, loss of eye movement, LOC leading to coma, and respiratory failure</a:t>
            </a:r>
          </a:p>
          <a:p>
            <a:r>
              <a:rPr lang="en-US" dirty="0" smtClean="0"/>
              <a:t>Care</a:t>
            </a:r>
          </a:p>
          <a:p>
            <a:pPr lvl="1"/>
            <a:r>
              <a:rPr lang="en-US" b="1" u="sng" dirty="0" smtClean="0"/>
              <a:t>Life-threatening injury </a:t>
            </a:r>
            <a:r>
              <a:rPr lang="en-US" dirty="0" smtClean="0"/>
              <a:t>that must be addressed </a:t>
            </a:r>
            <a:r>
              <a:rPr lang="en-US" dirty="0" smtClean="0"/>
              <a:t>within </a:t>
            </a:r>
            <a:r>
              <a:rPr lang="en-US" dirty="0" smtClean="0"/>
              <a:t>5 minutes </a:t>
            </a:r>
            <a:r>
              <a:rPr lang="en-US" dirty="0" smtClean="0"/>
              <a:t>with life </a:t>
            </a:r>
            <a:r>
              <a:rPr lang="en-US" dirty="0" smtClean="0"/>
              <a:t>saving measures performed at an emergency facility</a:t>
            </a:r>
          </a:p>
          <a:p>
            <a:pPr lvl="1"/>
            <a:r>
              <a:rPr lang="en-US" b="1" u="sng" dirty="0" smtClean="0"/>
              <a:t>Best management is prevention from the ATC’s </a:t>
            </a:r>
            <a:r>
              <a:rPr lang="en-US" b="1" u="sng" dirty="0" smtClean="0"/>
              <a:t>perspective-don’t let athletes return to play or participation with any sign or symptom of a head injury!!!!!</a:t>
            </a:r>
            <a:endParaRPr lang="en-US" b="1" u="sng" dirty="0" smtClean="0"/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872</Words>
  <Application>Microsoft Office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Head and Nasal Injuries </vt:lpstr>
      <vt:lpstr>Skull fracture </vt:lpstr>
      <vt:lpstr>Skull Fracture Continued…</vt:lpstr>
      <vt:lpstr>Concussions (Mild Head Injuries) </vt:lpstr>
      <vt:lpstr>Concussions Continued…</vt:lpstr>
      <vt:lpstr>Concussions  Continued…</vt:lpstr>
      <vt:lpstr>Concussion</vt:lpstr>
      <vt:lpstr>Post concussion Syndrome-lingering symptoms that will not go away!</vt:lpstr>
      <vt:lpstr>Second Impact Syndrome</vt:lpstr>
      <vt:lpstr>Nasal Fractures and Chondral Separation</vt:lpstr>
      <vt:lpstr>Deviated Septum</vt:lpstr>
      <vt:lpstr>Deviated Septum Continued…</vt:lpstr>
      <vt:lpstr>Nosebleed (Epistaxis)</vt:lpstr>
      <vt:lpstr>Nosebleed (Epistaxis)</vt:lpstr>
      <vt:lpstr>Nosebleed Continued…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Injuries </dc:title>
  <dc:creator>009290029</dc:creator>
  <cp:lastModifiedBy>sennis</cp:lastModifiedBy>
  <cp:revision>13</cp:revision>
  <dcterms:created xsi:type="dcterms:W3CDTF">2010-04-19T13:41:06Z</dcterms:created>
  <dcterms:modified xsi:type="dcterms:W3CDTF">2015-02-25T00:37:26Z</dcterms:modified>
</cp:coreProperties>
</file>