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74" r:id="rId8"/>
    <p:sldId id="260" r:id="rId9"/>
    <p:sldId id="261" r:id="rId10"/>
    <p:sldId id="262" r:id="rId11"/>
    <p:sldId id="263" r:id="rId12"/>
    <p:sldId id="275" r:id="rId13"/>
    <p:sldId id="266" r:id="rId14"/>
    <p:sldId id="267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2C1E9B-D881-47C3-A7C2-382EE24FD3C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8A236F-2A78-4128-BAA2-46231F9E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concussion/pdf/TBI_schools_checklist_508-a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.edu/faculty/files/2113/3364/5950/Concussion_Standardized_SAC_Concussion_form_b.pdf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Head, Face, Ear, EYE, Nose, and Throat Evaluation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Palpation: Eye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palpate the Eye Socket for deformity.</a:t>
            </a:r>
          </a:p>
          <a:p>
            <a:endParaRPr lang="en-US" dirty="0" smtClean="0"/>
          </a:p>
          <a:p>
            <a:r>
              <a:rPr lang="en-US" dirty="0" smtClean="0"/>
              <a:t>Perform a vision check.</a:t>
            </a:r>
          </a:p>
          <a:p>
            <a:r>
              <a:rPr lang="en-US" dirty="0" smtClean="0"/>
              <a:t>Read something.</a:t>
            </a:r>
          </a:p>
          <a:p>
            <a:r>
              <a:rPr lang="en-US" dirty="0" smtClean="0"/>
              <a:t>Close each eye.</a:t>
            </a:r>
          </a:p>
          <a:p>
            <a:r>
              <a:rPr lang="en-US" dirty="0" smtClean="0"/>
              <a:t>Check pupils.  (PEARL)</a:t>
            </a:r>
          </a:p>
          <a:p>
            <a:r>
              <a:rPr lang="en-US" smtClean="0"/>
              <a:t>Eye Movement</a:t>
            </a:r>
            <a:endParaRPr lang="en-US" dirty="0"/>
          </a:p>
        </p:txBody>
      </p:sp>
      <p:pic>
        <p:nvPicPr>
          <p:cNvPr id="5" name="Picture 2" descr="http://www.asu.edu/courses/css335/images/eye_anatomy%20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b="5055"/>
          <a:stretch>
            <a:fillRect/>
          </a:stretch>
        </p:blipFill>
        <p:spPr bwMode="auto">
          <a:xfrm>
            <a:off x="609600" y="2209800"/>
            <a:ext cx="38862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Palpation: Tooth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Palpate the tooth or have the athlete check to make sure the tooth has not shifted out of its socket.  </a:t>
            </a:r>
          </a:p>
          <a:p>
            <a:r>
              <a:rPr lang="en-US" dirty="0" smtClean="0"/>
              <a:t>Also check the mouth for any open wounds and bleeding.</a:t>
            </a:r>
            <a:endParaRPr lang="en-US" dirty="0"/>
          </a:p>
        </p:txBody>
      </p:sp>
      <p:pic>
        <p:nvPicPr>
          <p:cNvPr id="5" name="Picture 2" descr="http://www.enchantedlearning.com/subjects/anatomy/teeth/toothlabeled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684338"/>
            <a:ext cx="3695700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 Symptom Checklist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www.cdc.gov/concussion/pdf/TBI_schools_checklist_508-a.pdf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Tests:  Neurological Testing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3810000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96363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Cranial Nerve Assessment</a:t>
            </a:r>
          </a:p>
          <a:p>
            <a:r>
              <a:rPr lang="en-US" dirty="0" smtClean="0"/>
              <a:t>Olfactory (s) – smell</a:t>
            </a:r>
          </a:p>
          <a:p>
            <a:r>
              <a:rPr lang="en-US" dirty="0" smtClean="0"/>
              <a:t>Optic (s) – vision </a:t>
            </a:r>
          </a:p>
          <a:p>
            <a:r>
              <a:rPr lang="en-US" dirty="0" err="1" smtClean="0"/>
              <a:t>Occulomotor</a:t>
            </a:r>
            <a:r>
              <a:rPr lang="en-US" dirty="0" smtClean="0"/>
              <a:t> (s/m) – blink; pupil reaction</a:t>
            </a:r>
          </a:p>
          <a:p>
            <a:r>
              <a:rPr lang="en-US" dirty="0" err="1" smtClean="0"/>
              <a:t>Trochlear</a:t>
            </a:r>
            <a:r>
              <a:rPr lang="en-US" dirty="0" smtClean="0"/>
              <a:t> (s/m) – eyeball movement</a:t>
            </a:r>
          </a:p>
          <a:p>
            <a:r>
              <a:rPr lang="en-US" dirty="0" smtClean="0"/>
              <a:t>Trigeminal (s/m) – chewing</a:t>
            </a:r>
          </a:p>
          <a:p>
            <a:r>
              <a:rPr lang="en-US" dirty="0" err="1" smtClean="0"/>
              <a:t>Abducens</a:t>
            </a:r>
            <a:r>
              <a:rPr lang="en-US" dirty="0" smtClean="0"/>
              <a:t> (s/m) – eyeball movement</a:t>
            </a:r>
          </a:p>
          <a:p>
            <a:r>
              <a:rPr lang="en-US" dirty="0" smtClean="0"/>
              <a:t>Facial (s/m) – smile</a:t>
            </a:r>
          </a:p>
          <a:p>
            <a:r>
              <a:rPr lang="en-US" dirty="0" err="1" smtClean="0"/>
              <a:t>Vestibulocochlear</a:t>
            </a:r>
            <a:r>
              <a:rPr lang="en-US" dirty="0" smtClean="0"/>
              <a:t> (s) – balance/snaps</a:t>
            </a:r>
          </a:p>
          <a:p>
            <a:r>
              <a:rPr lang="en-US" dirty="0" err="1" smtClean="0"/>
              <a:t>Glossopharyngeal</a:t>
            </a:r>
            <a:r>
              <a:rPr lang="en-US" dirty="0" smtClean="0"/>
              <a:t> (s/m) – saliva/BP</a:t>
            </a:r>
          </a:p>
          <a:p>
            <a:r>
              <a:rPr lang="en-US" dirty="0" err="1" smtClean="0"/>
              <a:t>Vagus</a:t>
            </a:r>
            <a:r>
              <a:rPr lang="en-US" dirty="0" smtClean="0"/>
              <a:t> (s/m) – sharp/dull</a:t>
            </a:r>
          </a:p>
          <a:p>
            <a:r>
              <a:rPr lang="en-US" dirty="0" smtClean="0"/>
              <a:t>Accessory (s/m) – yes/no/so-so/swallow</a:t>
            </a:r>
          </a:p>
          <a:p>
            <a:r>
              <a:rPr lang="en-US" dirty="0" smtClean="0"/>
              <a:t>Hypoglossal (s/m) – stick out tongue/swallow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Eye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Pupils should be equal, accommodate, round and reactive to light (PEARL).</a:t>
            </a:r>
          </a:p>
          <a:p>
            <a:r>
              <a:rPr lang="en-US" dirty="0" smtClean="0"/>
              <a:t>Check for ability of the eye to track smoothly.</a:t>
            </a:r>
          </a:p>
          <a:p>
            <a:r>
              <a:rPr lang="en-US" dirty="0" smtClean="0"/>
              <a:t>Blurred vision is determined by the inability or difficulty to read something. </a:t>
            </a:r>
            <a:endParaRPr lang="en-US" dirty="0"/>
          </a:p>
        </p:txBody>
      </p:sp>
      <p:pic>
        <p:nvPicPr>
          <p:cNvPr id="5" name="Picture 2" descr="http://www.asu.edu/courses/css335/images/eye_anatomy%202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46575" y="2286000"/>
            <a:ext cx="308315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5791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Special Test: Balance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6400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Balance Error Scoring System (BESS):</a:t>
            </a:r>
          </a:p>
          <a:p>
            <a:pPr lvl="1"/>
            <a:r>
              <a:rPr lang="en-US" dirty="0" smtClean="0"/>
              <a:t>Clinical Test Battery</a:t>
            </a:r>
          </a:p>
          <a:p>
            <a:pPr lvl="2"/>
            <a:r>
              <a:rPr lang="en-US" dirty="0" smtClean="0"/>
              <a:t>Six 20 second trials using 3 different stances (double, single, tandem) on 2 different surfaces (firm, foam)</a:t>
            </a:r>
          </a:p>
          <a:p>
            <a:pPr lvl="1"/>
            <a:r>
              <a:rPr lang="en-US" dirty="0" smtClean="0"/>
              <a:t>Record Errors</a:t>
            </a:r>
          </a:p>
          <a:p>
            <a:pPr lvl="2"/>
            <a:r>
              <a:rPr lang="en-US" dirty="0" smtClean="0"/>
              <a:t>Hands lifted off iliac crests</a:t>
            </a:r>
          </a:p>
          <a:p>
            <a:pPr lvl="2"/>
            <a:r>
              <a:rPr lang="en-US" dirty="0" smtClean="0"/>
              <a:t>Opening eyes</a:t>
            </a:r>
          </a:p>
          <a:p>
            <a:pPr lvl="2"/>
            <a:r>
              <a:rPr lang="en-US" dirty="0" smtClean="0"/>
              <a:t>Step, stumbles, or falls</a:t>
            </a:r>
          </a:p>
          <a:p>
            <a:pPr lvl="2"/>
            <a:r>
              <a:rPr lang="en-US" dirty="0" smtClean="0"/>
              <a:t>Moving into &gt;30 degrees of hip flexion or abduction</a:t>
            </a:r>
          </a:p>
          <a:p>
            <a:pPr lvl="2"/>
            <a:r>
              <a:rPr lang="en-US" dirty="0" smtClean="0"/>
              <a:t>Remaining out of testing position for &gt;5 seconds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762000"/>
            <a:ext cx="2286000" cy="581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 Coordination Tests</a:t>
            </a:r>
            <a:endParaRPr lang="en-US" dirty="0"/>
          </a:p>
        </p:txBody>
      </p:sp>
      <p:pic>
        <p:nvPicPr>
          <p:cNvPr id="10" name="Content Placeholder 9" descr="finger to nos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2895600"/>
            <a:ext cx="4038600" cy="3276600"/>
          </a:xfrm>
        </p:spPr>
      </p:pic>
      <p:pic>
        <p:nvPicPr>
          <p:cNvPr id="11" name="Content Placeholder 10" descr="heel to toe walkin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667000"/>
            <a:ext cx="3886200" cy="350519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Finger to Nose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Heel to Toe Walking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 Coordination Tests</a:t>
            </a:r>
            <a:endParaRPr lang="en-US" dirty="0"/>
          </a:p>
        </p:txBody>
      </p:sp>
      <p:pic>
        <p:nvPicPr>
          <p:cNvPr id="7" name="Content Placeholder 6" descr="heel to knee test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2895600" cy="380999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Standing Heel to Knee Test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Tests: Cognitive Tests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Serial 7s</a:t>
            </a:r>
          </a:p>
          <a:p>
            <a:pPr lvl="1"/>
            <a:r>
              <a:rPr lang="en-US" dirty="0" smtClean="0"/>
              <a:t>Count backwards from 100 by 7</a:t>
            </a:r>
          </a:p>
          <a:p>
            <a:r>
              <a:rPr lang="en-US" dirty="0" smtClean="0"/>
              <a:t>Months in Reverse Order</a:t>
            </a:r>
          </a:p>
          <a:p>
            <a:r>
              <a:rPr lang="en-US" dirty="0" smtClean="0"/>
              <a:t>ABCs in Reverse Order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SAC Test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Reverse Thinking Activities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www.mc.edu/faculty/files/2113/3364/5950/Concussion_Standardized_SAC_Concussion_form_b.pdf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Specific/Functional Testing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Generally when someone suffers a Head, Face, Ear, Eye, Nose, and/or Throat injury a doctor’s referral is necessary.</a:t>
            </a:r>
          </a:p>
          <a:p>
            <a:r>
              <a:rPr lang="en-US" dirty="0" smtClean="0"/>
              <a:t>Caution should be taken to return athlete’s back to competition.  Generally a doctor’s </a:t>
            </a:r>
            <a:r>
              <a:rPr lang="en-US" smtClean="0"/>
              <a:t>clearance is REQUIRED!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also imperative that proper documentation is kept about this type of injury.  </a:t>
            </a:r>
          </a:p>
          <a:p>
            <a:r>
              <a:rPr lang="en-US" dirty="0" smtClean="0"/>
              <a:t>GWL Concussion Act must be followed.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Head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 to ask:</a:t>
            </a:r>
          </a:p>
          <a:p>
            <a:pPr lvl="1"/>
            <a:r>
              <a:rPr lang="en-US" dirty="0" smtClean="0"/>
              <a:t>Do you know where you are?</a:t>
            </a:r>
          </a:p>
          <a:p>
            <a:pPr lvl="1"/>
            <a:r>
              <a:rPr lang="en-US" dirty="0" smtClean="0"/>
              <a:t>Did you get hit in the head?</a:t>
            </a:r>
          </a:p>
          <a:p>
            <a:pPr lvl="1"/>
            <a:r>
              <a:rPr lang="en-US" dirty="0" smtClean="0"/>
              <a:t>Can you tell me what happened?</a:t>
            </a:r>
          </a:p>
          <a:p>
            <a:pPr lvl="1"/>
            <a:r>
              <a:rPr lang="en-US" dirty="0" smtClean="0"/>
              <a:t>Can you remember if you have ever been knocked out before?</a:t>
            </a:r>
          </a:p>
          <a:p>
            <a:pPr lvl="1"/>
            <a:r>
              <a:rPr lang="en-US" dirty="0" smtClean="0"/>
              <a:t>Does your head hurt?</a:t>
            </a:r>
          </a:p>
          <a:p>
            <a:pPr lvl="1"/>
            <a:r>
              <a:rPr lang="en-US" dirty="0" smtClean="0"/>
              <a:t>Do you have any pain in your neck?</a:t>
            </a:r>
          </a:p>
          <a:p>
            <a:pPr lvl="1"/>
            <a:r>
              <a:rPr lang="en-US" dirty="0" smtClean="0"/>
              <a:t>Can you move your hands and feet?</a:t>
            </a:r>
          </a:p>
          <a:p>
            <a:pPr lvl="1"/>
            <a:r>
              <a:rPr lang="en-US" dirty="0" smtClean="0"/>
              <a:t>Do you have numbness or weakness anywhere?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NOSE</a:t>
            </a:r>
          </a:p>
          <a:p>
            <a:r>
              <a:rPr lang="en-US" dirty="0" smtClean="0"/>
              <a:t>What portion of your nose hurts?</a:t>
            </a:r>
          </a:p>
          <a:p>
            <a:r>
              <a:rPr lang="en-US" dirty="0" smtClean="0"/>
              <a:t>Did you hear a snap or pop upon contact?</a:t>
            </a:r>
          </a:p>
          <a:p>
            <a:r>
              <a:rPr lang="en-US" dirty="0" smtClean="0"/>
              <a:t>Are you have difficulty with breathing?</a:t>
            </a:r>
          </a:p>
          <a:p>
            <a:pPr>
              <a:buNone/>
            </a:pPr>
            <a:r>
              <a:rPr lang="en-US" dirty="0" smtClean="0"/>
              <a:t>EYES</a:t>
            </a:r>
          </a:p>
          <a:p>
            <a:r>
              <a:rPr lang="en-US" dirty="0" smtClean="0"/>
              <a:t>Can you see clearly?</a:t>
            </a:r>
          </a:p>
          <a:p>
            <a:r>
              <a:rPr lang="en-US" dirty="0" smtClean="0"/>
              <a:t>Do you wear contacts?</a:t>
            </a:r>
          </a:p>
          <a:p>
            <a:r>
              <a:rPr lang="en-US" dirty="0" smtClean="0"/>
              <a:t>Is your vision blurry or abnormal (seeing double)?</a:t>
            </a:r>
          </a:p>
          <a:p>
            <a:r>
              <a:rPr lang="en-US" dirty="0" smtClean="0"/>
              <a:t>Does the light bother you?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Throat</a:t>
            </a:r>
          </a:p>
          <a:p>
            <a:pPr lvl="1"/>
            <a:r>
              <a:rPr lang="en-US" dirty="0" smtClean="0"/>
              <a:t>Does it bother you to swallow?</a:t>
            </a:r>
          </a:p>
          <a:p>
            <a:r>
              <a:rPr lang="en-US" dirty="0" smtClean="0"/>
              <a:t>Ear</a:t>
            </a:r>
          </a:p>
          <a:p>
            <a:pPr lvl="1"/>
            <a:r>
              <a:rPr lang="en-US" dirty="0" smtClean="0"/>
              <a:t>Are you having any ringing in your ears?</a:t>
            </a:r>
          </a:p>
          <a:p>
            <a:pPr lvl="1"/>
            <a:r>
              <a:rPr lang="en-US" dirty="0" smtClean="0"/>
              <a:t>Are you having any issues hearing?</a:t>
            </a:r>
          </a:p>
          <a:p>
            <a:r>
              <a:rPr lang="en-US" dirty="0" smtClean="0"/>
              <a:t>Face</a:t>
            </a:r>
          </a:p>
          <a:p>
            <a:pPr lvl="1"/>
            <a:r>
              <a:rPr lang="en-US" dirty="0" smtClean="0"/>
              <a:t>Does it bother you to smile? Or stick out your tongue?</a:t>
            </a:r>
          </a:p>
          <a:p>
            <a:pPr lvl="1"/>
            <a:r>
              <a:rPr lang="en-US" dirty="0" smtClean="0"/>
              <a:t>Can you close your right eye? Left eye?</a:t>
            </a:r>
          </a:p>
          <a:p>
            <a:pPr lvl="1"/>
            <a:r>
              <a:rPr lang="en-US" dirty="0" smtClean="0"/>
              <a:t>Do you smell anything abnormal?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for the following signs and symptoms:</a:t>
            </a:r>
          </a:p>
          <a:p>
            <a:pPr lvl="1"/>
            <a:r>
              <a:rPr lang="en-US" dirty="0" smtClean="0"/>
              <a:t>Is the athlete disoriented and unable to tell where he or she is, what time it is, who the opponent is?</a:t>
            </a:r>
          </a:p>
          <a:p>
            <a:pPr lvl="1"/>
            <a:r>
              <a:rPr lang="en-US" dirty="0" smtClean="0"/>
              <a:t>Is there a blank or vacant stare? Does the athlete have difficulty keeping the eyes open?</a:t>
            </a:r>
          </a:p>
          <a:p>
            <a:pPr lvl="1"/>
            <a:r>
              <a:rPr lang="en-US" dirty="0" smtClean="0"/>
              <a:t>Is there slurred or incoherent speech?</a:t>
            </a:r>
          </a:p>
          <a:p>
            <a:pPr lvl="1"/>
            <a:r>
              <a:rPr lang="en-US" dirty="0" smtClean="0"/>
              <a:t>Are there delayed verbal and motor responses (slow to answer questions or follow instructions)?</a:t>
            </a:r>
          </a:p>
          <a:p>
            <a:pPr lvl="1"/>
            <a:r>
              <a:rPr lang="en-US" dirty="0" smtClean="0"/>
              <a:t>Is there gross disturbances to coordination (stumbling, inability to walk in a straight line, can’t touch finger to nose)?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 Observe: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out for the following:</a:t>
            </a:r>
          </a:p>
          <a:p>
            <a:pPr lvl="1"/>
            <a:r>
              <a:rPr lang="en-US" dirty="0" smtClean="0"/>
              <a:t>Is there an inability to focus attention and is the athlete easily distracted?</a:t>
            </a:r>
          </a:p>
          <a:p>
            <a:pPr lvl="1"/>
            <a:r>
              <a:rPr lang="en-US" dirty="0" smtClean="0"/>
              <a:t>Does there appear to be a memory deficit exhibited by repeated asking of the same questions or not knowing what happened?</a:t>
            </a:r>
          </a:p>
          <a:p>
            <a:pPr lvl="1"/>
            <a:r>
              <a:rPr lang="en-US" dirty="0" smtClean="0"/>
              <a:t>Does the athlete have normal cognitive functioning (spell a word backwards, serial 7s, months in reverse, ABCs in reverse)?</a:t>
            </a:r>
          </a:p>
          <a:p>
            <a:pPr lvl="1"/>
            <a:r>
              <a:rPr lang="en-US" dirty="0" smtClean="0"/>
              <a:t>Is there a normal emotional response?</a:t>
            </a:r>
          </a:p>
          <a:p>
            <a:pPr lvl="1"/>
            <a:r>
              <a:rPr lang="en-US" dirty="0" smtClean="0"/>
              <a:t>Is there clear fluid coming out of the ear canal or nose?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 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Walking,  Standing,  Sitting----Watch Facial Expressions</a:t>
            </a:r>
          </a:p>
          <a:p>
            <a:pPr lvl="1"/>
            <a:r>
              <a:rPr lang="en-US" dirty="0" smtClean="0"/>
              <a:t>Posture</a:t>
            </a:r>
          </a:p>
          <a:p>
            <a:pPr lvl="1"/>
            <a:r>
              <a:rPr lang="en-US" dirty="0" smtClean="0"/>
              <a:t>Swelling</a:t>
            </a:r>
          </a:p>
          <a:p>
            <a:pPr lvl="1"/>
            <a:r>
              <a:rPr lang="en-US" dirty="0" smtClean="0"/>
              <a:t>Deformity</a:t>
            </a:r>
          </a:p>
          <a:p>
            <a:pPr lvl="1"/>
            <a:r>
              <a:rPr lang="en-US" dirty="0" err="1" smtClean="0"/>
              <a:t>Eccymosis</a:t>
            </a:r>
            <a:r>
              <a:rPr lang="en-US" dirty="0" smtClean="0"/>
              <a:t> or discoloration</a:t>
            </a:r>
          </a:p>
          <a:p>
            <a:pPr lvl="1"/>
            <a:r>
              <a:rPr lang="en-US" dirty="0" smtClean="0"/>
              <a:t>Are they Off??</a:t>
            </a:r>
          </a:p>
          <a:p>
            <a:pPr lvl="1"/>
            <a:r>
              <a:rPr lang="en-US" dirty="0" smtClean="0"/>
              <a:t>Heat or warmth</a:t>
            </a:r>
          </a:p>
          <a:p>
            <a:pPr lvl="1"/>
            <a:r>
              <a:rPr lang="en-US" dirty="0" err="1" smtClean="0"/>
              <a:t>Crepitus</a:t>
            </a:r>
            <a:r>
              <a:rPr lang="en-US" dirty="0" smtClean="0"/>
              <a:t> or abnormal sounds at time of injury</a:t>
            </a:r>
          </a:p>
          <a:p>
            <a:pPr lvl="1"/>
            <a:r>
              <a:rPr lang="en-US" dirty="0" smtClean="0"/>
              <a:t>Redness</a:t>
            </a:r>
          </a:p>
          <a:p>
            <a:pPr lvl="1"/>
            <a:r>
              <a:rPr lang="en-US" dirty="0" smtClean="0"/>
              <a:t>Feeling or Sensation</a:t>
            </a:r>
          </a:p>
          <a:p>
            <a:pPr lvl="1"/>
            <a:r>
              <a:rPr lang="en-US" dirty="0" smtClean="0"/>
              <a:t>Range of Motion (ROM)</a:t>
            </a:r>
          </a:p>
          <a:p>
            <a:pPr lvl="1"/>
            <a:r>
              <a:rPr lang="en-US" dirty="0" smtClean="0"/>
              <a:t>Areas of Pain and Point Tenderness</a:t>
            </a:r>
          </a:p>
          <a:p>
            <a:pPr lvl="1"/>
            <a:r>
              <a:rPr lang="en-US" dirty="0" smtClean="0"/>
              <a:t>Muscle Atrophy or Weakness</a:t>
            </a:r>
          </a:p>
          <a:p>
            <a:pPr lvl="1"/>
            <a:r>
              <a:rPr lang="en-US" dirty="0" smtClean="0"/>
              <a:t>Mental State</a:t>
            </a:r>
          </a:p>
          <a:p>
            <a:pPr lvl="1"/>
            <a:r>
              <a:rPr lang="en-US" dirty="0" smtClean="0"/>
              <a:t>Emotional State</a:t>
            </a:r>
          </a:p>
          <a:p>
            <a:pPr lvl="1"/>
            <a:r>
              <a:rPr lang="en-US" dirty="0" smtClean="0"/>
              <a:t>Personality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Palpation:  Head and Face</a:t>
            </a:r>
            <a:endParaRPr lang="en-US" dirty="0"/>
          </a:p>
        </p:txBody>
      </p:sp>
      <p:pic>
        <p:nvPicPr>
          <p:cNvPr id="4" name="Picture 2" descr="http://www.daviddarling.info/images/sphenoid_bon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337263"/>
            <a:ext cx="3886200" cy="307565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Head and Face</a:t>
            </a:r>
          </a:p>
          <a:p>
            <a:pPr lvl="1"/>
            <a:r>
              <a:rPr lang="en-US" dirty="0" smtClean="0"/>
              <a:t>Frontal</a:t>
            </a:r>
          </a:p>
          <a:p>
            <a:pPr lvl="1"/>
            <a:r>
              <a:rPr lang="en-US" dirty="0" smtClean="0"/>
              <a:t>Parietal</a:t>
            </a:r>
          </a:p>
          <a:p>
            <a:pPr lvl="1"/>
            <a:r>
              <a:rPr lang="en-US" dirty="0" smtClean="0"/>
              <a:t>Occipital</a:t>
            </a:r>
          </a:p>
          <a:p>
            <a:pPr lvl="1"/>
            <a:r>
              <a:rPr lang="en-US" dirty="0" smtClean="0"/>
              <a:t>Temporal</a:t>
            </a:r>
          </a:p>
          <a:p>
            <a:pPr lvl="1"/>
            <a:r>
              <a:rPr lang="en-US" dirty="0" smtClean="0"/>
              <a:t>Maxilla</a:t>
            </a:r>
          </a:p>
          <a:p>
            <a:pPr lvl="1"/>
            <a:r>
              <a:rPr lang="en-US" dirty="0" smtClean="0"/>
              <a:t>Mandible</a:t>
            </a:r>
          </a:p>
          <a:p>
            <a:pPr lvl="1"/>
            <a:r>
              <a:rPr lang="en-US" dirty="0" smtClean="0"/>
              <a:t>Nasal</a:t>
            </a:r>
          </a:p>
          <a:p>
            <a:pPr lvl="1"/>
            <a:r>
              <a:rPr lang="en-US" dirty="0" err="1" smtClean="0"/>
              <a:t>Zygoma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Palpation: 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You can palpate the</a:t>
            </a:r>
          </a:p>
          <a:p>
            <a:pPr>
              <a:buNone/>
            </a:pPr>
            <a:r>
              <a:rPr lang="en-US" dirty="0" smtClean="0"/>
              <a:t>	Auricle and a portion of the External Auditory Canal.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Perform a “snaps” test.</a:t>
            </a:r>
            <a:endParaRPr lang="en-US" dirty="0"/>
          </a:p>
        </p:txBody>
      </p:sp>
      <p:pic>
        <p:nvPicPr>
          <p:cNvPr id="5" name="Picture 2" descr="http://www.stanford.edu/class/cs379c/archive/2012/suggested_reading_list/supplements/figures/cranial_bones_auditory_ossicl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8065" r="6452"/>
          <a:stretch>
            <a:fillRect/>
          </a:stretch>
        </p:blipFill>
        <p:spPr bwMode="auto">
          <a:xfrm>
            <a:off x="533400" y="2133600"/>
            <a:ext cx="3657600" cy="276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</TotalTime>
  <Words>866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Head, Face, Ear, EYE, Nose, and Throat Evaluation </vt:lpstr>
      <vt:lpstr>History: Head Questions</vt:lpstr>
      <vt:lpstr>History: More Questions</vt:lpstr>
      <vt:lpstr>History: More Questions</vt:lpstr>
      <vt:lpstr>Observation: </vt:lpstr>
      <vt:lpstr>More to Observe:</vt:lpstr>
      <vt:lpstr>More to Observe</vt:lpstr>
      <vt:lpstr>Palpation:  Head and Face</vt:lpstr>
      <vt:lpstr>Palpation: Ear</vt:lpstr>
      <vt:lpstr>Palpation: Eye</vt:lpstr>
      <vt:lpstr>Palpation: Tooth</vt:lpstr>
      <vt:lpstr>Special Tests:  Symptom Checklist</vt:lpstr>
      <vt:lpstr>Special Tests:  Neurological Testing </vt:lpstr>
      <vt:lpstr>Special Tests: Eye Function</vt:lpstr>
      <vt:lpstr>Special Test: Balance Test</vt:lpstr>
      <vt:lpstr>Special Tests:  Coordination Tests</vt:lpstr>
      <vt:lpstr>Special Tests:  Coordination Tests</vt:lpstr>
      <vt:lpstr>Special Tests: Cognitive Tests</vt:lpstr>
      <vt:lpstr>Sports Specific/Functional Testing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Head, Face, Ear, EYE, Nose, and Throat Evaluation </dc:title>
  <dc:creator>sennis</dc:creator>
  <cp:lastModifiedBy>sennis</cp:lastModifiedBy>
  <cp:revision>7</cp:revision>
  <dcterms:created xsi:type="dcterms:W3CDTF">2014-03-18T18:13:13Z</dcterms:created>
  <dcterms:modified xsi:type="dcterms:W3CDTF">2015-01-22T20:17:33Z</dcterms:modified>
</cp:coreProperties>
</file>