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2" r:id="rId3"/>
    <p:sldId id="311" r:id="rId4"/>
    <p:sldId id="316" r:id="rId5"/>
    <p:sldId id="264" r:id="rId6"/>
    <p:sldId id="300" r:id="rId7"/>
    <p:sldId id="301" r:id="rId8"/>
    <p:sldId id="270" r:id="rId9"/>
    <p:sldId id="263" r:id="rId10"/>
    <p:sldId id="312" r:id="rId11"/>
    <p:sldId id="265" r:id="rId12"/>
    <p:sldId id="271" r:id="rId13"/>
    <p:sldId id="302" r:id="rId14"/>
    <p:sldId id="303" r:id="rId15"/>
    <p:sldId id="266" r:id="rId16"/>
    <p:sldId id="304" r:id="rId17"/>
    <p:sldId id="272" r:id="rId18"/>
    <p:sldId id="269" r:id="rId19"/>
    <p:sldId id="307" r:id="rId20"/>
    <p:sldId id="308" r:id="rId21"/>
    <p:sldId id="273" r:id="rId22"/>
    <p:sldId id="315" r:id="rId23"/>
    <p:sldId id="313" r:id="rId24"/>
    <p:sldId id="314" r:id="rId25"/>
    <p:sldId id="275" r:id="rId26"/>
    <p:sldId id="3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660"/>
  </p:normalViewPr>
  <p:slideViewPr>
    <p:cSldViewPr>
      <p:cViewPr varScale="1">
        <p:scale>
          <a:sx n="70" d="100"/>
          <a:sy n="70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5166C35-5DF7-44C8-BF6D-445F996519CD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99CC01-DE17-481E-AC5A-3436CF11E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.edu/faculty/files/2113/3364/5950/Concussion_Standardized_SAC_Concussion_form_b.pdf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Head, Face, Ear, Eye, Nose, Throat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6324600" cy="1066800"/>
          </a:xfrm>
        </p:spPr>
        <p:txBody>
          <a:bodyPr/>
          <a:lstStyle/>
          <a:p>
            <a:r>
              <a:rPr lang="en-US" dirty="0" smtClean="0"/>
              <a:t>Cranial Nerve Assessment: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0" y="1447800"/>
            <a:ext cx="4876800" cy="5410200"/>
          </a:xfrm>
        </p:spPr>
        <p:txBody>
          <a:bodyPr>
            <a:noAutofit/>
          </a:bodyPr>
          <a:lstStyle/>
          <a:p>
            <a:r>
              <a:rPr lang="en-US" dirty="0" smtClean="0"/>
              <a:t>Olfactory (s) – smell</a:t>
            </a:r>
          </a:p>
          <a:p>
            <a:r>
              <a:rPr lang="en-US" dirty="0" smtClean="0"/>
              <a:t>Optic (s) – vision </a:t>
            </a:r>
          </a:p>
          <a:p>
            <a:r>
              <a:rPr lang="en-US" dirty="0" err="1" smtClean="0"/>
              <a:t>Occulomotor</a:t>
            </a:r>
            <a:r>
              <a:rPr lang="en-US" dirty="0" smtClean="0"/>
              <a:t> (s/m) – blink; pupil reaction</a:t>
            </a:r>
          </a:p>
          <a:p>
            <a:r>
              <a:rPr lang="en-US" dirty="0" err="1" smtClean="0"/>
              <a:t>Trochlear</a:t>
            </a:r>
            <a:r>
              <a:rPr lang="en-US" dirty="0" smtClean="0"/>
              <a:t> (s/m) – eyeball movement</a:t>
            </a:r>
          </a:p>
          <a:p>
            <a:r>
              <a:rPr lang="en-US" dirty="0" smtClean="0"/>
              <a:t>Trigeminal (s/m) – chewing</a:t>
            </a:r>
          </a:p>
          <a:p>
            <a:r>
              <a:rPr lang="en-US" dirty="0" err="1" smtClean="0"/>
              <a:t>Abducens</a:t>
            </a:r>
            <a:r>
              <a:rPr lang="en-US" dirty="0" smtClean="0"/>
              <a:t> (s/m) – eyeball movement</a:t>
            </a:r>
          </a:p>
          <a:p>
            <a:r>
              <a:rPr lang="en-US" dirty="0" smtClean="0"/>
              <a:t>Facial (s/m) – smile</a:t>
            </a:r>
          </a:p>
          <a:p>
            <a:r>
              <a:rPr lang="en-US" dirty="0" err="1" smtClean="0"/>
              <a:t>Vestibulocochlear</a:t>
            </a:r>
            <a:r>
              <a:rPr lang="en-US" dirty="0" smtClean="0"/>
              <a:t> (s) – balance/snaps</a:t>
            </a:r>
          </a:p>
          <a:p>
            <a:r>
              <a:rPr lang="en-US" dirty="0" err="1" smtClean="0"/>
              <a:t>Glossopharyngeal</a:t>
            </a:r>
            <a:r>
              <a:rPr lang="en-US" dirty="0" smtClean="0"/>
              <a:t> (s/m) – saliva/BP</a:t>
            </a:r>
          </a:p>
          <a:p>
            <a:r>
              <a:rPr lang="en-US" dirty="0" err="1" smtClean="0"/>
              <a:t>Vagus</a:t>
            </a:r>
            <a:r>
              <a:rPr lang="en-US" dirty="0" smtClean="0"/>
              <a:t> (s/m) – sharp/dull</a:t>
            </a:r>
          </a:p>
          <a:p>
            <a:r>
              <a:rPr lang="en-US" dirty="0" smtClean="0"/>
              <a:t>Accessory (s/m) – yes/no/so-so/swallow</a:t>
            </a:r>
          </a:p>
          <a:p>
            <a:r>
              <a:rPr lang="en-US" dirty="0" smtClean="0"/>
              <a:t>Hypoglossal (s/m) – stick out tongue/swallow</a:t>
            </a:r>
            <a:endParaRPr lang="en-US" dirty="0"/>
          </a:p>
        </p:txBody>
      </p:sp>
      <p:pic>
        <p:nvPicPr>
          <p:cNvPr id="5" name="Content Placeholder 4" descr="NEU_cranial_nerve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4009" y="2133600"/>
            <a:ext cx="4168666" cy="35819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hedoctordaddotcom.files.wordpress.com/2013/04/wpid-photo-apr-7-2013-1938.jpg"/>
          <p:cNvPicPr>
            <a:picLocks noChangeAspect="1" noChangeArrowheads="1"/>
          </p:cNvPicPr>
          <p:nvPr/>
        </p:nvPicPr>
        <p:blipFill>
          <a:blip r:embed="rId2" cstate="print"/>
          <a:srcRect t="6479" r="2179"/>
          <a:stretch>
            <a:fillRect/>
          </a:stretch>
        </p:blipFill>
        <p:spPr bwMode="auto">
          <a:xfrm>
            <a:off x="4111456" y="1066800"/>
            <a:ext cx="4803944" cy="3429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1371600" cy="1066800"/>
          </a:xfrm>
        </p:spPr>
        <p:txBody>
          <a:bodyPr/>
          <a:lstStyle/>
          <a:p>
            <a:r>
              <a:rPr lang="en-US" dirty="0" smtClean="0"/>
              <a:t>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Hearing/equilibrium </a:t>
            </a:r>
          </a:p>
          <a:p>
            <a:r>
              <a:rPr lang="en-US" b="1" dirty="0" smtClean="0"/>
              <a:t>3 parts:</a:t>
            </a:r>
          </a:p>
          <a:p>
            <a:pPr lvl="1"/>
            <a:r>
              <a:rPr lang="en-US" b="1" dirty="0" smtClean="0"/>
              <a:t>External ear</a:t>
            </a:r>
          </a:p>
          <a:p>
            <a:pPr lvl="1"/>
            <a:r>
              <a:rPr lang="en-US" b="1" dirty="0" smtClean="0"/>
              <a:t>Middle ear</a:t>
            </a:r>
          </a:p>
          <a:p>
            <a:pPr lvl="1"/>
            <a:r>
              <a:rPr lang="en-US" b="1" dirty="0" smtClean="0"/>
              <a:t>Inner ear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Middle and inner ear transport auditory impulses to the brain</a:t>
            </a:r>
          </a:p>
          <a:p>
            <a:r>
              <a:rPr lang="en-US" dirty="0" smtClean="0"/>
              <a:t>Sports injuries occur to the outer portion of the 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Ear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External (Outer) ear</a:t>
            </a:r>
          </a:p>
          <a:p>
            <a:pPr lvl="1"/>
            <a:r>
              <a:rPr lang="en-US" b="1" dirty="0" smtClean="0"/>
              <a:t>Auricle – flexible cartilage, muscles, fat, blood vessels, nerves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External auditory canal (Ear canal)-short tube leading to eardrum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Sound funnels through the auricle into the External Auditory Canal.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external ea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1828800"/>
            <a:ext cx="3810000" cy="3960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Ear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Sound causes the Eardrum and the Ear </a:t>
            </a:r>
            <a:r>
              <a:rPr lang="en-US" b="1" dirty="0" err="1" smtClean="0"/>
              <a:t>Ossicles</a:t>
            </a:r>
            <a:r>
              <a:rPr lang="en-US" b="1" dirty="0" smtClean="0"/>
              <a:t> (bones) to Vibrate.</a:t>
            </a:r>
          </a:p>
          <a:p>
            <a:endParaRPr lang="en-US" b="1" dirty="0" smtClean="0"/>
          </a:p>
          <a:p>
            <a:r>
              <a:rPr lang="en-US" b="1" dirty="0" smtClean="0"/>
              <a:t>Eardrum-tympanic membrane</a:t>
            </a:r>
          </a:p>
          <a:p>
            <a:r>
              <a:rPr lang="en-US" b="1" dirty="0" smtClean="0"/>
              <a:t>Ear </a:t>
            </a:r>
            <a:r>
              <a:rPr lang="en-US" b="1" dirty="0" err="1" smtClean="0"/>
              <a:t>ossicles</a:t>
            </a:r>
            <a:r>
              <a:rPr lang="en-US" b="1" dirty="0" smtClean="0"/>
              <a:t> – tiny bones</a:t>
            </a:r>
          </a:p>
          <a:p>
            <a:pPr lvl="1"/>
            <a:r>
              <a:rPr lang="en-US" b="1" dirty="0" smtClean="0"/>
              <a:t>Hammer (</a:t>
            </a:r>
            <a:r>
              <a:rPr lang="en-US" b="1" dirty="0" err="1" smtClean="0"/>
              <a:t>Malleus</a:t>
            </a:r>
            <a:r>
              <a:rPr lang="en-US" b="1" dirty="0" smtClean="0"/>
              <a:t>)</a:t>
            </a:r>
          </a:p>
          <a:p>
            <a:pPr lvl="2"/>
            <a:r>
              <a:rPr lang="en-US" b="1" dirty="0" smtClean="0"/>
              <a:t>vibrates eardrum</a:t>
            </a:r>
          </a:p>
          <a:p>
            <a:pPr lvl="1"/>
            <a:r>
              <a:rPr lang="en-US" b="1" dirty="0" smtClean="0"/>
              <a:t>Anvil (</a:t>
            </a:r>
            <a:r>
              <a:rPr lang="en-US" b="1" dirty="0" err="1" smtClean="0"/>
              <a:t>Incus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Stirrup (Stapes)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1"/>
                </a:solidFill>
              </a:rPr>
              <a:t>Together they  transmit 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sound to the cochlea.</a:t>
            </a:r>
          </a:p>
        </p:txBody>
      </p:sp>
      <p:pic>
        <p:nvPicPr>
          <p:cNvPr id="7" name="Picture 2" descr="http://www.stanford.edu/class/cs379c/archive/2012/suggested_reading_list/supplements/figures/cranial_bones_auditory_ossicl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8065" r="6452"/>
          <a:stretch>
            <a:fillRect/>
          </a:stretch>
        </p:blipFill>
        <p:spPr bwMode="auto">
          <a:xfrm>
            <a:off x="5029200" y="2819400"/>
            <a:ext cx="3581400" cy="38099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10400" y="480060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Eardrum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Cochlea transforms sound to nerve impulses sent to the brain. </a:t>
            </a:r>
          </a:p>
          <a:p>
            <a:r>
              <a:rPr lang="en-US" b="1" dirty="0" smtClean="0"/>
              <a:t>Semicircular Canals (Fluid-filled) attach to the Cochlea along with Nerves. </a:t>
            </a:r>
          </a:p>
          <a:p>
            <a:endParaRPr lang="en-US" dirty="0"/>
          </a:p>
        </p:txBody>
      </p:sp>
      <p:pic>
        <p:nvPicPr>
          <p:cNvPr id="7" name="Content Placeholder 6" descr="250px-Bony_labyrinth_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3634" y="2087165"/>
            <a:ext cx="3505199" cy="3750469"/>
          </a:xfrm>
        </p:spPr>
      </p:pic>
      <p:sp>
        <p:nvSpPr>
          <p:cNvPr id="4" name="TextBox 3"/>
          <p:cNvSpPr txBox="1"/>
          <p:nvPr/>
        </p:nvSpPr>
        <p:spPr>
          <a:xfrm>
            <a:off x="4724400" y="1981200"/>
            <a:ext cx="297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Semicircular Canals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77200" y="39624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Cochlea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</a:t>
            </a:r>
            <a:r>
              <a:rPr lang="en-US" b="1" dirty="0" smtClean="0"/>
              <a:t>ision/balance</a:t>
            </a:r>
          </a:p>
          <a:p>
            <a:pPr lvl="0"/>
            <a:r>
              <a:rPr lang="en-US" b="1" dirty="0" smtClean="0"/>
              <a:t>Retained within oval socket of skull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Parts of the Eye</a:t>
            </a:r>
          </a:p>
          <a:p>
            <a:r>
              <a:rPr lang="en-US" b="1" dirty="0" smtClean="0"/>
              <a:t>Eye lid – covers eye for protection</a:t>
            </a:r>
          </a:p>
          <a:p>
            <a:r>
              <a:rPr lang="en-US" b="1" dirty="0" smtClean="0"/>
              <a:t>Eyebrow and eyelashes – filtering system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6" descr="Eyelid-diagr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295400"/>
            <a:ext cx="4038600" cy="44973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Sclera – tough white outer layer covering eyeball</a:t>
            </a:r>
          </a:p>
          <a:p>
            <a:r>
              <a:rPr lang="en-US" b="1" dirty="0" smtClean="0"/>
              <a:t>Cornea – lens that covers pupil/iris</a:t>
            </a:r>
          </a:p>
          <a:p>
            <a:r>
              <a:rPr lang="en-US" b="1" dirty="0" smtClean="0"/>
              <a:t>Conjunctiva- a thin layer of tissue covering the front of the eye</a:t>
            </a:r>
          </a:p>
          <a:p>
            <a:r>
              <a:rPr lang="en-US" b="1" dirty="0" smtClean="0"/>
              <a:t>Retina- light sensing cells on the back of the eye</a:t>
            </a:r>
          </a:p>
          <a:p>
            <a:r>
              <a:rPr lang="en-US" b="1" dirty="0" smtClean="0"/>
              <a:t>Lens- sits behind iris/pupil, helps focus light on the back of eye</a:t>
            </a:r>
          </a:p>
          <a:p>
            <a:r>
              <a:rPr lang="en-US" b="1" dirty="0" smtClean="0"/>
              <a:t>Pupil- the black circular opening in the iris that lets light in </a:t>
            </a:r>
          </a:p>
          <a:p>
            <a:r>
              <a:rPr lang="en-US" b="1" dirty="0" smtClean="0"/>
              <a:t>Iris- the pigmented (colored) part</a:t>
            </a:r>
          </a:p>
          <a:p>
            <a:r>
              <a:rPr lang="en-US" b="1" dirty="0" smtClean="0"/>
              <a:t>Optic Nerve- nerve that carries electrical impulses to the brain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3124200" cy="1066800"/>
          </a:xfrm>
        </p:spPr>
        <p:txBody>
          <a:bodyPr/>
          <a:lstStyle/>
          <a:p>
            <a:r>
              <a:rPr lang="en-US" dirty="0" smtClean="0"/>
              <a:t>Eye Anatomy</a:t>
            </a:r>
            <a:endParaRPr lang="en-US" dirty="0"/>
          </a:p>
        </p:txBody>
      </p:sp>
      <p:pic>
        <p:nvPicPr>
          <p:cNvPr id="23554" name="Picture 2" descr="http://www.asu.edu/courses/css335/images/eye_anatomy%202.gif"/>
          <p:cNvPicPr>
            <a:picLocks noChangeAspect="1" noChangeArrowheads="1"/>
          </p:cNvPicPr>
          <p:nvPr/>
        </p:nvPicPr>
        <p:blipFill>
          <a:blip r:embed="rId2" cstate="print"/>
          <a:srcRect b="5055"/>
          <a:stretch>
            <a:fillRect/>
          </a:stretch>
        </p:blipFill>
        <p:spPr bwMode="auto">
          <a:xfrm>
            <a:off x="685800" y="1828800"/>
            <a:ext cx="7620000" cy="4521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124200" cy="1066800"/>
          </a:xfrm>
        </p:spPr>
        <p:txBody>
          <a:bodyPr/>
          <a:lstStyle/>
          <a:p>
            <a:r>
              <a:rPr lang="en-US" dirty="0" smtClean="0"/>
              <a:t>Special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Signs </a:t>
            </a:r>
            <a:r>
              <a:rPr lang="en-US" smtClean="0"/>
              <a:t>and Symptoms</a:t>
            </a:r>
          </a:p>
          <a:p>
            <a:r>
              <a:rPr lang="en-US" dirty="0" smtClean="0"/>
              <a:t>Neurological Testing</a:t>
            </a:r>
          </a:p>
          <a:p>
            <a:pPr lvl="1"/>
            <a:r>
              <a:rPr lang="en-US" dirty="0" smtClean="0"/>
              <a:t>Cranial nerve assessment</a:t>
            </a:r>
          </a:p>
          <a:p>
            <a:r>
              <a:rPr lang="en-US" dirty="0" smtClean="0"/>
              <a:t>Eye function </a:t>
            </a:r>
          </a:p>
          <a:p>
            <a:pPr lvl="1"/>
            <a:r>
              <a:rPr lang="en-US" dirty="0" smtClean="0"/>
              <a:t>PEARL – pupils should equal, accommodate, round, and reactive to light</a:t>
            </a:r>
          </a:p>
          <a:p>
            <a:pPr lvl="1"/>
            <a:r>
              <a:rPr lang="en-US" dirty="0" smtClean="0"/>
              <a:t>Eye movement</a:t>
            </a:r>
          </a:p>
          <a:p>
            <a:pPr lvl="1"/>
            <a:r>
              <a:rPr lang="en-US" dirty="0" smtClean="0"/>
              <a:t>Blurred vision – ability to read</a:t>
            </a:r>
          </a:p>
          <a:p>
            <a:r>
              <a:rPr lang="en-US" dirty="0" smtClean="0"/>
              <a:t>Balance test</a:t>
            </a:r>
          </a:p>
          <a:p>
            <a:pPr lvl="1"/>
            <a:r>
              <a:rPr lang="en-US" dirty="0" smtClean="0"/>
              <a:t>BESS – Balance Error Score System</a:t>
            </a:r>
          </a:p>
          <a:p>
            <a:r>
              <a:rPr lang="en-US" dirty="0" smtClean="0"/>
              <a:t>Coordination test</a:t>
            </a:r>
          </a:p>
          <a:p>
            <a:pPr lvl="1"/>
            <a:r>
              <a:rPr lang="en-US" dirty="0" smtClean="0"/>
              <a:t>Finger-to-nose</a:t>
            </a:r>
          </a:p>
          <a:p>
            <a:pPr lvl="1"/>
            <a:r>
              <a:rPr lang="en-US" dirty="0" smtClean="0"/>
              <a:t>Heel-to-toe</a:t>
            </a:r>
          </a:p>
          <a:p>
            <a:pPr lvl="1"/>
            <a:r>
              <a:rPr lang="en-US" dirty="0" smtClean="0"/>
              <a:t>Standing Heel-to-knee</a:t>
            </a:r>
          </a:p>
          <a:p>
            <a:r>
              <a:rPr lang="en-US" dirty="0" smtClean="0"/>
              <a:t>Cognitive test</a:t>
            </a:r>
          </a:p>
          <a:p>
            <a:pPr lvl="1"/>
            <a:r>
              <a:rPr lang="en-US" dirty="0" smtClean="0"/>
              <a:t>SAC – standardized assessment of concussion</a:t>
            </a:r>
          </a:p>
          <a:p>
            <a:pPr lvl="1"/>
            <a:r>
              <a:rPr lang="en-US" dirty="0" smtClean="0"/>
              <a:t>Serial 7’s</a:t>
            </a:r>
          </a:p>
          <a:p>
            <a:pPr lvl="1"/>
            <a:r>
              <a:rPr lang="en-US" dirty="0" smtClean="0"/>
              <a:t>Countdown by 7 from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Neurological Testing: Cranial Nerves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Olfactory (s) – smell</a:t>
            </a:r>
          </a:p>
          <a:p>
            <a:r>
              <a:rPr lang="en-US" dirty="0"/>
              <a:t>Optic (s) – vision </a:t>
            </a:r>
          </a:p>
          <a:p>
            <a:r>
              <a:rPr lang="en-US" dirty="0" err="1"/>
              <a:t>Occulomotor</a:t>
            </a:r>
            <a:r>
              <a:rPr lang="en-US" dirty="0"/>
              <a:t> (s/m) – blink; pupil reaction</a:t>
            </a:r>
          </a:p>
          <a:p>
            <a:r>
              <a:rPr lang="en-US" dirty="0"/>
              <a:t>Trochlear (s/m) – eyeball movement</a:t>
            </a:r>
          </a:p>
          <a:p>
            <a:r>
              <a:rPr lang="en-US" dirty="0"/>
              <a:t>Trigeminal (s/m) – chewing</a:t>
            </a:r>
          </a:p>
          <a:p>
            <a:r>
              <a:rPr lang="en-US" dirty="0" err="1"/>
              <a:t>Abducens</a:t>
            </a:r>
            <a:r>
              <a:rPr lang="en-US" dirty="0"/>
              <a:t> (s/m) – eyeball movement</a:t>
            </a:r>
          </a:p>
          <a:p>
            <a:r>
              <a:rPr lang="en-US" dirty="0"/>
              <a:t>Facial (s/m) – smile</a:t>
            </a:r>
          </a:p>
          <a:p>
            <a:r>
              <a:rPr lang="en-US" dirty="0" err="1"/>
              <a:t>Vestibulocochlear</a:t>
            </a:r>
            <a:r>
              <a:rPr lang="en-US" dirty="0"/>
              <a:t> (s) – balance/snaps</a:t>
            </a:r>
          </a:p>
          <a:p>
            <a:r>
              <a:rPr lang="en-US" dirty="0"/>
              <a:t>Glossopharyngeal (s/m) – saliva/BP</a:t>
            </a:r>
          </a:p>
          <a:p>
            <a:r>
              <a:rPr lang="en-US" dirty="0" err="1"/>
              <a:t>Vagus</a:t>
            </a:r>
            <a:r>
              <a:rPr lang="en-US" dirty="0"/>
              <a:t> (s/m) – sharp/dull</a:t>
            </a:r>
          </a:p>
          <a:p>
            <a:r>
              <a:rPr lang="en-US" dirty="0"/>
              <a:t>Accessory (s/m) – yes/no/so-so/swallow</a:t>
            </a:r>
          </a:p>
          <a:p>
            <a:r>
              <a:rPr lang="en-US" dirty="0"/>
              <a:t>Hypoglossal (s/m) – stick out tongue/swallow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352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Cranial </a:t>
            </a:r>
            <a:r>
              <a:rPr lang="en-US" smtClean="0"/>
              <a:t>(Skull)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Frontal</a:t>
            </a:r>
            <a:endParaRPr lang="en-US" b="1" dirty="0"/>
          </a:p>
          <a:p>
            <a:pPr lvl="0"/>
            <a:r>
              <a:rPr lang="en-US" b="1" dirty="0"/>
              <a:t>Parietal (2)</a:t>
            </a:r>
          </a:p>
          <a:p>
            <a:pPr lvl="0"/>
            <a:r>
              <a:rPr lang="en-US" b="1" dirty="0" smtClean="0"/>
              <a:t>Temporal (2)</a:t>
            </a:r>
            <a:endParaRPr lang="en-US" b="1" dirty="0"/>
          </a:p>
          <a:p>
            <a:pPr lvl="0"/>
            <a:r>
              <a:rPr lang="en-US" b="1" dirty="0"/>
              <a:t>Occipital</a:t>
            </a:r>
          </a:p>
          <a:p>
            <a:pPr lvl="0"/>
            <a:r>
              <a:rPr lang="en-US" b="1" dirty="0"/>
              <a:t>Sphenoid</a:t>
            </a:r>
          </a:p>
          <a:p>
            <a:pPr lvl="0"/>
            <a:r>
              <a:rPr lang="en-US" b="1" dirty="0" smtClean="0"/>
              <a:t>Ethmoid-can puncture the brain if broken!</a:t>
            </a:r>
          </a:p>
          <a:p>
            <a:pPr marL="109728" lvl="0" indent="0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2290" name="Picture 2" descr="http://www.daviddarling.info/images/sphenoid_b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752600"/>
            <a:ext cx="529548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PEARL – pupils should equal, accommodate, round, and reactive to </a:t>
            </a:r>
            <a:r>
              <a:rPr lang="en-US" dirty="0" smtClean="0"/>
              <a:t>light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/>
              <a:t>Eye </a:t>
            </a:r>
            <a:r>
              <a:rPr lang="en-US" dirty="0" smtClean="0"/>
              <a:t>movement-follow your finger test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/>
              <a:t>Blurred vision – ability to read</a:t>
            </a:r>
          </a:p>
          <a:p>
            <a:endParaRPr lang="en-US" dirty="0"/>
          </a:p>
        </p:txBody>
      </p:sp>
      <p:pic>
        <p:nvPicPr>
          <p:cNvPr id="5" name="Picture 2" descr="http://www.asu.edu/courses/css335/images/eye_anatomy%20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34000" y="2286000"/>
            <a:ext cx="28194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518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Balance Test: BESS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64008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Balance Error Scoring System (BESS):</a:t>
            </a:r>
          </a:p>
          <a:p>
            <a:pPr lvl="1"/>
            <a:r>
              <a:rPr lang="en-US" dirty="0" smtClean="0"/>
              <a:t>Clinical Test Battery</a:t>
            </a:r>
          </a:p>
          <a:p>
            <a:pPr lvl="2"/>
            <a:r>
              <a:rPr lang="en-US" dirty="0" smtClean="0"/>
              <a:t>Six 20 second trials using 3 different stances (double, single, tandem) on 2 different surfaces (firm, foam)</a:t>
            </a:r>
          </a:p>
          <a:p>
            <a:pPr lvl="1"/>
            <a:r>
              <a:rPr lang="en-US" dirty="0" smtClean="0"/>
              <a:t>Record Errors</a:t>
            </a:r>
          </a:p>
          <a:p>
            <a:pPr lvl="2"/>
            <a:r>
              <a:rPr lang="en-US" dirty="0" smtClean="0"/>
              <a:t>Hands lifted off iliac crests</a:t>
            </a:r>
          </a:p>
          <a:p>
            <a:pPr lvl="2"/>
            <a:r>
              <a:rPr lang="en-US" dirty="0" smtClean="0"/>
              <a:t>Opening eyes</a:t>
            </a:r>
          </a:p>
          <a:p>
            <a:pPr lvl="2"/>
            <a:r>
              <a:rPr lang="en-US" dirty="0" smtClean="0"/>
              <a:t>Step, stumbles, or falls</a:t>
            </a:r>
          </a:p>
          <a:p>
            <a:pPr lvl="2"/>
            <a:r>
              <a:rPr lang="en-US" dirty="0" smtClean="0"/>
              <a:t>Moving into &gt;30 degrees of hip flexion or abduction</a:t>
            </a:r>
          </a:p>
          <a:p>
            <a:pPr lvl="2"/>
            <a:r>
              <a:rPr lang="en-US" dirty="0" smtClean="0"/>
              <a:t>Remaining out of testing position for &gt;5 seconds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762000"/>
            <a:ext cx="2286000" cy="581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Cognitive Tests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Serial 7s</a:t>
            </a:r>
          </a:p>
          <a:p>
            <a:pPr lvl="1"/>
            <a:r>
              <a:rPr lang="en-US" dirty="0" smtClean="0"/>
              <a:t>Count backwards from 100 by 7</a:t>
            </a:r>
          </a:p>
          <a:p>
            <a:r>
              <a:rPr lang="en-US" dirty="0" smtClean="0"/>
              <a:t>Months in Reverse Order</a:t>
            </a:r>
          </a:p>
          <a:p>
            <a:r>
              <a:rPr lang="en-US" dirty="0" smtClean="0"/>
              <a:t>ABCs in Reverse Order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SAC Test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Reverse Thinking Activities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www.mc.edu/faculty/files/2113/3364/5950/Concussion_Standardized_SAC_Concussion_form_b.pdf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4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 Coordination Tests</a:t>
            </a:r>
            <a:endParaRPr lang="en-US" dirty="0"/>
          </a:p>
        </p:txBody>
      </p:sp>
      <p:pic>
        <p:nvPicPr>
          <p:cNvPr id="10" name="Content Placeholder 9" descr="finger to nos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2895600"/>
            <a:ext cx="4038600" cy="3276600"/>
          </a:xfrm>
        </p:spPr>
      </p:pic>
      <p:pic>
        <p:nvPicPr>
          <p:cNvPr id="11" name="Content Placeholder 10" descr="heel to toe walkin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667000"/>
            <a:ext cx="3886200" cy="350519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Finger to Nose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Heel to Toe Walking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83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 Coordination Tests</a:t>
            </a:r>
            <a:endParaRPr lang="en-US" dirty="0"/>
          </a:p>
        </p:txBody>
      </p:sp>
      <p:pic>
        <p:nvPicPr>
          <p:cNvPr id="7" name="Content Placeholder 6" descr="heel to knee test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2895600" cy="380999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Standing Heel to Knee Test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09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Anatomy of the 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tooth is a composite of mineral salts</a:t>
            </a:r>
          </a:p>
          <a:p>
            <a:pPr lvl="1"/>
            <a:r>
              <a:rPr lang="en-US" dirty="0" smtClean="0"/>
              <a:t>Calcium and phosphorus are most abundant.  </a:t>
            </a:r>
          </a:p>
          <a:p>
            <a:r>
              <a:rPr lang="en-US" b="1" dirty="0" smtClean="0"/>
              <a:t>Crown</a:t>
            </a:r>
            <a:r>
              <a:rPr lang="en-US" dirty="0" smtClean="0"/>
              <a:t> – the portion protruding from the gum</a:t>
            </a:r>
          </a:p>
          <a:p>
            <a:pPr lvl="1"/>
            <a:r>
              <a:rPr lang="en-US" dirty="0" smtClean="0"/>
              <a:t>Is covered by the hardest substance within the body, the </a:t>
            </a:r>
            <a:r>
              <a:rPr lang="en-US" b="1" dirty="0" smtClean="0"/>
              <a:t>enamel </a:t>
            </a:r>
          </a:p>
          <a:p>
            <a:r>
              <a:rPr lang="en-US" b="1" dirty="0" smtClean="0"/>
              <a:t>Root</a:t>
            </a:r>
            <a:r>
              <a:rPr lang="en-US" dirty="0" smtClean="0"/>
              <a:t> – the portion that extends into the alveolar bone of the mouth</a:t>
            </a:r>
          </a:p>
          <a:p>
            <a:pPr lvl="1"/>
            <a:r>
              <a:rPr lang="en-US" dirty="0" smtClean="0"/>
              <a:t>Is called the and is covered by a thin, bony substance known as </a:t>
            </a:r>
            <a:r>
              <a:rPr lang="en-US" b="1" dirty="0" err="1" smtClean="0"/>
              <a:t>cementum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25602" name="Picture 2" descr="http://www.enchantedlearning.com/subjects/anatomy/teeth/toothlabeled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24000"/>
            <a:ext cx="4191000" cy="4816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Anatomy of the 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Dentin</a:t>
            </a:r>
            <a:r>
              <a:rPr lang="en-US" dirty="0" smtClean="0"/>
              <a:t> – underneath the enamel and </a:t>
            </a:r>
            <a:r>
              <a:rPr lang="en-US" dirty="0" err="1" smtClean="0"/>
              <a:t>cementum</a:t>
            </a:r>
            <a:r>
              <a:rPr lang="en-US" dirty="0" smtClean="0"/>
              <a:t> lies the bulk of the tooth, a hard material</a:t>
            </a:r>
          </a:p>
          <a:p>
            <a:r>
              <a:rPr lang="en-US" b="1" dirty="0" smtClean="0"/>
              <a:t>Pulp</a:t>
            </a:r>
            <a:r>
              <a:rPr lang="en-US" dirty="0" smtClean="0"/>
              <a:t> – within the dentin is a central canal and chamber, a substance composed of nerves, </a:t>
            </a:r>
            <a:r>
              <a:rPr lang="en-US" dirty="0" err="1" smtClean="0"/>
              <a:t>lymphatics</a:t>
            </a:r>
            <a:r>
              <a:rPr lang="en-US" dirty="0" smtClean="0"/>
              <a:t>, and blood vessels</a:t>
            </a:r>
          </a:p>
          <a:p>
            <a:endParaRPr lang="en-US" dirty="0"/>
          </a:p>
        </p:txBody>
      </p:sp>
      <p:pic>
        <p:nvPicPr>
          <p:cNvPr id="25602" name="Picture 2" descr="http://www.enchantedlearning.com/subjects/anatomy/teeth/toothlabeled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4191000" cy="4740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Bones of the Throat/Neck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Hyoid Bone in neck – Adam’s apple</a:t>
            </a:r>
          </a:p>
          <a:p>
            <a:r>
              <a:rPr lang="en-US" b="1" dirty="0" smtClean="0"/>
              <a:t>Cervical Vertebrae (C1-C7)</a:t>
            </a:r>
          </a:p>
          <a:p>
            <a:pPr lvl="1"/>
            <a:r>
              <a:rPr lang="en-US" b="1" dirty="0" smtClean="0"/>
              <a:t>Atlas – C1</a:t>
            </a:r>
          </a:p>
          <a:p>
            <a:pPr lvl="1"/>
            <a:r>
              <a:rPr lang="en-US" b="1" dirty="0" smtClean="0"/>
              <a:t>Axis – C2</a:t>
            </a:r>
            <a:endParaRPr lang="en-US" b="1" dirty="0"/>
          </a:p>
        </p:txBody>
      </p:sp>
      <p:pic>
        <p:nvPicPr>
          <p:cNvPr id="10" name="Content Placeholder 9" descr="bo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2133600"/>
            <a:ext cx="2590800" cy="4114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BRAIN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Cerebrum</a:t>
            </a:r>
          </a:p>
          <a:p>
            <a:r>
              <a:rPr lang="en-US" dirty="0" smtClean="0"/>
              <a:t>Cerebellum</a:t>
            </a:r>
          </a:p>
          <a:p>
            <a:r>
              <a:rPr lang="en-US" dirty="0" smtClean="0"/>
              <a:t>Brain stem</a:t>
            </a:r>
          </a:p>
          <a:p>
            <a:pPr lvl="1"/>
            <a:r>
              <a:rPr lang="en-US" dirty="0" smtClean="0"/>
              <a:t>Medulla Oblongata</a:t>
            </a:r>
          </a:p>
          <a:p>
            <a:pPr lvl="1"/>
            <a:r>
              <a:rPr lang="en-US" dirty="0" smtClean="0"/>
              <a:t>Pons</a:t>
            </a:r>
          </a:p>
          <a:p>
            <a:pPr lvl="1"/>
            <a:r>
              <a:rPr lang="en-US" smtClean="0"/>
              <a:t>Midbrain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.bhs4.com/aa/8/aa8fb1612ce26f29b76ba081971c0e16fea73b86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9434" b="11321"/>
          <a:stretch>
            <a:fillRect/>
          </a:stretch>
        </p:blipFill>
        <p:spPr bwMode="auto">
          <a:xfrm>
            <a:off x="3962400" y="1676400"/>
            <a:ext cx="5000171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510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Anatomy of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648200" cy="5715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Cerebrum (cerebral cortex</a:t>
            </a:r>
            <a:r>
              <a:rPr lang="en-US" sz="2400" dirty="0" smtClean="0"/>
              <a:t>):divided into lobes. </a:t>
            </a:r>
          </a:p>
          <a:p>
            <a:pPr>
              <a:buNone/>
            </a:pPr>
            <a:r>
              <a:rPr lang="en-US" sz="2400" dirty="0" smtClean="0"/>
              <a:t>	It is the largest part.</a:t>
            </a:r>
          </a:p>
          <a:p>
            <a:r>
              <a:rPr lang="en-US" sz="2400" b="1" dirty="0" smtClean="0"/>
              <a:t>Frontal Lobe-reasoning, planning, speech, </a:t>
            </a:r>
          </a:p>
          <a:p>
            <a:pPr>
              <a:buNone/>
            </a:pPr>
            <a:r>
              <a:rPr lang="en-US" sz="2400" b="1" dirty="0" smtClean="0"/>
              <a:t>   movement, emotions, </a:t>
            </a:r>
          </a:p>
          <a:p>
            <a:pPr>
              <a:buNone/>
            </a:pPr>
            <a:r>
              <a:rPr lang="en-US" sz="2400" b="1" dirty="0" smtClean="0"/>
              <a:t>   problem solving</a:t>
            </a:r>
          </a:p>
          <a:p>
            <a:r>
              <a:rPr lang="en-US" sz="2400" b="1" dirty="0" smtClean="0"/>
              <a:t>Parietal Lobe-movement, orientation, recognition, perception</a:t>
            </a:r>
          </a:p>
          <a:p>
            <a:r>
              <a:rPr lang="en-US" sz="2400" b="1" dirty="0" smtClean="0"/>
              <a:t>Occipital Lobe-vision</a:t>
            </a:r>
          </a:p>
          <a:p>
            <a:r>
              <a:rPr lang="en-US" sz="2400" b="1" dirty="0" smtClean="0"/>
              <a:t>Temporal Lobe-perception, hearing, memory, speech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.bhs4.com/aa/8/aa8fb1612ce26f29b76ba081971c0e16fea73b86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9434" b="11321"/>
          <a:stretch>
            <a:fillRect/>
          </a:stretch>
        </p:blipFill>
        <p:spPr bwMode="auto">
          <a:xfrm>
            <a:off x="3886200" y="2362200"/>
            <a:ext cx="5000171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510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Anatomy of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6482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 smtClean="0"/>
              <a:t>Cerebellum: skeletal muscle movement.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It is known as the little brain.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.bhs4.com/aa/8/aa8fb1612ce26f29b76ba081971c0e16fea73b86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9434" b="11321"/>
          <a:stretch>
            <a:fillRect/>
          </a:stretch>
        </p:blipFill>
        <p:spPr bwMode="auto">
          <a:xfrm>
            <a:off x="4143829" y="2286000"/>
            <a:ext cx="5000171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5105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Anatomy of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6482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>
              <a:buNone/>
            </a:pPr>
            <a:r>
              <a:rPr lang="en-US" sz="2400" b="1" dirty="0" smtClean="0"/>
              <a:t>The Brain Stem is made up of 3 parts: 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Midbrain: vision, hearing, eye movement</a:t>
            </a:r>
          </a:p>
          <a:p>
            <a:r>
              <a:rPr lang="en-US" sz="2400" b="1" dirty="0" smtClean="0"/>
              <a:t>Pons: sleep, posture, respiration, swallowing, bladder control</a:t>
            </a:r>
          </a:p>
          <a:p>
            <a:r>
              <a:rPr lang="en-US" sz="2400" b="1" dirty="0" smtClean="0"/>
              <a:t>Medulla oblongata – heart rate, breathing, blood pressure, coughing, sneezing, vomiting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1524000" cy="1066800"/>
          </a:xfrm>
        </p:spPr>
        <p:txBody>
          <a:bodyPr/>
          <a:lstStyle/>
          <a:p>
            <a:r>
              <a:rPr lang="en-US" dirty="0" smtClean="0"/>
              <a:t>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76400"/>
            <a:ext cx="4343400" cy="51816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Meninges</a:t>
            </a:r>
            <a:r>
              <a:rPr lang="en-US" sz="2800" b="1" dirty="0" smtClean="0"/>
              <a:t> – 3 membranes that protect brain/spinal cord</a:t>
            </a:r>
          </a:p>
          <a:p>
            <a:pPr lvl="1"/>
            <a:r>
              <a:rPr lang="en-US" sz="2400" dirty="0" smtClean="0"/>
              <a:t>Dura mater</a:t>
            </a:r>
          </a:p>
          <a:p>
            <a:pPr lvl="1"/>
            <a:r>
              <a:rPr lang="en-US" sz="2400" dirty="0" err="1" smtClean="0"/>
              <a:t>Arachnoid</a:t>
            </a:r>
            <a:r>
              <a:rPr lang="en-US" sz="2400" dirty="0" smtClean="0"/>
              <a:t> space</a:t>
            </a:r>
          </a:p>
          <a:p>
            <a:pPr lvl="1"/>
            <a:r>
              <a:rPr lang="en-US" sz="2400" dirty="0" err="1" smtClean="0"/>
              <a:t>Pia</a:t>
            </a:r>
            <a:r>
              <a:rPr lang="en-US" sz="2400" dirty="0" smtClean="0"/>
              <a:t> mater</a:t>
            </a:r>
          </a:p>
          <a:p>
            <a:r>
              <a:rPr lang="en-US" sz="2800" b="1" dirty="0" smtClean="0"/>
              <a:t>Cerebrospinal fluid (CSF) – fluid that surrounds brain and spinal cord</a:t>
            </a:r>
            <a:endParaRPr lang="en-US" sz="2800" b="1" dirty="0"/>
          </a:p>
        </p:txBody>
      </p:sp>
      <p:pic>
        <p:nvPicPr>
          <p:cNvPr id="21506" name="Picture 2" descr="http://img.tfd.com/mk/M/X2604-M-20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376928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03.edu-cdn.com/files/static/mcgrawhillprof/9780071745864/SKELETAL_SYSTEM_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295400"/>
            <a:ext cx="5519166" cy="49834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3276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Facial and Nasal Bones: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79418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Bones of the Face</a:t>
            </a:r>
          </a:p>
          <a:p>
            <a:pPr lvl="0"/>
            <a:r>
              <a:rPr lang="en-US" b="1" dirty="0" smtClean="0"/>
              <a:t>Maxillary </a:t>
            </a:r>
            <a:r>
              <a:rPr lang="en-US" b="1" dirty="0"/>
              <a:t>(2)</a:t>
            </a:r>
          </a:p>
          <a:p>
            <a:pPr lvl="0"/>
            <a:r>
              <a:rPr lang="en-US" b="1" dirty="0" err="1"/>
              <a:t>Zygoma</a:t>
            </a:r>
            <a:r>
              <a:rPr lang="en-US" b="1" dirty="0"/>
              <a:t> (2)</a:t>
            </a:r>
          </a:p>
          <a:p>
            <a:pPr lvl="0"/>
            <a:r>
              <a:rPr lang="en-US" b="1" dirty="0"/>
              <a:t>Mandible </a:t>
            </a:r>
          </a:p>
          <a:p>
            <a:pPr lvl="0"/>
            <a:r>
              <a:rPr lang="en-US" b="1" dirty="0" err="1"/>
              <a:t>Lacrimal</a:t>
            </a:r>
            <a:r>
              <a:rPr lang="en-US" b="1" dirty="0"/>
              <a:t> (2)</a:t>
            </a:r>
          </a:p>
          <a:p>
            <a:pPr lvl="0"/>
            <a:r>
              <a:rPr lang="en-US" b="1" dirty="0"/>
              <a:t>Palatine (2</a:t>
            </a:r>
            <a:r>
              <a:rPr lang="en-US" b="1" dirty="0" smtClean="0"/>
              <a:t>)</a:t>
            </a:r>
          </a:p>
          <a:p>
            <a:pPr lvl="0"/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Bones of the Nose</a:t>
            </a:r>
          </a:p>
          <a:p>
            <a:pPr lvl="0"/>
            <a:r>
              <a:rPr lang="en-US" b="1" dirty="0" smtClean="0"/>
              <a:t>Nasal (2)</a:t>
            </a:r>
          </a:p>
          <a:p>
            <a:pPr lvl="0"/>
            <a:r>
              <a:rPr lang="en-US" b="1" dirty="0" smtClean="0"/>
              <a:t>Superior Turbinate (2)</a:t>
            </a:r>
            <a:endParaRPr lang="en-US" b="1" dirty="0"/>
          </a:p>
          <a:p>
            <a:pPr lvl="0"/>
            <a:r>
              <a:rPr lang="en-US" b="1" dirty="0"/>
              <a:t>Inferior Turbinate (2)</a:t>
            </a:r>
          </a:p>
          <a:p>
            <a:pPr lvl="0"/>
            <a:r>
              <a:rPr lang="en-US" b="1" dirty="0" err="1"/>
              <a:t>Vomer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9909</TotalTime>
  <Words>976</Words>
  <Application>Microsoft Office PowerPoint</Application>
  <PresentationFormat>On-screen Show (4:3)</PresentationFormat>
  <Paragraphs>197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Georgia</vt:lpstr>
      <vt:lpstr>Trebuchet MS</vt:lpstr>
      <vt:lpstr>Wingdings 2</vt:lpstr>
      <vt:lpstr>Urban</vt:lpstr>
      <vt:lpstr>Head, Face, Ear, Eye, Nose, Throat</vt:lpstr>
      <vt:lpstr>Cranial (Skull) Bones</vt:lpstr>
      <vt:lpstr>Bones of the Throat/Neck</vt:lpstr>
      <vt:lpstr>Parts of the BRAIN</vt:lpstr>
      <vt:lpstr>Anatomy of the Brain</vt:lpstr>
      <vt:lpstr>Anatomy of the Brain</vt:lpstr>
      <vt:lpstr>Anatomy of the Brain</vt:lpstr>
      <vt:lpstr>Brain</vt:lpstr>
      <vt:lpstr>Facial and Nasal Bones:</vt:lpstr>
      <vt:lpstr>Cranial Nerve Assessment:</vt:lpstr>
      <vt:lpstr>Ear</vt:lpstr>
      <vt:lpstr>External Ear </vt:lpstr>
      <vt:lpstr>Middle Ear</vt:lpstr>
      <vt:lpstr>Inner Ear</vt:lpstr>
      <vt:lpstr>Eye</vt:lpstr>
      <vt:lpstr>More Parts</vt:lpstr>
      <vt:lpstr>Eye Anatomy</vt:lpstr>
      <vt:lpstr>Special Tests</vt:lpstr>
      <vt:lpstr>Neurological Testing: Cranial Nerves  </vt:lpstr>
      <vt:lpstr>Eye Function</vt:lpstr>
      <vt:lpstr>Balance Test: BESS Test</vt:lpstr>
      <vt:lpstr>Special Tests: Cognitive Tests</vt:lpstr>
      <vt:lpstr>Special Tests:  Coordination Tests</vt:lpstr>
      <vt:lpstr>Special Tests:  Coordination Tests</vt:lpstr>
      <vt:lpstr>Anatomy of the Tooth</vt:lpstr>
      <vt:lpstr>Anatomy of the Tooth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</dc:title>
  <dc:creator>sennis</dc:creator>
  <cp:lastModifiedBy>Brooke Mungall</cp:lastModifiedBy>
  <cp:revision>49</cp:revision>
  <dcterms:created xsi:type="dcterms:W3CDTF">2013-04-16T15:41:38Z</dcterms:created>
  <dcterms:modified xsi:type="dcterms:W3CDTF">2017-04-04T13:41:17Z</dcterms:modified>
</cp:coreProperties>
</file>