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44F3DB-91F5-4913-AD16-CB8A3A424924}" type="datetimeFigureOut">
              <a:rPr lang="en-US" smtClean="0"/>
              <a:pPr/>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50F4F-FBE6-4A11-B929-B26CF449403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4F3DB-91F5-4913-AD16-CB8A3A424924}" type="datetimeFigureOut">
              <a:rPr lang="en-US" smtClean="0"/>
              <a:pPr/>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50F4F-FBE6-4A11-B929-B26CF44940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4F3DB-91F5-4913-AD16-CB8A3A424924}" type="datetimeFigureOut">
              <a:rPr lang="en-US" smtClean="0"/>
              <a:pPr/>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50F4F-FBE6-4A11-B929-B26CF44940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4F3DB-91F5-4913-AD16-CB8A3A424924}" type="datetimeFigureOut">
              <a:rPr lang="en-US" smtClean="0"/>
              <a:pPr/>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50F4F-FBE6-4A11-B929-B26CF44940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44F3DB-91F5-4913-AD16-CB8A3A424924}" type="datetimeFigureOut">
              <a:rPr lang="en-US" smtClean="0"/>
              <a:pPr/>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50F4F-FBE6-4A11-B929-B26CF449403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44F3DB-91F5-4913-AD16-CB8A3A424924}" type="datetimeFigureOut">
              <a:rPr lang="en-US" smtClean="0"/>
              <a:pPr/>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50F4F-FBE6-4A11-B929-B26CF44940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44F3DB-91F5-4913-AD16-CB8A3A424924}" type="datetimeFigureOut">
              <a:rPr lang="en-US" smtClean="0"/>
              <a:pPr/>
              <a:t>10/23/2018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550F4F-FBE6-4A11-B929-B26CF44940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44F3DB-91F5-4913-AD16-CB8A3A424924}" type="datetimeFigureOut">
              <a:rPr lang="en-US" smtClean="0"/>
              <a:pPr/>
              <a:t>10/23/2018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550F4F-FBE6-4A11-B929-B26CF44940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4F3DB-91F5-4913-AD16-CB8A3A424924}" type="datetimeFigureOut">
              <a:rPr lang="en-US" smtClean="0"/>
              <a:pPr/>
              <a:t>10/23/2018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50F4F-FBE6-4A11-B929-B26CF449403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4F3DB-91F5-4913-AD16-CB8A3A424924}" type="datetimeFigureOut">
              <a:rPr lang="en-US" smtClean="0"/>
              <a:pPr/>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50F4F-FBE6-4A11-B929-B26CF44940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44F3DB-91F5-4913-AD16-CB8A3A424924}" type="datetimeFigureOut">
              <a:rPr lang="en-US" smtClean="0"/>
              <a:pPr/>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50F4F-FBE6-4A11-B929-B26CF449403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4F3DB-91F5-4913-AD16-CB8A3A424924}" type="datetimeFigureOut">
              <a:rPr lang="en-US" smtClean="0"/>
              <a:pPr/>
              <a:t>10/23/2018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50F4F-FBE6-4A11-B929-B26CF449403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tzQ9vrvTAtk"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Iucf76E-R2s"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
            <a:ext cx="7772400" cy="1066800"/>
          </a:xfrm>
        </p:spPr>
        <p:txBody>
          <a:bodyPr>
            <a:normAutofit/>
          </a:bodyPr>
          <a:lstStyle/>
          <a:p>
            <a:r>
              <a:rPr lang="en-US" sz="6000" b="1" dirty="0" smtClean="0"/>
              <a:t>Hierarchy of Needs</a:t>
            </a:r>
            <a:endParaRPr lang="en-US" sz="6000" b="1" dirty="0"/>
          </a:p>
        </p:txBody>
      </p:sp>
      <p:pic>
        <p:nvPicPr>
          <p:cNvPr id="4" name="Picture 3" descr="maslows-hierarchy-of-needs1.jpg"/>
          <p:cNvPicPr>
            <a:picLocks noChangeAspect="1"/>
          </p:cNvPicPr>
          <p:nvPr/>
        </p:nvPicPr>
        <p:blipFill>
          <a:blip r:embed="rId2" cstate="print"/>
          <a:stretch>
            <a:fillRect/>
          </a:stretch>
        </p:blipFill>
        <p:spPr>
          <a:xfrm>
            <a:off x="914400" y="1143000"/>
            <a:ext cx="7366000" cy="55245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afety"/>
          <p:cNvSpPr>
            <a:spLocks noGrp="1"/>
          </p:cNvSpPr>
          <p:nvPr>
            <p:ph type="title"/>
          </p:nvPr>
        </p:nvSpPr>
        <p:spPr>
          <a:xfrm>
            <a:off x="381000" y="228600"/>
            <a:ext cx="8534400" cy="5867400"/>
          </a:xfrm>
        </p:spPr>
        <p:txBody>
          <a:bodyPr>
            <a:noAutofit/>
          </a:bodyPr>
          <a:lstStyle/>
          <a:p>
            <a:r>
              <a:rPr lang="en-US" sz="2500" dirty="0" smtClean="0"/>
              <a:t>What motivates behavior? According to humanist psychologist Abraham Maslow, our actions are motivated in order achieve certain needs. Maslow first introduced his concept of a hierarchy of needs in his 1943 paper "A Theory of Human Motivation" and his subsequent book Motivation and Personality. This hierarchy suggests that people are motivated to fulfill basic needs before moving on to other, more advanced needs. While some of the existing schools of thought at the time (such as psychoanalysis and behaviorism) tended to focus on problematic behaviors, Maslow was much more interested in learning more about what makes people happy and the things that they do to achieve that aim. As a humanist, Maslow believed that people have an inborn desire to be self-actualized, to be all they can be. In order to achieve this ultimate goal, however, a number of more basic needs must be met first such as the need for food,</a:t>
            </a:r>
            <a:endParaRPr lang="en-US" sz="3000" i="1" dirty="0"/>
          </a:p>
        </p:txBody>
      </p:sp>
      <p:sp>
        <p:nvSpPr>
          <p:cNvPr id="3" name="TextBox 2"/>
          <p:cNvSpPr txBox="1"/>
          <p:nvPr/>
        </p:nvSpPr>
        <p:spPr>
          <a:xfrm>
            <a:off x="1143000" y="6019800"/>
            <a:ext cx="6934200" cy="584775"/>
          </a:xfrm>
          <a:prstGeom prst="rect">
            <a:avLst/>
          </a:prstGeom>
          <a:noFill/>
        </p:spPr>
        <p:txBody>
          <a:bodyPr wrap="square" rtlCol="0">
            <a:spAutoFit/>
          </a:bodyPr>
          <a:lstStyle/>
          <a:p>
            <a:pPr algn="ctr"/>
            <a:r>
              <a:rPr lang="en-US" sz="3200" b="1" i="1" u="sng" dirty="0" smtClean="0">
                <a:ln w="12700">
                  <a:solidFill>
                    <a:schemeClr val="tx1"/>
                  </a:solidFill>
                  <a:round/>
                </a:ln>
              </a:rPr>
              <a:t>safety</a:t>
            </a:r>
            <a:r>
              <a:rPr lang="en-US" sz="3200" dirty="0" smtClean="0"/>
              <a:t>, love, and </a:t>
            </a:r>
            <a:r>
              <a:rPr lang="en-US" sz="3200" b="1" i="1" u="sng" dirty="0" smtClean="0">
                <a:ln>
                  <a:solidFill>
                    <a:schemeClr val="tx1"/>
                  </a:solidFill>
                </a:ln>
              </a:rPr>
              <a:t>self-esteem</a:t>
            </a:r>
            <a:r>
              <a:rPr lang="en-US" i="1"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4114800"/>
          </a:xfrm>
          <a:noFill/>
        </p:spPr>
        <p:txBody>
          <a:bodyPr>
            <a:noAutofit/>
          </a:bodyPr>
          <a:lstStyle/>
          <a:p>
            <a:r>
              <a:rPr lang="en-US" sz="4000" b="1" dirty="0"/>
              <a:t>From Basic to More Complex </a:t>
            </a:r>
            <a:r>
              <a:rPr lang="en-US" sz="4000" b="1" dirty="0" smtClean="0"/>
              <a:t>Needs</a:t>
            </a:r>
            <a:r>
              <a:rPr lang="en-US" sz="3000" b="1" dirty="0" smtClean="0"/>
              <a:t/>
            </a:r>
            <a:br>
              <a:rPr lang="en-US" sz="3000" b="1" dirty="0" smtClean="0"/>
            </a:br>
            <a:r>
              <a:rPr lang="en-US" sz="400" b="1" dirty="0" smtClean="0"/>
              <a:t/>
            </a:r>
            <a:br>
              <a:rPr lang="en-US" sz="400" b="1" dirty="0" smtClean="0"/>
            </a:br>
            <a:r>
              <a:rPr lang="en-US" sz="400" b="1" dirty="0" smtClean="0"/>
              <a:t/>
            </a:r>
            <a:br>
              <a:rPr lang="en-US" sz="400" b="1" dirty="0" smtClean="0"/>
            </a:br>
            <a:r>
              <a:rPr lang="en-US" sz="2700" dirty="0" smtClean="0"/>
              <a:t>This </a:t>
            </a:r>
            <a:r>
              <a:rPr lang="en-US" sz="2700" dirty="0"/>
              <a:t>hierarchy is most often displayed as a</a:t>
            </a:r>
            <a:r>
              <a:rPr lang="en-US" sz="2700" i="1" dirty="0"/>
              <a:t> </a:t>
            </a:r>
            <a:r>
              <a:rPr lang="en-US" sz="2700" b="1" i="1" u="sng" dirty="0">
                <a:ln>
                  <a:solidFill>
                    <a:schemeClr val="tx1"/>
                  </a:solidFill>
                </a:ln>
              </a:rPr>
              <a:t>pyramid</a:t>
            </a:r>
            <a:r>
              <a:rPr lang="en-US" sz="2700" dirty="0"/>
              <a:t>. The lowest levels of the pyramid are made up of the most basic needs, while the more complex needs are located at the top of the pyramid. Needs at the bottom of the pyramid are basic physical requirements including the need for food, water, sleep, and warmth. Once these lower-level needs have been met, people can move on to the next level of needs, which are for safety and security</a:t>
            </a:r>
            <a:r>
              <a:rPr lang="en-US" sz="2700" dirty="0" smtClean="0"/>
              <a:t>.</a:t>
            </a:r>
            <a:endParaRPr lang="en-US" sz="2400" dirty="0"/>
          </a:p>
        </p:txBody>
      </p:sp>
      <p:sp>
        <p:nvSpPr>
          <p:cNvPr id="3" name="TextBox 2"/>
          <p:cNvSpPr txBox="1"/>
          <p:nvPr/>
        </p:nvSpPr>
        <p:spPr>
          <a:xfrm>
            <a:off x="457200" y="4343400"/>
            <a:ext cx="8382000" cy="2169825"/>
          </a:xfrm>
          <a:prstGeom prst="rect">
            <a:avLst/>
          </a:prstGeom>
          <a:noFill/>
        </p:spPr>
        <p:txBody>
          <a:bodyPr wrap="square" rtlCol="0">
            <a:spAutoFit/>
          </a:bodyPr>
          <a:lstStyle/>
          <a:p>
            <a:r>
              <a:rPr lang="en-US" sz="2700" dirty="0" smtClean="0"/>
              <a:t>As people progress up the pyramid, needs become increasingly </a:t>
            </a:r>
            <a:r>
              <a:rPr lang="en-US" sz="2700" b="1" i="1" u="sng" dirty="0" smtClean="0">
                <a:ln>
                  <a:solidFill>
                    <a:schemeClr val="tx1"/>
                  </a:solidFill>
                </a:ln>
              </a:rPr>
              <a:t>psychological</a:t>
            </a:r>
            <a:r>
              <a:rPr lang="en-US" sz="2700" dirty="0" smtClean="0"/>
              <a:t> and </a:t>
            </a:r>
            <a:r>
              <a:rPr lang="en-US" sz="2700" b="1" i="1" u="sng" dirty="0" smtClean="0">
                <a:ln>
                  <a:solidFill>
                    <a:schemeClr val="tx1"/>
                  </a:solidFill>
                </a:ln>
              </a:rPr>
              <a:t>social</a:t>
            </a:r>
            <a:r>
              <a:rPr lang="en-US" sz="2700" dirty="0" smtClean="0"/>
              <a:t>. Soon, the need for love, friendship, and intimacy become important. Further up the pyramid, the need for personal esteem and feelings of accomplishment take priority. </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b="1" dirty="0" smtClean="0"/>
              <a:t>Five Levels of Hierarchy Needs</a:t>
            </a:r>
            <a:endParaRPr lang="en-US" b="1" dirty="0"/>
          </a:p>
        </p:txBody>
      </p:sp>
      <p:sp>
        <p:nvSpPr>
          <p:cNvPr id="3" name="TextBox 2"/>
          <p:cNvSpPr txBox="1"/>
          <p:nvPr/>
        </p:nvSpPr>
        <p:spPr>
          <a:xfrm>
            <a:off x="1524000" y="1091148"/>
            <a:ext cx="6629400" cy="3785652"/>
          </a:xfrm>
          <a:prstGeom prst="rect">
            <a:avLst/>
          </a:prstGeom>
          <a:noFill/>
        </p:spPr>
        <p:txBody>
          <a:bodyPr wrap="square" rtlCol="0">
            <a:spAutoFit/>
          </a:bodyPr>
          <a:lstStyle/>
          <a:p>
            <a:pPr marL="742950" indent="-742950">
              <a:lnSpc>
                <a:spcPct val="150000"/>
              </a:lnSpc>
              <a:buFont typeface="+mj-lt"/>
              <a:buAutoNum type="arabicPeriod"/>
            </a:pPr>
            <a:r>
              <a:rPr lang="en-US" sz="3200" b="1" dirty="0" smtClean="0">
                <a:ln>
                  <a:solidFill>
                    <a:schemeClr val="tx1"/>
                  </a:solidFill>
                </a:ln>
                <a:latin typeface="Lucida Calligraphy" pitchFamily="66" charset="0"/>
              </a:rPr>
              <a:t>Physiological Needs</a:t>
            </a:r>
          </a:p>
          <a:p>
            <a:pPr marL="742950" indent="-742950">
              <a:lnSpc>
                <a:spcPct val="150000"/>
              </a:lnSpc>
              <a:buFont typeface="+mj-lt"/>
              <a:buAutoNum type="arabicPeriod"/>
            </a:pPr>
            <a:r>
              <a:rPr lang="en-US" sz="3200" b="1" dirty="0" smtClean="0">
                <a:ln>
                  <a:solidFill>
                    <a:schemeClr val="tx1"/>
                  </a:solidFill>
                </a:ln>
                <a:latin typeface="Lucida Calligraphy" pitchFamily="66" charset="0"/>
              </a:rPr>
              <a:t>Security Needs</a:t>
            </a:r>
          </a:p>
          <a:p>
            <a:pPr marL="742950" indent="-742950">
              <a:lnSpc>
                <a:spcPct val="150000"/>
              </a:lnSpc>
              <a:buFont typeface="+mj-lt"/>
              <a:buAutoNum type="arabicPeriod"/>
            </a:pPr>
            <a:r>
              <a:rPr lang="en-US" sz="3200" b="1" dirty="0" smtClean="0">
                <a:ln>
                  <a:solidFill>
                    <a:schemeClr val="tx1"/>
                  </a:solidFill>
                </a:ln>
                <a:latin typeface="Lucida Calligraphy" pitchFamily="66" charset="0"/>
              </a:rPr>
              <a:t>Social Needs</a:t>
            </a:r>
          </a:p>
          <a:p>
            <a:pPr marL="742950" indent="-742950">
              <a:lnSpc>
                <a:spcPct val="150000"/>
              </a:lnSpc>
              <a:buFont typeface="+mj-lt"/>
              <a:buAutoNum type="arabicPeriod"/>
            </a:pPr>
            <a:r>
              <a:rPr lang="en-US" sz="3200" b="1" dirty="0" smtClean="0">
                <a:ln>
                  <a:solidFill>
                    <a:schemeClr val="tx1"/>
                  </a:solidFill>
                </a:ln>
                <a:latin typeface="Lucida Calligraphy" pitchFamily="66" charset="0"/>
              </a:rPr>
              <a:t>Esteem Needs</a:t>
            </a:r>
          </a:p>
          <a:p>
            <a:pPr marL="742950" indent="-742950">
              <a:lnSpc>
                <a:spcPct val="150000"/>
              </a:lnSpc>
              <a:buFont typeface="+mj-lt"/>
              <a:buAutoNum type="arabicPeriod"/>
            </a:pPr>
            <a:r>
              <a:rPr lang="en-US" sz="3200" b="1" dirty="0" smtClean="0">
                <a:ln>
                  <a:solidFill>
                    <a:schemeClr val="tx1"/>
                  </a:solidFill>
                </a:ln>
                <a:latin typeface="Lucida Calligraphy" pitchFamily="66" charset="0"/>
              </a:rPr>
              <a:t>Self-actualizing Needs</a:t>
            </a:r>
            <a:endParaRPr lang="en-US" dirty="0"/>
          </a:p>
        </p:txBody>
      </p:sp>
      <p:sp>
        <p:nvSpPr>
          <p:cNvPr id="6" name="TextBox 5"/>
          <p:cNvSpPr txBox="1"/>
          <p:nvPr/>
        </p:nvSpPr>
        <p:spPr>
          <a:xfrm>
            <a:off x="457200" y="4784229"/>
            <a:ext cx="8458200" cy="1692771"/>
          </a:xfrm>
          <a:prstGeom prst="rect">
            <a:avLst/>
          </a:prstGeom>
          <a:noFill/>
        </p:spPr>
        <p:txBody>
          <a:bodyPr wrap="square" rtlCol="0">
            <a:spAutoFit/>
          </a:bodyPr>
          <a:lstStyle/>
          <a:p>
            <a:r>
              <a:rPr lang="en-US" sz="2600" dirty="0" smtClean="0"/>
              <a:t>This is the highest level of Maslow’s hierarchy of needs. Self-actualizing people are self-aware, concerned with </a:t>
            </a:r>
            <a:r>
              <a:rPr lang="en-US" sz="2600" b="1" i="1" u="sng" dirty="0" smtClean="0">
                <a:ln>
                  <a:solidFill>
                    <a:schemeClr val="tx1"/>
                  </a:solidFill>
                </a:ln>
              </a:rPr>
              <a:t>personal growth</a:t>
            </a:r>
            <a:r>
              <a:rPr lang="en-US" sz="2600" dirty="0" smtClean="0"/>
              <a:t>, less concerned with the </a:t>
            </a:r>
            <a:r>
              <a:rPr lang="en-US" sz="2600" b="1" u="sng" dirty="0" smtClean="0">
                <a:ln w="6350">
                  <a:solidFill>
                    <a:schemeClr val="tx1"/>
                  </a:solidFill>
                </a:ln>
              </a:rPr>
              <a:t>opinions</a:t>
            </a:r>
            <a:r>
              <a:rPr lang="en-US" sz="2600" dirty="0" smtClean="0"/>
              <a:t> of others, and interested fulfilling their potential.  </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wipe(down)">
                                      <p:cBhvr>
                                        <p:cTn id="3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lstStyle/>
          <a:p>
            <a:r>
              <a:rPr lang="en-US" dirty="0" smtClean="0"/>
              <a:t>What is Self-Actualization?</a:t>
            </a:r>
            <a:endParaRPr lang="en-US" dirty="0"/>
          </a:p>
        </p:txBody>
      </p:sp>
      <p:sp>
        <p:nvSpPr>
          <p:cNvPr id="6147" name="Rectangle 3"/>
          <p:cNvSpPr>
            <a:spLocks noChangeArrowheads="1"/>
          </p:cNvSpPr>
          <p:nvPr/>
        </p:nvSpPr>
        <p:spPr bwMode="auto">
          <a:xfrm>
            <a:off x="152400" y="990600"/>
            <a:ext cx="8686800" cy="54784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0" i="0" u="none" strike="noStrike" cap="none" normalizeH="0" baseline="0" dirty="0" smtClean="0">
                <a:ln>
                  <a:noFill/>
                </a:ln>
                <a:solidFill>
                  <a:schemeClr val="tx1"/>
                </a:solidFill>
                <a:effectLst/>
                <a:ea typeface="Times New Roman" pitchFamily="18" charset="0"/>
                <a:cs typeface="Arial" pitchFamily="34" charset="0"/>
              </a:rPr>
              <a:t>What exactly is self-actualization? Located at the peak of Abraham Maslow's hierarchy, he described this high-level need in the following way:</a:t>
            </a:r>
            <a:r>
              <a:rPr lang="en-US" sz="2500" dirty="0">
                <a:ea typeface="Times New Roman" pitchFamily="18" charset="0"/>
              </a:rPr>
              <a:t> </a:t>
            </a:r>
            <a:r>
              <a:rPr kumimoji="0" lang="en-US" sz="2500" b="0" i="0" u="none" strike="noStrike" cap="none" normalizeH="0" baseline="0" dirty="0" smtClean="0">
                <a:ln>
                  <a:noFill/>
                </a:ln>
                <a:solidFill>
                  <a:schemeClr val="tx1"/>
                </a:solidFill>
                <a:effectLst/>
                <a:ea typeface="Times New Roman" pitchFamily="18" charset="0"/>
              </a:rPr>
              <a:t>"What a man can be, he must be. This need we may call self-actualization...It refers to the desire for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500" b="1" i="1" u="sng" strike="noStrike" cap="none" normalizeH="0" baseline="0" dirty="0" smtClean="0">
                <a:ln>
                  <a:solidFill>
                    <a:schemeClr val="tx1"/>
                  </a:solidFill>
                </a:ln>
                <a:solidFill>
                  <a:schemeClr val="tx1"/>
                </a:solidFill>
                <a:effectLst/>
                <a:ea typeface="Times New Roman" pitchFamily="18" charset="0"/>
              </a:rPr>
              <a:t>self-fulfillment,</a:t>
            </a:r>
            <a:r>
              <a:rPr kumimoji="0" lang="en-US" sz="2500" strike="noStrike" cap="none" normalizeH="0" baseline="0" dirty="0" smtClean="0">
                <a:ln>
                  <a:solidFill>
                    <a:schemeClr val="tx1"/>
                  </a:solidFill>
                </a:ln>
                <a:solidFill>
                  <a:schemeClr val="tx1"/>
                </a:solidFill>
                <a:effectLst/>
                <a:ea typeface="Times New Roman" pitchFamily="18" charset="0"/>
              </a:rPr>
              <a:t> </a:t>
            </a:r>
            <a:r>
              <a:rPr kumimoji="0" lang="en-US" sz="2500" b="0" i="0" u="none" strike="noStrike" cap="none" normalizeH="0" baseline="0" dirty="0" smtClean="0">
                <a:ln>
                  <a:noFill/>
                </a:ln>
                <a:solidFill>
                  <a:schemeClr val="tx1"/>
                </a:solidFill>
                <a:effectLst/>
                <a:ea typeface="Times New Roman" pitchFamily="18" charset="0"/>
              </a:rPr>
              <a:t>namely, to the tendency for him to become actualized in what he is potentially. This tendency might be phrased as the desire to become more and more what one is, to become everything that one is capable of becoming."While the theory is generally portrayed as a fairly rigid hierarchy, Maslow noted that the order in which these needs are fulfilled does not always follow this standard progression. </a:t>
            </a:r>
            <a:r>
              <a:rPr lang="en-US" sz="2500" dirty="0"/>
              <a:t>For example, he notes that for some individuals, the need for self-esteem is more important than the need for love. For others, the need for creative fulfillment may supersede even the most basic needs.</a:t>
            </a:r>
            <a:endParaRPr kumimoji="0" lang="en-US" sz="25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rmAutofit fontScale="90000"/>
          </a:bodyPr>
          <a:lstStyle/>
          <a:p>
            <a:r>
              <a:rPr lang="en-US" b="1" dirty="0" smtClean="0"/>
              <a:t>Characteristics of Self-Actualized People</a:t>
            </a:r>
            <a:endParaRPr lang="en-US" b="1" dirty="0"/>
          </a:p>
        </p:txBody>
      </p:sp>
      <p:sp>
        <p:nvSpPr>
          <p:cNvPr id="3" name="TextBox 2"/>
          <p:cNvSpPr txBox="1"/>
          <p:nvPr/>
        </p:nvSpPr>
        <p:spPr>
          <a:xfrm>
            <a:off x="304800" y="1225689"/>
            <a:ext cx="8458200" cy="5262979"/>
          </a:xfrm>
          <a:prstGeom prst="rect">
            <a:avLst/>
          </a:prstGeom>
          <a:noFill/>
        </p:spPr>
        <p:txBody>
          <a:bodyPr wrap="square" rtlCol="0">
            <a:spAutoFit/>
          </a:bodyPr>
          <a:lstStyle/>
          <a:p>
            <a:pPr marL="457200" lvl="0" indent="-457200" fontAlgn="base">
              <a:spcBef>
                <a:spcPct val="0"/>
              </a:spcBef>
              <a:spcAft>
                <a:spcPct val="0"/>
              </a:spcAft>
              <a:buFont typeface="Arial" pitchFamily="34" charset="0"/>
              <a:buChar char="•"/>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Acceptance and Realism:</a:t>
            </a:r>
            <a:r>
              <a:rPr lang="en-US" sz="2400" dirty="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Self-actualized people have</a:t>
            </a:r>
            <a:r>
              <a:rPr kumimoji="0" lang="en-US" sz="24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en-US" sz="2400" b="1" i="1" u="sng" strike="noStrike" cap="none" normalizeH="0" baseline="0" dirty="0" smtClean="0">
                <a:ln>
                  <a:solidFill>
                    <a:schemeClr val="tx1"/>
                  </a:solidFill>
                </a:ln>
                <a:solidFill>
                  <a:schemeClr val="tx1"/>
                </a:solidFill>
                <a:effectLst/>
                <a:latin typeface="Arial" pitchFamily="34" charset="0"/>
                <a:ea typeface="Times New Roman" pitchFamily="18" charset="0"/>
                <a:cs typeface="Arial" pitchFamily="34" charset="0"/>
              </a:rPr>
              <a:t>realistic</a:t>
            </a:r>
            <a:r>
              <a:rPr kumimoji="0" lang="en-US" sz="2400" b="0" i="0" u="none" strike="noStrike" cap="none" normalizeH="0" baseline="0" dirty="0" smtClean="0">
                <a:ln>
                  <a:solidFill>
                    <a:schemeClr val="tx1"/>
                  </a:solidFill>
                </a:ln>
                <a:solidFill>
                  <a:schemeClr val="tx1"/>
                </a:solidFill>
                <a:effectLst/>
                <a:latin typeface="Arial" pitchFamily="34" charset="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perceptions of themselves, others and the world around them.</a:t>
            </a:r>
          </a:p>
          <a:p>
            <a:pPr marL="457200" lvl="0" indent="-457200" fontAlgn="base">
              <a:spcBef>
                <a:spcPct val="0"/>
              </a:spcBef>
              <a:spcAft>
                <a:spcPct val="0"/>
              </a:spcAft>
              <a:buFont typeface="Arial" pitchFamily="34" charset="0"/>
              <a:buChar char="•"/>
            </a:pPr>
            <a:endParaRPr lang="en-US" sz="2400" b="1" dirty="0" smtClean="0"/>
          </a:p>
          <a:p>
            <a:pPr marL="457200" lvl="0" indent="-457200" fontAlgn="base">
              <a:spcBef>
                <a:spcPct val="0"/>
              </a:spcBef>
              <a:spcAft>
                <a:spcPct val="0"/>
              </a:spcAft>
              <a:buFont typeface="Arial" pitchFamily="34" charset="0"/>
              <a:buChar char="•"/>
            </a:pPr>
            <a:r>
              <a:rPr lang="en-US" sz="2400" b="1" dirty="0" smtClean="0"/>
              <a:t>Problem-centering</a:t>
            </a:r>
            <a:r>
              <a:rPr lang="en-US" sz="2400" b="1" dirty="0"/>
              <a:t>:</a:t>
            </a:r>
            <a:r>
              <a:rPr lang="en-US" sz="2400" dirty="0"/>
              <a:t> Self-actualized individuals are concerned with </a:t>
            </a:r>
            <a:r>
              <a:rPr lang="en-US" sz="2400" b="1" i="1" u="sng" dirty="0">
                <a:ln>
                  <a:solidFill>
                    <a:schemeClr val="tx1"/>
                  </a:solidFill>
                </a:ln>
              </a:rPr>
              <a:t>solving</a:t>
            </a:r>
            <a:r>
              <a:rPr lang="en-US" sz="2400" i="1" dirty="0">
                <a:ln>
                  <a:solidFill>
                    <a:schemeClr val="tx1"/>
                  </a:solidFill>
                </a:ln>
              </a:rPr>
              <a:t> </a:t>
            </a:r>
            <a:r>
              <a:rPr lang="en-US" sz="2400" b="1" i="1" u="sng" dirty="0">
                <a:ln>
                  <a:solidFill>
                    <a:schemeClr val="tx1"/>
                  </a:solidFill>
                </a:ln>
              </a:rPr>
              <a:t>problems</a:t>
            </a:r>
            <a:r>
              <a:rPr lang="en-US" sz="2400" i="1" dirty="0">
                <a:ln>
                  <a:solidFill>
                    <a:schemeClr val="tx1"/>
                  </a:solidFill>
                </a:ln>
              </a:rPr>
              <a:t> </a:t>
            </a:r>
            <a:r>
              <a:rPr lang="en-US" sz="2400" dirty="0"/>
              <a:t>outside of themselves, including helping others and finding solutions to problems in the external world. These people are often motivated by a sense of personal responsibility and ethics</a:t>
            </a:r>
            <a:r>
              <a:rPr lang="en-US" sz="2400" dirty="0" smtClean="0"/>
              <a:t>.</a:t>
            </a:r>
          </a:p>
          <a:p>
            <a:pPr marL="457200" indent="-457200" fontAlgn="base">
              <a:spcBef>
                <a:spcPct val="0"/>
              </a:spcBef>
              <a:spcAft>
                <a:spcPct val="0"/>
              </a:spcAft>
              <a:buFont typeface="Arial" pitchFamily="34" charset="0"/>
              <a:buChar char="•"/>
            </a:pPr>
            <a:endParaRPr lang="en-US" sz="2400" b="1" dirty="0" smtClean="0"/>
          </a:p>
          <a:p>
            <a:pPr marL="457200" indent="-457200" fontAlgn="base">
              <a:spcBef>
                <a:spcPct val="0"/>
              </a:spcBef>
              <a:spcAft>
                <a:spcPct val="0"/>
              </a:spcAft>
              <a:buFont typeface="Arial" pitchFamily="34" charset="0"/>
              <a:buChar char="•"/>
            </a:pPr>
            <a:r>
              <a:rPr lang="en-US" sz="2400" b="1" dirty="0" smtClean="0"/>
              <a:t>Spontaneity</a:t>
            </a:r>
            <a:r>
              <a:rPr lang="en-US" sz="2400" b="1" dirty="0"/>
              <a:t>:</a:t>
            </a:r>
            <a:r>
              <a:rPr lang="en-US" sz="2400" dirty="0"/>
              <a:t> Self-actualized people are spontaneous in their internal thoughts and outward behavior. While they can </a:t>
            </a:r>
            <a:r>
              <a:rPr lang="en-US" sz="2400" b="1" i="1" u="sng" dirty="0">
                <a:ln>
                  <a:solidFill>
                    <a:schemeClr val="tx1"/>
                  </a:solidFill>
                </a:ln>
              </a:rPr>
              <a:t>conform</a:t>
            </a:r>
            <a:r>
              <a:rPr lang="en-US" sz="2400" dirty="0"/>
              <a:t> to rules and social expectations, they also tend to be open and unconventional</a:t>
            </a:r>
            <a:r>
              <a:rPr lang="en-US" sz="2400" dirty="0" smtClean="0"/>
              <a: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1143000"/>
          </a:xfrm>
        </p:spPr>
        <p:txBody>
          <a:bodyPr>
            <a:normAutofit fontScale="90000"/>
          </a:bodyPr>
          <a:lstStyle/>
          <a:p>
            <a:r>
              <a:rPr lang="en-US" b="1" dirty="0" smtClean="0"/>
              <a:t>Characteristics of Self-Actualized People</a:t>
            </a:r>
            <a:endParaRPr lang="en-US" b="1" dirty="0"/>
          </a:p>
        </p:txBody>
      </p:sp>
      <p:sp>
        <p:nvSpPr>
          <p:cNvPr id="3" name="TextBox 2"/>
          <p:cNvSpPr txBox="1"/>
          <p:nvPr/>
        </p:nvSpPr>
        <p:spPr>
          <a:xfrm>
            <a:off x="304800" y="1066800"/>
            <a:ext cx="8458200" cy="5632311"/>
          </a:xfrm>
          <a:prstGeom prst="rect">
            <a:avLst/>
          </a:prstGeom>
          <a:noFill/>
        </p:spPr>
        <p:txBody>
          <a:bodyPr wrap="square" rtlCol="0">
            <a:spAutoFit/>
          </a:bodyPr>
          <a:lstStyle/>
          <a:p>
            <a:pPr marL="457200" indent="-457200" fontAlgn="base">
              <a:spcBef>
                <a:spcPct val="0"/>
              </a:spcBef>
              <a:spcAft>
                <a:spcPct val="0"/>
              </a:spcAft>
              <a:buFont typeface="Arial" pitchFamily="34" charset="0"/>
              <a:buChar char="•"/>
            </a:pP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Autonomy and Solitude:</a:t>
            </a:r>
            <a:r>
              <a:rPr lang="en-US" sz="2400" dirty="0">
                <a:ea typeface="Times New Roman" pitchFamily="18" charset="0"/>
                <a:cs typeface="Arial" pitchFamily="34" charset="0"/>
              </a:rPr>
              <a:t>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Another characteristic of self-actualized people is the need for independence and </a:t>
            </a:r>
            <a:r>
              <a:rPr kumimoji="0" lang="en-US" sz="2400" b="1" i="1" u="sng" strike="noStrike" cap="none" normalizeH="0" baseline="0" dirty="0" smtClean="0">
                <a:ln>
                  <a:solidFill>
                    <a:schemeClr val="tx1"/>
                  </a:solidFill>
                </a:ln>
                <a:solidFill>
                  <a:schemeClr val="tx1"/>
                </a:solidFill>
                <a:effectLst/>
                <a:latin typeface="Arial" pitchFamily="34" charset="0"/>
                <a:ea typeface="Times New Roman" pitchFamily="18" charset="0"/>
                <a:cs typeface="Arial" pitchFamily="34" charset="0"/>
              </a:rPr>
              <a:t>privacy</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While they enjoy the company of others, these individuals need time to focus on developing their own individual potential. </a:t>
            </a:r>
          </a:p>
          <a:p>
            <a:pPr marL="457200" indent="-457200" fontAlgn="base">
              <a:spcBef>
                <a:spcPct val="0"/>
              </a:spcBef>
              <a:spcAft>
                <a:spcPct val="0"/>
              </a:spcAft>
              <a:buFont typeface="+mj-lt"/>
              <a:buAutoNum type="arabicPeriod"/>
            </a:pPr>
            <a:endParaRPr lang="en-US" sz="2400" b="1" dirty="0" smtClean="0"/>
          </a:p>
          <a:p>
            <a:pPr marL="457200" indent="-457200" fontAlgn="base">
              <a:spcBef>
                <a:spcPct val="0"/>
              </a:spcBef>
              <a:spcAft>
                <a:spcPct val="0"/>
              </a:spcAft>
              <a:buFont typeface="Arial" pitchFamily="34" charset="0"/>
              <a:buChar char="•"/>
            </a:pPr>
            <a:r>
              <a:rPr lang="en-US" sz="2400" b="1" dirty="0" smtClean="0"/>
              <a:t>Continued </a:t>
            </a:r>
            <a:r>
              <a:rPr lang="en-US" sz="2400" b="1" dirty="0"/>
              <a:t>Freshness of Appreciation:</a:t>
            </a:r>
            <a:r>
              <a:rPr lang="en-US" sz="2400" dirty="0"/>
              <a:t> Self-actualized people tend to view the world with a continual sense of appreciation, wonder and awe. Even </a:t>
            </a:r>
            <a:r>
              <a:rPr lang="en-US" sz="2400" b="1" i="1" u="sng" dirty="0">
                <a:ln>
                  <a:solidFill>
                    <a:schemeClr val="tx1"/>
                  </a:solidFill>
                </a:ln>
              </a:rPr>
              <a:t>simple</a:t>
            </a:r>
            <a:r>
              <a:rPr lang="en-US" sz="2400" dirty="0"/>
              <a:t> experiences continue to be a source of </a:t>
            </a:r>
            <a:r>
              <a:rPr lang="en-US" sz="2400" b="1" i="1" u="sng" dirty="0">
                <a:ln>
                  <a:solidFill>
                    <a:schemeClr val="tx1"/>
                  </a:solidFill>
                </a:ln>
              </a:rPr>
              <a:t>inspiration</a:t>
            </a:r>
            <a:r>
              <a:rPr lang="en-US" sz="2400" dirty="0"/>
              <a:t> and pleasure</a:t>
            </a:r>
            <a:r>
              <a:rPr lang="en-US" sz="2400" dirty="0" smtClean="0"/>
              <a:t>. </a:t>
            </a:r>
          </a:p>
          <a:p>
            <a:pPr marL="457200" indent="-457200" fontAlgn="base">
              <a:spcBef>
                <a:spcPct val="0"/>
              </a:spcBef>
              <a:spcAft>
                <a:spcPct val="0"/>
              </a:spcAft>
              <a:buFont typeface="+mj-lt"/>
              <a:buAutoNum type="arabicPeriod"/>
            </a:pPr>
            <a:endParaRPr lang="en-US" sz="2400" b="1" dirty="0" smtClean="0"/>
          </a:p>
          <a:p>
            <a:pPr marL="457200" indent="-457200" fontAlgn="base">
              <a:spcBef>
                <a:spcPct val="0"/>
              </a:spcBef>
              <a:spcAft>
                <a:spcPct val="0"/>
              </a:spcAft>
              <a:buFont typeface="Arial" pitchFamily="34" charset="0"/>
              <a:buChar char="•"/>
            </a:pPr>
            <a:r>
              <a:rPr lang="en-US" sz="2400" b="1" dirty="0" smtClean="0"/>
              <a:t>Peak </a:t>
            </a:r>
            <a:r>
              <a:rPr lang="en-US" sz="2400" b="1" dirty="0"/>
              <a:t>Experiences:</a:t>
            </a:r>
            <a:r>
              <a:rPr lang="en-US" sz="2400" dirty="0"/>
              <a:t> Individuals who are self-actualized often have what Maslow termed peak experiences, or moments of intense joy, wonder, awe and ecstasy. After these experiences, people feel inspired, strengthened, renewed or transformed</a:t>
            </a:r>
            <a:r>
              <a:rPr lang="en-US" sz="2400" dirty="0" smtClean="0"/>
              <a:t>.</a:t>
            </a:r>
            <a:endParaRPr kumimoji="0" lang="en-US" sz="2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884238"/>
            <a:ext cx="4191000" cy="2925762"/>
          </a:xfrm>
        </p:spPr>
        <p:txBody>
          <a:bodyPr>
            <a:normAutofit/>
          </a:bodyPr>
          <a:lstStyle/>
          <a:p>
            <a:r>
              <a:rPr lang="en-US" sz="4800" b="1" dirty="0" smtClean="0"/>
              <a:t>Hierarchy of Needs in Ratatouille</a:t>
            </a:r>
            <a:endParaRPr lang="en-US" sz="4800" dirty="0"/>
          </a:p>
        </p:txBody>
      </p:sp>
      <p:sp>
        <p:nvSpPr>
          <p:cNvPr id="4" name="Rectangle 3"/>
          <p:cNvSpPr/>
          <p:nvPr/>
        </p:nvSpPr>
        <p:spPr>
          <a:xfrm>
            <a:off x="4724400" y="4538246"/>
            <a:ext cx="4267200" cy="338554"/>
          </a:xfrm>
          <a:prstGeom prst="rect">
            <a:avLst/>
          </a:prstGeom>
        </p:spPr>
        <p:txBody>
          <a:bodyPr wrap="square">
            <a:spAutoFit/>
          </a:bodyPr>
          <a:lstStyle/>
          <a:p>
            <a:r>
              <a:rPr lang="en-US" sz="1600" dirty="0" smtClean="0">
                <a:hlinkClick r:id="rId2"/>
              </a:rPr>
              <a:t>https://www.youtube.com/watch?v=tzQ9vrvTAtk</a:t>
            </a:r>
            <a:r>
              <a:rPr lang="en-US" sz="1600" dirty="0" smtClean="0"/>
              <a:t> </a:t>
            </a:r>
            <a:endParaRPr lang="en-US" sz="1600" dirty="0"/>
          </a:p>
        </p:txBody>
      </p:sp>
      <p:pic>
        <p:nvPicPr>
          <p:cNvPr id="1026" name="Picture 2" descr="http://a4.mzstatic.com/us/r30/Video/v4/b7/6d/97/b76d974a-bd47-f511-3154-99ff04138a29/poster212x312.jpeg"/>
          <p:cNvPicPr>
            <a:picLocks noChangeAspect="1" noChangeArrowheads="1"/>
          </p:cNvPicPr>
          <p:nvPr/>
        </p:nvPicPr>
        <p:blipFill>
          <a:blip r:embed="rId3" cstate="print"/>
          <a:srcRect/>
          <a:stretch>
            <a:fillRect/>
          </a:stretch>
        </p:blipFill>
        <p:spPr bwMode="auto">
          <a:xfrm>
            <a:off x="181984" y="262180"/>
            <a:ext cx="4313816" cy="636722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Up and the Hierarchy of Needs</a:t>
            </a:r>
            <a:endParaRPr lang="en-US" b="1" dirty="0"/>
          </a:p>
        </p:txBody>
      </p:sp>
      <p:sp>
        <p:nvSpPr>
          <p:cNvPr id="3" name="Rectangle 2"/>
          <p:cNvSpPr/>
          <p:nvPr/>
        </p:nvSpPr>
        <p:spPr>
          <a:xfrm>
            <a:off x="2362200" y="6019800"/>
            <a:ext cx="4267200" cy="338554"/>
          </a:xfrm>
          <a:prstGeom prst="rect">
            <a:avLst/>
          </a:prstGeom>
        </p:spPr>
        <p:txBody>
          <a:bodyPr wrap="square">
            <a:spAutoFit/>
          </a:bodyPr>
          <a:lstStyle/>
          <a:p>
            <a:r>
              <a:rPr lang="en-US" sz="1600" dirty="0" smtClean="0">
                <a:hlinkClick r:id="rId2"/>
              </a:rPr>
              <a:t>https://www.youtube.com/watch?v=Iucf76E-R2s</a:t>
            </a:r>
            <a:r>
              <a:rPr lang="en-US" sz="1600" dirty="0" smtClean="0"/>
              <a:t> </a:t>
            </a:r>
            <a:endParaRPr lang="en-US" sz="1600" dirty="0"/>
          </a:p>
        </p:txBody>
      </p:sp>
      <p:pic>
        <p:nvPicPr>
          <p:cNvPr id="21506" name="Picture 2" descr="https://s-media-cache-ak0.pinimg.com/originals/0f/7a/a5/0f7aa59b0b84aa48ab5adb4701a5bb06.jpg"/>
          <p:cNvPicPr>
            <a:picLocks noChangeAspect="1" noChangeArrowheads="1"/>
          </p:cNvPicPr>
          <p:nvPr/>
        </p:nvPicPr>
        <p:blipFill>
          <a:blip r:embed="rId3" cstate="print"/>
          <a:srcRect/>
          <a:stretch>
            <a:fillRect/>
          </a:stretch>
        </p:blipFill>
        <p:spPr bwMode="auto">
          <a:xfrm>
            <a:off x="304800" y="1371600"/>
            <a:ext cx="8585200" cy="44196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178</Words>
  <Application>Microsoft Office PowerPoint</Application>
  <PresentationFormat>On-screen Show (4:3)</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Lucida Calligraphy</vt:lpstr>
      <vt:lpstr>Times New Roman</vt:lpstr>
      <vt:lpstr>Office Theme</vt:lpstr>
      <vt:lpstr>Hierarchy of Needs</vt:lpstr>
      <vt:lpstr>What motivates behavior? According to humanist psychologist Abraham Maslow, our actions are motivated in order achieve certain needs. Maslow first introduced his concept of a hierarchy of needs in his 1943 paper "A Theory of Human Motivation" and his subsequent book Motivation and Personality. This hierarchy suggests that people are motivated to fulfill basic needs before moving on to other, more advanced needs. While some of the existing schools of thought at the time (such as psychoanalysis and behaviorism) tended to focus on problematic behaviors, Maslow was much more interested in learning more about what makes people happy and the things that they do to achieve that aim. As a humanist, Maslow believed that people have an inborn desire to be self-actualized, to be all they can be. In order to achieve this ultimate goal, however, a number of more basic needs must be met first such as the need for food,</vt:lpstr>
      <vt:lpstr>From Basic to More Complex Needs   This hierarchy is most often displayed as a pyramid. The lowest levels of the pyramid are made up of the most basic needs, while the more complex needs are located at the top of the pyramid. Needs at the bottom of the pyramid are basic physical requirements including the need for food, water, sleep, and warmth. Once these lower-level needs have been met, people can move on to the next level of needs, which are for safety and security.</vt:lpstr>
      <vt:lpstr>Five Levels of Hierarchy Needs</vt:lpstr>
      <vt:lpstr>What is Self-Actualization?</vt:lpstr>
      <vt:lpstr>Characteristics of Self-Actualized People</vt:lpstr>
      <vt:lpstr>Characteristics of Self-Actualized People</vt:lpstr>
      <vt:lpstr>Hierarchy of Needs in Ratatouille</vt:lpstr>
      <vt:lpstr>Up and the Hierarchy of Needs</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Hierarchy of Needs</dc:title>
  <dc:creator>hlamers</dc:creator>
  <cp:lastModifiedBy>Heather Lamers</cp:lastModifiedBy>
  <cp:revision>10</cp:revision>
  <dcterms:created xsi:type="dcterms:W3CDTF">2014-10-09T12:55:50Z</dcterms:created>
  <dcterms:modified xsi:type="dcterms:W3CDTF">2018-10-23T13:42:54Z</dcterms:modified>
</cp:coreProperties>
</file>