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4" r:id="rId17"/>
    <p:sldId id="271" r:id="rId18"/>
    <p:sldId id="275" r:id="rId19"/>
    <p:sldId id="272" r:id="rId20"/>
    <p:sldId id="273" r:id="rId21"/>
    <p:sldId id="276" r:id="rId22"/>
    <p:sldId id="277"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D2B800D-9683-4287-9F74-EDA8FE6FA1ED}" type="datetimeFigureOut">
              <a:rPr lang="en-US" smtClean="0"/>
              <a:pPr/>
              <a:t>3/6/2017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42A03DD-DAE5-4B3D-91F6-2CC04E954DD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2B800D-9683-4287-9F74-EDA8FE6FA1ED}"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A03DD-DAE5-4B3D-91F6-2CC04E954D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2B800D-9683-4287-9F74-EDA8FE6FA1ED}"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A03DD-DAE5-4B3D-91F6-2CC04E954D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2B800D-9683-4287-9F74-EDA8FE6FA1ED}"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A03DD-DAE5-4B3D-91F6-2CC04E954D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D2B800D-9683-4287-9F74-EDA8FE6FA1ED}"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A03DD-DAE5-4B3D-91F6-2CC04E954DD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2B800D-9683-4287-9F74-EDA8FE6FA1ED}" type="datetimeFigureOut">
              <a:rPr lang="en-US" smtClean="0"/>
              <a:pPr/>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A03DD-DAE5-4B3D-91F6-2CC04E954D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D2B800D-9683-4287-9F74-EDA8FE6FA1ED}" type="datetimeFigureOut">
              <a:rPr lang="en-US" smtClean="0"/>
              <a:pPr/>
              <a:t>3/6/2017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2A03DD-DAE5-4B3D-91F6-2CC04E954D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D2B800D-9683-4287-9F74-EDA8FE6FA1ED}" type="datetimeFigureOut">
              <a:rPr lang="en-US" smtClean="0"/>
              <a:pPr/>
              <a:t>3/6/2017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2A03DD-DAE5-4B3D-91F6-2CC04E954D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2B800D-9683-4287-9F74-EDA8FE6FA1ED}" type="datetimeFigureOut">
              <a:rPr lang="en-US" smtClean="0"/>
              <a:pPr/>
              <a:t>3/6/2017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2A03DD-DAE5-4B3D-91F6-2CC04E954D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2B800D-9683-4287-9F74-EDA8FE6FA1ED}" type="datetimeFigureOut">
              <a:rPr lang="en-US" smtClean="0"/>
              <a:pPr/>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A03DD-DAE5-4B3D-91F6-2CC04E954D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2B800D-9683-4287-9F74-EDA8FE6FA1ED}" type="datetimeFigureOut">
              <a:rPr lang="en-US" smtClean="0"/>
              <a:pPr/>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42A03DD-DAE5-4B3D-91F6-2CC04E954DD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D2B800D-9683-4287-9F74-EDA8FE6FA1ED}" type="datetimeFigureOut">
              <a:rPr lang="en-US" smtClean="0"/>
              <a:pPr/>
              <a:t>3/6/2017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42A03DD-DAE5-4B3D-91F6-2CC04E954DD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gi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Hip Conditions</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smtClean="0"/>
              <a:t>Sports Medicine II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Avulsion Fractures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r>
              <a:rPr lang="en-US" b="1" u="sng" dirty="0" smtClean="0">
                <a:latin typeface="Times New Roman" pitchFamily="18" charset="0"/>
                <a:cs typeface="Times New Roman" pitchFamily="18" charset="0"/>
              </a:rPr>
              <a:t>Muscle or tendon pulls a piece of bone away from insertion site **Common in young athletes**</a:t>
            </a:r>
          </a:p>
          <a:p>
            <a:r>
              <a:rPr lang="en-US" b="1" dirty="0" smtClean="0">
                <a:latin typeface="Times New Roman" pitchFamily="18" charset="0"/>
                <a:cs typeface="Times New Roman" pitchFamily="18" charset="0"/>
              </a:rPr>
              <a:t>COMMON SITES and MUSCLE THAT CAUSES INJURY:</a:t>
            </a:r>
          </a:p>
          <a:p>
            <a:pPr>
              <a:buNone/>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 ASIS = Sartorius</a:t>
            </a:r>
          </a:p>
          <a:p>
            <a:pPr>
              <a:buNone/>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 Lesser </a:t>
            </a:r>
            <a:r>
              <a:rPr lang="en-US" b="1" u="sng" dirty="0" err="1" smtClean="0">
                <a:latin typeface="Times New Roman" pitchFamily="18" charset="0"/>
                <a:cs typeface="Times New Roman" pitchFamily="18" charset="0"/>
              </a:rPr>
              <a:t>Trochanter</a:t>
            </a:r>
            <a:r>
              <a:rPr lang="en-US" b="1" u="sng" dirty="0" smtClean="0">
                <a:latin typeface="Times New Roman" pitchFamily="18" charset="0"/>
                <a:cs typeface="Times New Roman" pitchFamily="18" charset="0"/>
              </a:rPr>
              <a:t> = </a:t>
            </a:r>
            <a:r>
              <a:rPr lang="en-US" b="1" u="sng" dirty="0" err="1" smtClean="0">
                <a:latin typeface="Times New Roman" pitchFamily="18" charset="0"/>
                <a:cs typeface="Times New Roman" pitchFamily="18" charset="0"/>
              </a:rPr>
              <a:t>Psoas</a:t>
            </a:r>
            <a:r>
              <a:rPr lang="en-US" b="1" u="sng" dirty="0" smtClean="0">
                <a:latin typeface="Times New Roman" pitchFamily="18" charset="0"/>
                <a:cs typeface="Times New Roman" pitchFamily="18" charset="0"/>
              </a:rPr>
              <a:t> Major</a:t>
            </a:r>
          </a:p>
          <a:p>
            <a:pPr>
              <a:buNone/>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 AIIS – Rectus </a:t>
            </a:r>
            <a:r>
              <a:rPr lang="en-US" b="1" u="sng" dirty="0" err="1" smtClean="0">
                <a:latin typeface="Times New Roman" pitchFamily="18" charset="0"/>
                <a:cs typeface="Times New Roman" pitchFamily="18" charset="0"/>
              </a:rPr>
              <a:t>Femoris</a:t>
            </a:r>
            <a:endParaRPr lang="en-US" b="1" u="sng" dirty="0" smtClean="0">
              <a:latin typeface="Times New Roman" pitchFamily="18" charset="0"/>
              <a:cs typeface="Times New Roman" pitchFamily="18" charset="0"/>
            </a:endParaRPr>
          </a:p>
          <a:p>
            <a:pPr>
              <a:buNone/>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Ischial</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Tuberosity</a:t>
            </a:r>
            <a:r>
              <a:rPr lang="en-US" b="1" u="sng" dirty="0" smtClean="0">
                <a:latin typeface="Times New Roman" pitchFamily="18" charset="0"/>
                <a:cs typeface="Times New Roman" pitchFamily="18" charset="0"/>
              </a:rPr>
              <a:t> = Hamstrings</a:t>
            </a:r>
          </a:p>
          <a:p>
            <a:pPr>
              <a:buNone/>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 Pubis = Adductors</a:t>
            </a:r>
          </a:p>
          <a:p>
            <a:pPr>
              <a:buNone/>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Illiac</a:t>
            </a:r>
            <a:r>
              <a:rPr lang="en-US" b="1" u="sng" dirty="0" smtClean="0">
                <a:latin typeface="Times New Roman" pitchFamily="18" charset="0"/>
                <a:cs typeface="Times New Roman" pitchFamily="18" charset="0"/>
              </a:rPr>
              <a:t> Crest = Abdominal Muscles</a:t>
            </a:r>
          </a:p>
          <a:p>
            <a:r>
              <a:rPr lang="en-US" dirty="0" smtClean="0">
                <a:latin typeface="Times New Roman" pitchFamily="18" charset="0"/>
                <a:cs typeface="Times New Roman" pitchFamily="18" charset="0"/>
              </a:rPr>
              <a:t>SIGNS AND SYMPTOMS – Point tenderness, deep disabling pain, pain increases with AROM and manual muscle tests</a:t>
            </a:r>
          </a:p>
          <a:p>
            <a:r>
              <a:rPr lang="en-US" dirty="0" smtClean="0">
                <a:latin typeface="Times New Roman" pitchFamily="18" charset="0"/>
                <a:cs typeface="Times New Roman" pitchFamily="18" charset="0"/>
              </a:rPr>
              <a:t>TREATMENT – PRICES, meds, crutches for continued rest, 3-4 months for complete resolution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2530" name="Picture 2" descr="http://www.riversideonline.com/source/images/image_popup/ans7_avulsion.jpg"/>
          <p:cNvPicPr>
            <a:picLocks noGrp="1" noChangeAspect="1" noChangeArrowheads="1"/>
          </p:cNvPicPr>
          <p:nvPr>
            <p:ph idx="1"/>
          </p:nvPr>
        </p:nvPicPr>
        <p:blipFill>
          <a:blip r:embed="rId2" cstate="print"/>
          <a:srcRect/>
          <a:stretch>
            <a:fillRect/>
          </a:stretch>
        </p:blipFill>
        <p:spPr bwMode="auto">
          <a:xfrm>
            <a:off x="1676400" y="738981"/>
            <a:ext cx="6019800" cy="60198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Quadriceps Contusion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b="1" u="sng" dirty="0" smtClean="0">
                <a:latin typeface="Times New Roman" pitchFamily="18" charset="0"/>
                <a:cs typeface="Times New Roman" pitchFamily="18" charset="0"/>
              </a:rPr>
              <a:t>Bruise to quadriceps musculature</a:t>
            </a:r>
          </a:p>
          <a:p>
            <a:r>
              <a:rPr lang="en-US" dirty="0" smtClean="0">
                <a:latin typeface="Times New Roman" pitchFamily="18" charset="0"/>
                <a:cs typeface="Times New Roman" pitchFamily="18" charset="0"/>
              </a:rPr>
              <a:t>ETIOLOGY – Severe blow to thigh causes bleeding in the muscles</a:t>
            </a:r>
          </a:p>
          <a:p>
            <a:r>
              <a:rPr lang="en-US" dirty="0" smtClean="0">
                <a:latin typeface="Times New Roman" pitchFamily="18" charset="0"/>
                <a:cs typeface="Times New Roman" pitchFamily="18" charset="0"/>
              </a:rPr>
              <a:t>SIGNS AND SYMPTOMS – Mild swelling, discoloration, decreased ROM and strength, point tenderness, thigh becomes stiff</a:t>
            </a:r>
          </a:p>
          <a:p>
            <a:r>
              <a:rPr lang="en-US" b="1" u="sng" dirty="0" smtClean="0">
                <a:latin typeface="Times New Roman" pitchFamily="18" charset="0"/>
                <a:cs typeface="Times New Roman" pitchFamily="18" charset="0"/>
              </a:rPr>
              <a:t>COMPLICATIONS – </a:t>
            </a:r>
            <a:r>
              <a:rPr lang="en-US" b="1" u="sng" dirty="0" err="1" smtClean="0">
                <a:latin typeface="Times New Roman" pitchFamily="18" charset="0"/>
                <a:cs typeface="Times New Roman" pitchFamily="18" charset="0"/>
              </a:rPr>
              <a:t>Myositis</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ossificans</a:t>
            </a:r>
            <a:endParaRPr lang="en-US" b="1" u="sng"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TREATMENT – Rest</a:t>
            </a:r>
            <a:r>
              <a:rPr lang="en-US" b="1" u="sng" dirty="0" smtClean="0">
                <a:latin typeface="Times New Roman" pitchFamily="18" charset="0"/>
                <a:cs typeface="Times New Roman" pitchFamily="18" charset="0"/>
              </a:rPr>
              <a:t>, ice and compression with knee in a flexed position</a:t>
            </a:r>
            <a:r>
              <a:rPr lang="en-US" dirty="0" smtClean="0">
                <a:latin typeface="Times New Roman" pitchFamily="18" charset="0"/>
                <a:cs typeface="Times New Roman" pitchFamily="18" charset="0"/>
              </a:rPr>
              <a:t>, elevation, meds, crutches and limited movement initially, </a:t>
            </a:r>
            <a:r>
              <a:rPr lang="en-US" b="1" u="sng" dirty="0" smtClean="0">
                <a:latin typeface="Times New Roman" pitchFamily="18" charset="0"/>
                <a:cs typeface="Times New Roman" pitchFamily="18" charset="0"/>
              </a:rPr>
              <a:t>protection using donut style padding is mandatory for return to activity</a:t>
            </a:r>
            <a:endParaRPr lang="en-US" b="1"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4580" name="Picture 4" descr="http://www.ubsportsmed.buffalo.edu/images/education/quadcont.gif"/>
          <p:cNvPicPr>
            <a:picLocks noGrp="1" noChangeAspect="1" noChangeArrowheads="1"/>
          </p:cNvPicPr>
          <p:nvPr>
            <p:ph idx="1"/>
          </p:nvPr>
        </p:nvPicPr>
        <p:blipFill>
          <a:blip r:embed="rId2" cstate="print"/>
          <a:srcRect/>
          <a:stretch>
            <a:fillRect/>
          </a:stretch>
        </p:blipFill>
        <p:spPr bwMode="auto">
          <a:xfrm>
            <a:off x="2438400" y="39612"/>
            <a:ext cx="4876800" cy="6797457"/>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Muscle Strains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Times New Roman" pitchFamily="18" charset="0"/>
                <a:cs typeface="Times New Roman" pitchFamily="18" charset="0"/>
              </a:rPr>
              <a:t>ETIOLOGY – Sudden burst of speed that requires explosive and violent muscle contraction. </a:t>
            </a:r>
            <a:r>
              <a:rPr lang="en-US" b="1" u="sng" dirty="0" smtClean="0">
                <a:latin typeface="Times New Roman" pitchFamily="18" charset="0"/>
                <a:cs typeface="Times New Roman" pitchFamily="18" charset="0"/>
              </a:rPr>
              <a:t>Commonly occur at hamstrings, quadriceps, and adductors</a:t>
            </a:r>
          </a:p>
          <a:p>
            <a:r>
              <a:rPr lang="en-US" dirty="0" smtClean="0">
                <a:latin typeface="Times New Roman" pitchFamily="18" charset="0"/>
                <a:cs typeface="Times New Roman" pitchFamily="18" charset="0"/>
              </a:rPr>
              <a:t>**Don’t forget degrees of injury**</a:t>
            </a: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1</a:t>
            </a:r>
            <a:r>
              <a:rPr lang="en-US" b="1" u="sng" baseline="30000" dirty="0" smtClean="0">
                <a:latin typeface="Times New Roman" pitchFamily="18" charset="0"/>
                <a:cs typeface="Times New Roman" pitchFamily="18" charset="0"/>
              </a:rPr>
              <a:t>st</a:t>
            </a:r>
            <a:r>
              <a:rPr lang="en-US" b="1" u="sng" dirty="0" smtClean="0">
                <a:latin typeface="Times New Roman" pitchFamily="18" charset="0"/>
                <a:cs typeface="Times New Roman" pitchFamily="18" charset="0"/>
              </a:rPr>
              <a:t> – Stretch of the muscle(s), minor discomfort, point tenderness,</a:t>
            </a:r>
            <a:r>
              <a:rPr lang="en-US" b="1" dirty="0" smtClean="0">
                <a:latin typeface="Times New Roman" pitchFamily="18" charset="0"/>
                <a:cs typeface="Times New Roman" pitchFamily="18" charset="0"/>
              </a:rPr>
              <a:t>     </a:t>
            </a:r>
          </a:p>
          <a:p>
            <a:pPr>
              <a:buNone/>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and limited to little or no swelling, no lack of stability</a:t>
            </a:r>
          </a:p>
          <a:p>
            <a:pPr>
              <a:buNone/>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2</a:t>
            </a:r>
            <a:r>
              <a:rPr lang="en-US" b="1" u="sng" baseline="30000" dirty="0" smtClean="0">
                <a:latin typeface="Times New Roman" pitchFamily="18" charset="0"/>
                <a:cs typeface="Times New Roman" pitchFamily="18" charset="0"/>
              </a:rPr>
              <a:t>nd</a:t>
            </a:r>
            <a:r>
              <a:rPr lang="en-US" b="1" u="sng" dirty="0">
                <a:latin typeface="Times New Roman" pitchFamily="18" charset="0"/>
                <a:cs typeface="Times New Roman" pitchFamily="18" charset="0"/>
              </a:rPr>
              <a:t> </a:t>
            </a:r>
            <a:r>
              <a:rPr lang="en-US" b="1" u="sng" dirty="0" smtClean="0">
                <a:latin typeface="Times New Roman" pitchFamily="18" charset="0"/>
                <a:cs typeface="Times New Roman" pitchFamily="18" charset="0"/>
              </a:rPr>
              <a:t>– Tears of the muscle(s), pain, swelling, point tenderness, loss </a:t>
            </a:r>
          </a:p>
          <a:p>
            <a:pPr>
              <a:buNone/>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of function, pain with movement, a little instability</a:t>
            </a:r>
          </a:p>
          <a:p>
            <a:pPr>
              <a:buNone/>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3</a:t>
            </a:r>
            <a:r>
              <a:rPr lang="en-US" b="1" u="sng" baseline="30000" dirty="0" smtClean="0">
                <a:latin typeface="Times New Roman" pitchFamily="18" charset="0"/>
                <a:cs typeface="Times New Roman" pitchFamily="18" charset="0"/>
              </a:rPr>
              <a:t>rd</a:t>
            </a:r>
            <a:r>
              <a:rPr lang="en-US" b="1" u="sng" dirty="0" smtClean="0">
                <a:latin typeface="Times New Roman" pitchFamily="18" charset="0"/>
                <a:cs typeface="Times New Roman" pitchFamily="18" charset="0"/>
              </a:rPr>
              <a:t> – Complete tearing of the muscle(s), joint instability, extreme </a:t>
            </a:r>
          </a:p>
          <a:p>
            <a:pPr>
              <a:buNone/>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pain or little pain (nerve damage), loss of function, point</a:t>
            </a:r>
            <a:r>
              <a:rPr lang="en-US" b="1" dirty="0" smtClean="0">
                <a:latin typeface="Times New Roman" pitchFamily="18" charset="0"/>
                <a:cs typeface="Times New Roman" pitchFamily="18" charset="0"/>
              </a:rPr>
              <a:t> </a:t>
            </a:r>
          </a:p>
          <a:p>
            <a:pPr>
              <a:buNone/>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tenderness, rapid swelling, avulsion fractures is possible</a:t>
            </a:r>
            <a:r>
              <a:rPr lang="en-US" b="1" dirty="0" smtClean="0">
                <a:latin typeface="Times New Roman" pitchFamily="18" charset="0"/>
                <a:cs typeface="Times New Roman" pitchFamily="18" charset="0"/>
              </a:rPr>
              <a:t> </a:t>
            </a:r>
          </a:p>
          <a:p>
            <a:pPr>
              <a:buNone/>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depending on area</a:t>
            </a:r>
          </a:p>
          <a:p>
            <a:pPr>
              <a:buNone/>
            </a:pPr>
            <a:r>
              <a:rPr lang="en-US" dirty="0" smtClean="0">
                <a:latin typeface="Times New Roman" pitchFamily="18" charset="0"/>
                <a:cs typeface="Times New Roman" pitchFamily="18" charset="0"/>
              </a:rPr>
              <a:t>SIGNS AND SYMPTOMS – Local point tenderness, decreased ROM, decreased strength </a:t>
            </a:r>
          </a:p>
          <a:p>
            <a:pPr>
              <a:buNone/>
            </a:pPr>
            <a:r>
              <a:rPr lang="en-US" dirty="0" smtClean="0">
                <a:latin typeface="Times New Roman" pitchFamily="18" charset="0"/>
                <a:cs typeface="Times New Roman" pitchFamily="18" charset="0"/>
              </a:rPr>
              <a:t>TREATMENT – PRICES, modalities (ice, heat, US, E-</a:t>
            </a:r>
            <a:r>
              <a:rPr lang="en-US" dirty="0" err="1" smtClean="0">
                <a:latin typeface="Times New Roman" pitchFamily="18" charset="0"/>
                <a:cs typeface="Times New Roman" pitchFamily="18" charset="0"/>
              </a:rPr>
              <a:t>stim</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6628" name="Picture 4" descr="http://media.summitmedicalgroup.com/media/db/relayhealth-images/thighcon.jpg"/>
          <p:cNvPicPr>
            <a:picLocks noGrp="1" noChangeAspect="1" noChangeArrowheads="1"/>
          </p:cNvPicPr>
          <p:nvPr>
            <p:ph idx="1"/>
          </p:nvPr>
        </p:nvPicPr>
        <p:blipFill>
          <a:blip r:embed="rId2" cstate="print"/>
          <a:srcRect/>
          <a:stretch>
            <a:fillRect/>
          </a:stretch>
        </p:blipFill>
        <p:spPr bwMode="auto">
          <a:xfrm>
            <a:off x="2286001" y="304799"/>
            <a:ext cx="5035154" cy="651727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latin typeface="Times New Roman" pitchFamily="18" charset="0"/>
                <a:cs typeface="Times New Roman" pitchFamily="18" charset="0"/>
              </a:rPr>
              <a:t>Trendelenburg</a:t>
            </a:r>
            <a:r>
              <a:rPr lang="en-US" dirty="0" smtClean="0">
                <a:latin typeface="Times New Roman" pitchFamily="18" charset="0"/>
                <a:cs typeface="Times New Roman" pitchFamily="18" charset="0"/>
              </a:rPr>
              <a:t> Test- tests for a weak Gluteus </a:t>
            </a:r>
            <a:r>
              <a:rPr lang="en-US" dirty="0" err="1" smtClean="0">
                <a:latin typeface="Times New Roman" pitchFamily="18" charset="0"/>
                <a:cs typeface="Times New Roman" pitchFamily="18" charset="0"/>
              </a:rPr>
              <a:t>Medius</a:t>
            </a:r>
            <a:r>
              <a:rPr lang="en-US" dirty="0" smtClean="0">
                <a:latin typeface="Times New Roman" pitchFamily="18" charset="0"/>
                <a:cs typeface="Times New Roman" pitchFamily="18" charset="0"/>
              </a:rPr>
              <a:t> Muscle</a:t>
            </a:r>
            <a:endParaRPr lang="en-US" dirty="0"/>
          </a:p>
        </p:txBody>
      </p:sp>
      <p:pic>
        <p:nvPicPr>
          <p:cNvPr id="4" name="Content Placeholder 3" descr="trendelenburg-test1.jpg"/>
          <p:cNvPicPr>
            <a:picLocks noGrp="1" noChangeAspect="1"/>
          </p:cNvPicPr>
          <p:nvPr>
            <p:ph idx="1"/>
          </p:nvPr>
        </p:nvPicPr>
        <p:blipFill>
          <a:blip r:embed="rId2" cstate="print"/>
          <a:stretch>
            <a:fillRect/>
          </a:stretch>
        </p:blipFill>
        <p:spPr>
          <a:xfrm>
            <a:off x="2286000" y="1905000"/>
            <a:ext cx="4267200" cy="4522912"/>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Trendelenburg Test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This procedure is designated to evaluate strength of the gluteus </a:t>
            </a:r>
            <a:r>
              <a:rPr lang="en-US" dirty="0" err="1" smtClean="0">
                <a:latin typeface="Times New Roman" pitchFamily="18" charset="0"/>
                <a:cs typeface="Times New Roman" pitchFamily="18" charset="0"/>
              </a:rPr>
              <a:t>medius</a:t>
            </a:r>
            <a:r>
              <a:rPr lang="en-US" dirty="0" smtClean="0">
                <a:latin typeface="Times New Roman" pitchFamily="18" charset="0"/>
                <a:cs typeface="Times New Roman" pitchFamily="18" charset="0"/>
              </a:rPr>
              <a:t> muscle. Stand behind the patient and observe the dimples overlying the posterior superior iliac spines. Normally, when the patient bears weight evenly on both legs, these dimples appear level. Then ask the patient to stand on one leg. If they stand erect, the gluteus </a:t>
            </a:r>
            <a:r>
              <a:rPr lang="en-US" dirty="0" err="1" smtClean="0">
                <a:latin typeface="Times New Roman" pitchFamily="18" charset="0"/>
                <a:cs typeface="Times New Roman" pitchFamily="18" charset="0"/>
              </a:rPr>
              <a:t>medius</a:t>
            </a:r>
            <a:r>
              <a:rPr lang="en-US" dirty="0" smtClean="0">
                <a:latin typeface="Times New Roman" pitchFamily="18" charset="0"/>
                <a:cs typeface="Times New Roman" pitchFamily="18" charset="0"/>
              </a:rPr>
              <a:t> muscle on the supported side should contract as soon as the leg leaves the ground and should elevate the pelvis on the unsupported side. This elevation indicates that the gluteus </a:t>
            </a:r>
            <a:r>
              <a:rPr lang="en-US" dirty="0" err="1" smtClean="0">
                <a:latin typeface="Times New Roman" pitchFamily="18" charset="0"/>
                <a:cs typeface="Times New Roman" pitchFamily="18" charset="0"/>
              </a:rPr>
              <a:t>medius</a:t>
            </a:r>
            <a:r>
              <a:rPr lang="en-US" dirty="0" smtClean="0">
                <a:latin typeface="Times New Roman" pitchFamily="18" charset="0"/>
                <a:cs typeface="Times New Roman" pitchFamily="18" charset="0"/>
              </a:rPr>
              <a:t> muscle on the supported side is functioning properly. However, if the pelvis on the unsupported side remains in position or actually descends, the gluteus </a:t>
            </a:r>
            <a:r>
              <a:rPr lang="en-US" dirty="0" err="1" smtClean="0">
                <a:latin typeface="Times New Roman" pitchFamily="18" charset="0"/>
                <a:cs typeface="Times New Roman" pitchFamily="18" charset="0"/>
              </a:rPr>
              <a:t>medius</a:t>
            </a:r>
            <a:r>
              <a:rPr lang="en-US" dirty="0" smtClean="0">
                <a:latin typeface="Times New Roman" pitchFamily="18" charset="0"/>
                <a:cs typeface="Times New Roman" pitchFamily="18" charset="0"/>
              </a:rPr>
              <a:t> muscle on the supported side is either weak or nonfunctioning.</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Ober</a:t>
            </a:r>
            <a:r>
              <a:rPr lang="en-US" dirty="0" smtClean="0"/>
              <a:t> Test-tests for a tight IT Band</a:t>
            </a:r>
            <a:endParaRPr lang="en-US" dirty="0"/>
          </a:p>
        </p:txBody>
      </p:sp>
      <p:pic>
        <p:nvPicPr>
          <p:cNvPr id="4" name="Content Placeholder 3" descr="ober.jpg"/>
          <p:cNvPicPr>
            <a:picLocks noGrp="1" noChangeAspect="1"/>
          </p:cNvPicPr>
          <p:nvPr>
            <p:ph idx="1"/>
          </p:nvPr>
        </p:nvPicPr>
        <p:blipFill>
          <a:blip r:embed="rId2" cstate="print"/>
          <a:stretch>
            <a:fillRect/>
          </a:stretch>
        </p:blipFill>
        <p:spPr>
          <a:xfrm>
            <a:off x="1600200" y="2286000"/>
            <a:ext cx="5638800" cy="4170363"/>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Ober Testing of the IT Band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Have the patient lie on their side with their involved leg uppermost. Abduct the leg as far as possible and flex the knee to 90 degrees while keeping the hip joint in the neutral position to relax the </a:t>
            </a:r>
            <a:r>
              <a:rPr lang="en-US" dirty="0" err="1" smtClean="0">
                <a:latin typeface="Times New Roman" pitchFamily="18" charset="0"/>
                <a:cs typeface="Times New Roman" pitchFamily="18" charset="0"/>
              </a:rPr>
              <a:t>iliotibial</a:t>
            </a:r>
            <a:r>
              <a:rPr lang="en-US" dirty="0" smtClean="0">
                <a:latin typeface="Times New Roman" pitchFamily="18" charset="0"/>
                <a:cs typeface="Times New Roman" pitchFamily="18" charset="0"/>
              </a:rPr>
              <a:t> tract. Then release the abducted leg. If the IT tract is normal, the thigh should drop to the adducted position. However, if there is a </a:t>
            </a:r>
            <a:r>
              <a:rPr lang="en-US" dirty="0" err="1" smtClean="0">
                <a:latin typeface="Times New Roman" pitchFamily="18" charset="0"/>
                <a:cs typeface="Times New Roman" pitchFamily="18" charset="0"/>
              </a:rPr>
              <a:t>contrastructure</a:t>
            </a:r>
            <a:r>
              <a:rPr lang="en-US" dirty="0" smtClean="0">
                <a:latin typeface="Times New Roman" pitchFamily="18" charset="0"/>
                <a:cs typeface="Times New Roman" pitchFamily="18" charset="0"/>
              </a:rPr>
              <a:t> of the tensor fascia </a:t>
            </a:r>
            <a:r>
              <a:rPr lang="en-US" dirty="0" err="1" smtClean="0">
                <a:latin typeface="Times New Roman" pitchFamily="18" charset="0"/>
                <a:cs typeface="Times New Roman" pitchFamily="18" charset="0"/>
              </a:rPr>
              <a:t>latae</a:t>
            </a:r>
            <a:r>
              <a:rPr lang="en-US" dirty="0" smtClean="0">
                <a:latin typeface="Times New Roman" pitchFamily="18" charset="0"/>
                <a:cs typeface="Times New Roman" pitchFamily="18" charset="0"/>
              </a:rPr>
              <a:t> or IT band, the thigh remains abducted when the leg is released.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Hip Pointer</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b="1" u="sng" dirty="0"/>
              <a:t>ETIOLOGY: Direct blow to the iliac crest</a:t>
            </a:r>
          </a:p>
          <a:p>
            <a:r>
              <a:rPr lang="en-US" b="1" u="sng" dirty="0" smtClean="0">
                <a:latin typeface="Times New Roman" pitchFamily="18" charset="0"/>
                <a:cs typeface="Times New Roman" pitchFamily="18" charset="0"/>
              </a:rPr>
              <a:t>PATHOLOGY: Contusion of the iliac crest or ASIS</a:t>
            </a:r>
            <a:r>
              <a:rPr lang="en-US" dirty="0" smtClean="0">
                <a:latin typeface="Times New Roman" pitchFamily="18" charset="0"/>
                <a:cs typeface="Times New Roman" pitchFamily="18" charset="0"/>
              </a:rPr>
              <a:t>; rupture of the abdominal muscles at their insertion</a:t>
            </a:r>
          </a:p>
          <a:p>
            <a:r>
              <a:rPr lang="en-US" dirty="0" smtClean="0">
                <a:latin typeface="Times New Roman" pitchFamily="18" charset="0"/>
                <a:cs typeface="Times New Roman" pitchFamily="18" charset="0"/>
              </a:rPr>
              <a:t>SIGNS AND STMPYTOMS: Pain and point tenderness over iliac crest; splinting to the affected side; muscle spasms; pain on movement (especially walking or rotation to injured side); swelling, hematoma, </a:t>
            </a:r>
            <a:r>
              <a:rPr lang="en-US" dirty="0" err="1" smtClean="0">
                <a:latin typeface="Times New Roman" pitchFamily="18" charset="0"/>
                <a:cs typeface="Times New Roman" pitchFamily="18" charset="0"/>
              </a:rPr>
              <a:t>ecchymosis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COMPLICATIONS: Muscle Strain</a:t>
            </a:r>
          </a:p>
          <a:p>
            <a:r>
              <a:rPr lang="en-US" dirty="0" smtClean="0">
                <a:latin typeface="Times New Roman" pitchFamily="18" charset="0"/>
                <a:cs typeface="Times New Roman" pitchFamily="18" charset="0"/>
              </a:rPr>
              <a:t>TREATMENT: PRICES, meds for pain, total inactivity if necessary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Thomas Test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sz="1600" dirty="0" smtClean="0">
                <a:latin typeface="Times New Roman" pitchFamily="18" charset="0"/>
                <a:cs typeface="Times New Roman" pitchFamily="18" charset="0"/>
              </a:rPr>
              <a:t>Although the Thomas Test is a specific test designed to detect flexion contractures of the hip, it may also be used to evaluate range of hip flexion.</a:t>
            </a:r>
          </a:p>
          <a:p>
            <a:r>
              <a:rPr lang="en-US" sz="1600" dirty="0" smtClean="0">
                <a:latin typeface="Times New Roman" pitchFamily="18" charset="0"/>
                <a:cs typeface="Times New Roman" pitchFamily="18" charset="0"/>
              </a:rPr>
              <a:t>The patient should be supine on the examination table, with his pelvis level and square to his trunk so that an imaginary line drawn between the anterior superior iliac spines is perpendicular to the axis of his body. Stabilize the pelvis by placing your hand under the patient’s lumbar spine and flexing his hip, bringing his thigh up onto his trunk. As you flex the hip, notice at what point his back touches your hand. The previous </a:t>
            </a:r>
            <a:r>
              <a:rPr lang="en-US" sz="1600" dirty="0" err="1" smtClean="0">
                <a:latin typeface="Times New Roman" pitchFamily="18" charset="0"/>
                <a:cs typeface="Times New Roman" pitchFamily="18" charset="0"/>
              </a:rPr>
              <a:t>lordosis</a:t>
            </a:r>
            <a:r>
              <a:rPr lang="en-US" sz="1600" dirty="0" smtClean="0">
                <a:latin typeface="Times New Roman" pitchFamily="18" charset="0"/>
                <a:cs typeface="Times New Roman" pitchFamily="18" charset="0"/>
              </a:rPr>
              <a:t> of the lumbar spine is then flattened, the pelvis is stabilized, and further flexion can originate only in the hip joint. Flex the hip as far as possible. Normal flexion limits allow the anterior portion of the thigh to rest against the abdomen, almost touching the chest wall. Flex the other hip in a similar manner. Then have the patient hold one leg on his chest and let his other leg down until it is flat on the table. If the hip does not extend fully, the patient may have a fixed flexion contracture of that hip. If he rocks forward, lifting his thoracic spine from the table, or arches his back to reform the lumbar </a:t>
            </a:r>
            <a:r>
              <a:rPr lang="en-US" sz="1600" dirty="0" err="1" smtClean="0">
                <a:latin typeface="Times New Roman" pitchFamily="18" charset="0"/>
                <a:cs typeface="Times New Roman" pitchFamily="18" charset="0"/>
              </a:rPr>
              <a:t>lordosis</a:t>
            </a:r>
            <a:r>
              <a:rPr lang="en-US" sz="1600" dirty="0" smtClean="0">
                <a:latin typeface="Times New Roman" pitchFamily="18" charset="0"/>
                <a:cs typeface="Times New Roman" pitchFamily="18" charset="0"/>
              </a:rPr>
              <a:t> when he lowers his leg, a fixed flexion deformity is again indicated, since rocking and arching of the back are compensatory mechanisms to facilitate lowering of a contracted hip. The extent of a flexion contracture can be approximated if you observe the patient from the side and estimate the angle between his leg and the table at the point of greatest extension.</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Thomas Test- tests for tight </a:t>
            </a:r>
            <a:br>
              <a:rPr lang="en-US" dirty="0" smtClean="0"/>
            </a:br>
            <a:r>
              <a:rPr lang="en-US" dirty="0" smtClean="0"/>
              <a:t>Hip Flexor Muscles</a:t>
            </a:r>
            <a:endParaRPr lang="en-US" dirty="0"/>
          </a:p>
        </p:txBody>
      </p:sp>
      <p:pic>
        <p:nvPicPr>
          <p:cNvPr id="4" name="Content Placeholder 3" descr="thomas test.jpg"/>
          <p:cNvPicPr>
            <a:picLocks noGrp="1" noChangeAspect="1"/>
          </p:cNvPicPr>
          <p:nvPr>
            <p:ph idx="1"/>
          </p:nvPr>
        </p:nvPicPr>
        <p:blipFill>
          <a:blip r:embed="rId2" cstate="print"/>
          <a:stretch>
            <a:fillRect/>
          </a:stretch>
        </p:blipFill>
        <p:spPr>
          <a:xfrm>
            <a:off x="2209800" y="1981200"/>
            <a:ext cx="4951653" cy="4603203"/>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Checking Hip Levels</a:t>
            </a:r>
            <a:endParaRPr lang="en-US" dirty="0"/>
          </a:p>
        </p:txBody>
      </p:sp>
      <p:pic>
        <p:nvPicPr>
          <p:cNvPr id="4" name="Content Placeholder 3" descr="hip levels.jpg"/>
          <p:cNvPicPr>
            <a:picLocks noGrp="1" noChangeAspect="1"/>
          </p:cNvPicPr>
          <p:nvPr>
            <p:ph idx="1"/>
          </p:nvPr>
        </p:nvPicPr>
        <p:blipFill>
          <a:blip r:embed="rId2" cstate="print"/>
          <a:stretch>
            <a:fillRect/>
          </a:stretch>
        </p:blipFill>
        <p:spPr>
          <a:xfrm>
            <a:off x="5029200" y="2133600"/>
            <a:ext cx="3505200" cy="3674311"/>
          </a:xfrm>
        </p:spPr>
      </p:pic>
      <p:sp>
        <p:nvSpPr>
          <p:cNvPr id="5" name="TextBox 4"/>
          <p:cNvSpPr txBox="1"/>
          <p:nvPr/>
        </p:nvSpPr>
        <p:spPr>
          <a:xfrm>
            <a:off x="457200" y="2209800"/>
            <a:ext cx="4191000" cy="923330"/>
          </a:xfrm>
          <a:prstGeom prst="rect">
            <a:avLst/>
          </a:prstGeom>
          <a:noFill/>
        </p:spPr>
        <p:txBody>
          <a:bodyPr wrap="square" rtlCol="0">
            <a:spAutoFit/>
          </a:bodyPr>
          <a:lstStyle/>
          <a:p>
            <a:pPr>
              <a:buFont typeface="Arial" pitchFamily="34" charset="0"/>
              <a:buChar char="•"/>
            </a:pPr>
            <a:r>
              <a:rPr lang="en-US" dirty="0" smtClean="0"/>
              <a:t> ASIS </a:t>
            </a:r>
          </a:p>
          <a:p>
            <a:pPr>
              <a:buFont typeface="Arial" pitchFamily="34" charset="0"/>
              <a:buChar char="•"/>
            </a:pPr>
            <a:r>
              <a:rPr lang="en-US" dirty="0" smtClean="0"/>
              <a:t>PSIS</a:t>
            </a:r>
          </a:p>
          <a:p>
            <a:pPr>
              <a:buFont typeface="Arial" pitchFamily="34" charset="0"/>
              <a:buChar char="•"/>
            </a:pPr>
            <a:r>
              <a:rPr lang="en-US" dirty="0" smtClean="0"/>
              <a:t>Iliac crest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leg length.jpg"/>
          <p:cNvPicPr>
            <a:picLocks noGrp="1" noChangeAspect="1"/>
          </p:cNvPicPr>
          <p:nvPr>
            <p:ph idx="1"/>
          </p:nvPr>
        </p:nvPicPr>
        <p:blipFill>
          <a:blip r:embed="rId2" cstate="print"/>
          <a:stretch>
            <a:fillRect/>
          </a:stretch>
        </p:blipFill>
        <p:spPr>
          <a:xfrm>
            <a:off x="381000" y="2002336"/>
            <a:ext cx="7619999" cy="3615327"/>
          </a:xfrm>
        </p:spPr>
      </p:pic>
      <p:sp>
        <p:nvSpPr>
          <p:cNvPr id="2" name="Title 1"/>
          <p:cNvSpPr>
            <a:spLocks noGrp="1"/>
          </p:cNvSpPr>
          <p:nvPr>
            <p:ph type="title"/>
          </p:nvPr>
        </p:nvSpPr>
        <p:spPr>
          <a:xfrm>
            <a:off x="457200" y="304800"/>
            <a:ext cx="8229600" cy="1143000"/>
          </a:xfrm>
        </p:spPr>
        <p:txBody>
          <a:bodyPr/>
          <a:lstStyle/>
          <a:p>
            <a:r>
              <a:rPr lang="en-US" dirty="0" smtClean="0"/>
              <a:t>Special Tests:  Leg Length </a:t>
            </a:r>
            <a:endParaRPr lang="en-US" dirty="0"/>
          </a:p>
        </p:txBody>
      </p:sp>
    </p:spTree>
    <p:extLst>
      <p:ext uri="{BB962C8B-B14F-4D97-AF65-F5344CB8AC3E}">
        <p14:creationId xmlns:p14="http://schemas.microsoft.com/office/powerpoint/2010/main" val="26425211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leg length issue.gif"/>
          <p:cNvPicPr>
            <a:picLocks noGrp="1" noChangeAspect="1"/>
          </p:cNvPicPr>
          <p:nvPr>
            <p:ph sz="half" idx="1"/>
          </p:nvPr>
        </p:nvPicPr>
        <p:blipFill>
          <a:blip r:embed="rId2" cstate="print"/>
          <a:stretch>
            <a:fillRect/>
          </a:stretch>
        </p:blipFill>
        <p:spPr>
          <a:xfrm>
            <a:off x="1066800" y="1905000"/>
            <a:ext cx="2667000" cy="4190999"/>
          </a:xfrm>
        </p:spPr>
      </p:pic>
      <p:sp>
        <p:nvSpPr>
          <p:cNvPr id="5" name="Title 4"/>
          <p:cNvSpPr>
            <a:spLocks noGrp="1"/>
          </p:cNvSpPr>
          <p:nvPr>
            <p:ph type="title"/>
          </p:nvPr>
        </p:nvSpPr>
        <p:spPr/>
        <p:txBody>
          <a:bodyPr/>
          <a:lstStyle/>
          <a:p>
            <a:r>
              <a:rPr lang="en-US" dirty="0" smtClean="0"/>
              <a:t>Leg Length Issues Create: </a:t>
            </a:r>
            <a:endParaRPr lang="en-US" dirty="0"/>
          </a:p>
        </p:txBody>
      </p:sp>
      <p:pic>
        <p:nvPicPr>
          <p:cNvPr id="9" name="Content Placeholder 8" descr="leg length abstract.jpg"/>
          <p:cNvPicPr>
            <a:picLocks noGrp="1" noChangeAspect="1"/>
          </p:cNvPicPr>
          <p:nvPr>
            <p:ph sz="half" idx="2"/>
          </p:nvPr>
        </p:nvPicPr>
        <p:blipFill>
          <a:blip r:embed="rId3" cstate="print"/>
          <a:stretch>
            <a:fillRect/>
          </a:stretch>
        </p:blipFill>
        <p:spPr>
          <a:xfrm>
            <a:off x="4800600" y="1828800"/>
            <a:ext cx="3581400" cy="4343400"/>
          </a:xfrm>
        </p:spPr>
      </p:pic>
    </p:spTree>
    <p:extLst>
      <p:ext uri="{BB962C8B-B14F-4D97-AF65-F5344CB8AC3E}">
        <p14:creationId xmlns:p14="http://schemas.microsoft.com/office/powerpoint/2010/main" val="1128054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http://images.conquestchronicles.com/images/admin/Hip_Pointer.gif"/>
          <p:cNvPicPr>
            <a:picLocks noGrp="1" noChangeAspect="1" noChangeArrowheads="1"/>
          </p:cNvPicPr>
          <p:nvPr>
            <p:ph idx="1"/>
          </p:nvPr>
        </p:nvPicPr>
        <p:blipFill>
          <a:blip r:embed="rId2" cstate="print"/>
          <a:srcRect/>
          <a:stretch>
            <a:fillRect/>
          </a:stretch>
        </p:blipFill>
        <p:spPr bwMode="auto">
          <a:xfrm>
            <a:off x="1676400" y="762000"/>
            <a:ext cx="5562600" cy="591489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itchFamily="18" charset="0"/>
                <a:cs typeface="Times New Roman" pitchFamily="18" charset="0"/>
              </a:rPr>
              <a:t>Trochanteric</a:t>
            </a:r>
            <a:r>
              <a:rPr lang="en-US" dirty="0" smtClean="0">
                <a:latin typeface="Times New Roman" pitchFamily="18" charset="0"/>
                <a:cs typeface="Times New Roman" pitchFamily="18" charset="0"/>
              </a:rPr>
              <a:t> Bursitis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b="1" u="sng" dirty="0" smtClean="0">
                <a:latin typeface="Times New Roman" pitchFamily="18" charset="0"/>
                <a:cs typeface="Times New Roman" pitchFamily="18" charset="0"/>
              </a:rPr>
              <a:t>ETIOLOGY – Direct blow to bursa, overuse of muscle, **more common in women due to wider hips</a:t>
            </a:r>
          </a:p>
          <a:p>
            <a:r>
              <a:rPr lang="en-US" dirty="0" smtClean="0">
                <a:latin typeface="Times New Roman" pitchFamily="18" charset="0"/>
                <a:cs typeface="Times New Roman" pitchFamily="18" charset="0"/>
              </a:rPr>
              <a:t>PATHOLOGY – Inflammation of bursa and thickening of </a:t>
            </a:r>
            <a:r>
              <a:rPr lang="en-US" dirty="0" err="1" smtClean="0">
                <a:latin typeface="Times New Roman" pitchFamily="18" charset="0"/>
                <a:cs typeface="Times New Roman" pitchFamily="18" charset="0"/>
              </a:rPr>
              <a:t>bursal</a:t>
            </a:r>
            <a:r>
              <a:rPr lang="en-US" dirty="0" smtClean="0">
                <a:latin typeface="Times New Roman" pitchFamily="18" charset="0"/>
                <a:cs typeface="Times New Roman" pitchFamily="18" charset="0"/>
              </a:rPr>
              <a:t> walls</a:t>
            </a:r>
          </a:p>
          <a:p>
            <a:r>
              <a:rPr lang="en-US" b="1" u="sng" dirty="0" smtClean="0">
                <a:latin typeface="Times New Roman" pitchFamily="18" charset="0"/>
                <a:cs typeface="Times New Roman" pitchFamily="18" charset="0"/>
              </a:rPr>
              <a:t>SIGNS AND SYMPTOMS – Localized swelling, warmth over bursa, </a:t>
            </a:r>
            <a:r>
              <a:rPr lang="en-US" b="1" u="sng" dirty="0" err="1" smtClean="0">
                <a:latin typeface="Times New Roman" pitchFamily="18" charset="0"/>
                <a:cs typeface="Times New Roman" pitchFamily="18" charset="0"/>
              </a:rPr>
              <a:t>crepitus</a:t>
            </a:r>
            <a:r>
              <a:rPr lang="en-US" b="1" u="sng" dirty="0" smtClean="0">
                <a:latin typeface="Times New Roman" pitchFamily="18" charset="0"/>
                <a:cs typeface="Times New Roman" pitchFamily="18" charset="0"/>
              </a:rPr>
              <a:t> during hip movements</a:t>
            </a:r>
          </a:p>
          <a:p>
            <a:r>
              <a:rPr lang="en-US" b="1" u="sng" dirty="0" smtClean="0">
                <a:latin typeface="Times New Roman" pitchFamily="18" charset="0"/>
                <a:cs typeface="Times New Roman" pitchFamily="18" charset="0"/>
              </a:rPr>
              <a:t>COMPLICATIONS – Loss of ROM due to swelling of bursa, infection of bursa (especially warmth)</a:t>
            </a:r>
          </a:p>
          <a:p>
            <a:r>
              <a:rPr lang="en-US" dirty="0" smtClean="0">
                <a:latin typeface="Times New Roman" pitchFamily="18" charset="0"/>
                <a:cs typeface="Times New Roman" pitchFamily="18" charset="0"/>
              </a:rPr>
              <a:t>TREATMENT – PRICES, meds, total inactivity if necessary, flexibility exercises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6386" name="Picture 2" descr="http://boleuzia.files.wordpress.com/2008/10/bursitis.jpg"/>
          <p:cNvPicPr>
            <a:picLocks noGrp="1" noChangeAspect="1" noChangeArrowheads="1"/>
          </p:cNvPicPr>
          <p:nvPr>
            <p:ph idx="1"/>
          </p:nvPr>
        </p:nvPicPr>
        <p:blipFill>
          <a:blip r:embed="rId2" cstate="print"/>
          <a:srcRect/>
          <a:stretch>
            <a:fillRect/>
          </a:stretch>
        </p:blipFill>
        <p:spPr bwMode="auto">
          <a:xfrm>
            <a:off x="1828800" y="914400"/>
            <a:ext cx="4953000" cy="4953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Posterior Hip Dislocations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b="1" u="sng" dirty="0" smtClean="0">
                <a:latin typeface="Times New Roman" pitchFamily="18" charset="0"/>
                <a:cs typeface="Times New Roman" pitchFamily="18" charset="0"/>
              </a:rPr>
              <a:t>ETIOLOGY – Hip and knee usually flexed to 90 degrees, a force drives head of femur </a:t>
            </a:r>
            <a:r>
              <a:rPr lang="en-US" b="1" u="sng" dirty="0" err="1" smtClean="0">
                <a:latin typeface="Times New Roman" pitchFamily="18" charset="0"/>
                <a:cs typeface="Times New Roman" pitchFamily="18" charset="0"/>
              </a:rPr>
              <a:t>posteriorly</a:t>
            </a:r>
            <a:r>
              <a:rPr lang="en-US" b="1" u="sng" dirty="0" smtClean="0">
                <a:latin typeface="Times New Roman" pitchFamily="18" charset="0"/>
                <a:cs typeface="Times New Roman" pitchFamily="18" charset="0"/>
              </a:rPr>
              <a:t> and superiorly</a:t>
            </a:r>
          </a:p>
          <a:p>
            <a:r>
              <a:rPr lang="en-US" dirty="0" smtClean="0">
                <a:latin typeface="Times New Roman" pitchFamily="18" charset="0"/>
                <a:cs typeface="Times New Roman" pitchFamily="18" charset="0"/>
              </a:rPr>
              <a:t>PATHOLOGY – Rupture posterior capsule and blood vessels supplying head of femur</a:t>
            </a:r>
          </a:p>
          <a:p>
            <a:r>
              <a:rPr lang="en-US" b="1" u="sng" dirty="0" smtClean="0">
                <a:latin typeface="Times New Roman" pitchFamily="18" charset="0"/>
                <a:cs typeface="Times New Roman" pitchFamily="18" charset="0"/>
              </a:rPr>
              <a:t>SIGNS AND SYMPTOMS – Severe pain, inability to move, assumes position of hip flexion/adduction/internal rotation, greater trochanter appears prominent and knee of involved extremity rests on uninvolved extremity</a:t>
            </a:r>
          </a:p>
          <a:p>
            <a:r>
              <a:rPr lang="en-US" dirty="0" smtClean="0">
                <a:latin typeface="Times New Roman" pitchFamily="18" charset="0"/>
                <a:cs typeface="Times New Roman" pitchFamily="18" charset="0"/>
              </a:rPr>
              <a:t>COMPLICATIONS – Associated fractures, sciatic nerve palsy, </a:t>
            </a:r>
            <a:r>
              <a:rPr lang="en-US" dirty="0" err="1" smtClean="0">
                <a:latin typeface="Times New Roman" pitchFamily="18" charset="0"/>
                <a:cs typeface="Times New Roman" pitchFamily="18" charset="0"/>
              </a:rPr>
              <a:t>avascular</a:t>
            </a:r>
            <a:r>
              <a:rPr lang="en-US" dirty="0" smtClean="0">
                <a:latin typeface="Times New Roman" pitchFamily="18" charset="0"/>
                <a:cs typeface="Times New Roman" pitchFamily="18" charset="0"/>
              </a:rPr>
              <a:t> necrosis of the femoral head, traumatic arthritis</a:t>
            </a:r>
          </a:p>
          <a:p>
            <a:r>
              <a:rPr lang="en-US" b="1" u="sng" dirty="0" smtClean="0">
                <a:latin typeface="Times New Roman" pitchFamily="18" charset="0"/>
                <a:cs typeface="Times New Roman" pitchFamily="18" charset="0"/>
              </a:rPr>
              <a:t>TREATMENTS – Immediate emergency care, monitor ABCs, watch out for shock, reduction by a physician under anesthesia, immobilize for 6 weeks</a:t>
            </a:r>
            <a:endParaRPr lang="en-US" b="1"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8434" name="Picture 2" descr="http://www.tpub.com/content/armymedical/MD0533/MD05330061im.jpg"/>
          <p:cNvPicPr>
            <a:picLocks noGrp="1" noChangeAspect="1" noChangeArrowheads="1"/>
          </p:cNvPicPr>
          <p:nvPr>
            <p:ph idx="1"/>
          </p:nvPr>
        </p:nvPicPr>
        <p:blipFill>
          <a:blip r:embed="rId2" cstate="print"/>
          <a:srcRect/>
          <a:stretch>
            <a:fillRect/>
          </a:stretch>
        </p:blipFill>
        <p:spPr bwMode="auto">
          <a:xfrm>
            <a:off x="1143000" y="-1524000"/>
            <a:ext cx="6477000" cy="8382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Stress Fractures of the hip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sz="2100" dirty="0" smtClean="0">
                <a:latin typeface="Times New Roman" pitchFamily="18" charset="0"/>
                <a:cs typeface="Times New Roman" pitchFamily="18" charset="0"/>
              </a:rPr>
              <a:t>Fractures resulting from repetitive loading with relatively low magnitude forces.</a:t>
            </a:r>
            <a:r>
              <a:rPr lang="en-US" sz="2100" b="1" u="sng" dirty="0" smtClean="0">
                <a:latin typeface="Times New Roman" pitchFamily="18" charset="0"/>
                <a:cs typeface="Times New Roman" pitchFamily="18" charset="0"/>
              </a:rPr>
              <a:t> Common at pubis, femoral neck, and proximal 1/3 of the femur.</a:t>
            </a:r>
          </a:p>
          <a:p>
            <a:r>
              <a:rPr lang="en-US" sz="2100" b="1" u="sng" dirty="0" smtClean="0">
                <a:latin typeface="Times New Roman" pitchFamily="18" charset="0"/>
                <a:cs typeface="Times New Roman" pitchFamily="18" charset="0"/>
              </a:rPr>
              <a:t>ETIOLOGY – Low bone mineral density (eating disorders); amenorrhea (no period); excessive increase in activity level; muscle fatigue</a:t>
            </a:r>
          </a:p>
          <a:p>
            <a:r>
              <a:rPr lang="en-US" sz="2100" dirty="0" smtClean="0">
                <a:latin typeface="Times New Roman" pitchFamily="18" charset="0"/>
                <a:cs typeface="Times New Roman" pitchFamily="18" charset="0"/>
              </a:rPr>
              <a:t>PATHOLOGY – Incomplete fracture of bone due to added stresses placed on bone by muscles</a:t>
            </a:r>
          </a:p>
          <a:p>
            <a:r>
              <a:rPr lang="en-US" sz="2100" dirty="0" smtClean="0">
                <a:latin typeface="Times New Roman" pitchFamily="18" charset="0"/>
                <a:cs typeface="Times New Roman" pitchFamily="18" charset="0"/>
              </a:rPr>
              <a:t>SIGNS AND SYMPTOMS – Point tenderness with deep palpation, night pain, aching pain localized, increased pain on extreme hip rotation and inability to stand on involved leg (femoral neck fractures)</a:t>
            </a:r>
          </a:p>
          <a:p>
            <a:r>
              <a:rPr lang="en-US" sz="2100" dirty="0" smtClean="0">
                <a:latin typeface="Times New Roman" pitchFamily="18" charset="0"/>
                <a:cs typeface="Times New Roman" pitchFamily="18" charset="0"/>
              </a:rPr>
              <a:t>COMPLICATIONS – Displaced or complete fracture if misdiagnosed</a:t>
            </a:r>
          </a:p>
          <a:p>
            <a:r>
              <a:rPr lang="en-US" sz="2100" dirty="0" smtClean="0">
                <a:latin typeface="Times New Roman" pitchFamily="18" charset="0"/>
                <a:cs typeface="Times New Roman" pitchFamily="18" charset="0"/>
              </a:rPr>
              <a:t>TREATMENT – Crutches, rest, ice, referral</a:t>
            </a:r>
            <a:endParaRPr lang="en-US" sz="21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482" name="Picture 2" descr="http://www.eorthopod.com/images/ContentImages/hip/hip_stress_fracture/hip_stressfx_intro01.jpg"/>
          <p:cNvPicPr>
            <a:picLocks noGrp="1" noChangeAspect="1" noChangeArrowheads="1"/>
          </p:cNvPicPr>
          <p:nvPr>
            <p:ph idx="1"/>
          </p:nvPr>
        </p:nvPicPr>
        <p:blipFill>
          <a:blip r:embed="rId2" cstate="print"/>
          <a:srcRect/>
          <a:stretch>
            <a:fillRect/>
          </a:stretch>
        </p:blipFill>
        <p:spPr bwMode="auto">
          <a:xfrm>
            <a:off x="1828800" y="685800"/>
            <a:ext cx="5257800" cy="52578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1273</TotalTime>
  <Words>1111</Words>
  <Application>Microsoft Office PowerPoint</Application>
  <PresentationFormat>On-screen Show (4:3)</PresentationFormat>
  <Paragraphs>73</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Constantia</vt:lpstr>
      <vt:lpstr>Times New Roman</vt:lpstr>
      <vt:lpstr>Wingdings 2</vt:lpstr>
      <vt:lpstr>Flow</vt:lpstr>
      <vt:lpstr>Hip Conditions</vt:lpstr>
      <vt:lpstr>Hip Pointer</vt:lpstr>
      <vt:lpstr>PowerPoint Presentation</vt:lpstr>
      <vt:lpstr>Trochanteric Bursitis</vt:lpstr>
      <vt:lpstr>PowerPoint Presentation</vt:lpstr>
      <vt:lpstr>Posterior Hip Dislocations</vt:lpstr>
      <vt:lpstr>PowerPoint Presentation</vt:lpstr>
      <vt:lpstr>Stress Fractures of the hip</vt:lpstr>
      <vt:lpstr>PowerPoint Presentation</vt:lpstr>
      <vt:lpstr>Avulsion Fractures</vt:lpstr>
      <vt:lpstr>PowerPoint Presentation</vt:lpstr>
      <vt:lpstr>Quadriceps Contusion</vt:lpstr>
      <vt:lpstr>PowerPoint Presentation</vt:lpstr>
      <vt:lpstr>Muscle Strains</vt:lpstr>
      <vt:lpstr>PowerPoint Presentation</vt:lpstr>
      <vt:lpstr>Trendelenburg Test- tests for a weak Gluteus Medius Muscle</vt:lpstr>
      <vt:lpstr>Trendelenburg Test</vt:lpstr>
      <vt:lpstr>Ober Test-tests for a tight IT Band</vt:lpstr>
      <vt:lpstr>Ober Testing of the IT Band</vt:lpstr>
      <vt:lpstr>Thomas Test</vt:lpstr>
      <vt:lpstr>Thomas Test- tests for tight  Hip Flexor Muscles</vt:lpstr>
      <vt:lpstr>Checking Hip Levels</vt:lpstr>
      <vt:lpstr>Special Tests:  Leg Length </vt:lpstr>
      <vt:lpstr>Leg Length Issues Create: </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 Conditions</dc:title>
  <dc:creator>spridgen</dc:creator>
  <cp:lastModifiedBy>Brooke Mungall</cp:lastModifiedBy>
  <cp:revision>32</cp:revision>
  <dcterms:created xsi:type="dcterms:W3CDTF">2010-03-16T14:49:19Z</dcterms:created>
  <dcterms:modified xsi:type="dcterms:W3CDTF">2017-03-06T18:40:25Z</dcterms:modified>
</cp:coreProperties>
</file>