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79" r:id="rId9"/>
    <p:sldId id="263" r:id="rId10"/>
    <p:sldId id="264" r:id="rId11"/>
    <p:sldId id="280" r:id="rId12"/>
    <p:sldId id="277" r:id="rId13"/>
    <p:sldId id="278" r:id="rId14"/>
    <p:sldId id="287" r:id="rId15"/>
    <p:sldId id="288" r:id="rId16"/>
    <p:sldId id="281" r:id="rId17"/>
    <p:sldId id="265" r:id="rId18"/>
    <p:sldId id="266" r:id="rId19"/>
    <p:sldId id="267" r:id="rId20"/>
    <p:sldId id="284" r:id="rId21"/>
    <p:sldId id="285" r:id="rId22"/>
    <p:sldId id="271" r:id="rId23"/>
    <p:sldId id="290" r:id="rId24"/>
    <p:sldId id="291" r:id="rId25"/>
    <p:sldId id="276" r:id="rId26"/>
    <p:sldId id="289" r:id="rId27"/>
    <p:sldId id="272" r:id="rId28"/>
    <p:sldId id="273" r:id="rId29"/>
    <p:sldId id="295" r:id="rId30"/>
    <p:sldId id="293" r:id="rId31"/>
    <p:sldId id="275" r:id="rId32"/>
  </p:sldIdLst>
  <p:sldSz cx="9144000" cy="6858000" type="screen4x3"/>
  <p:notesSz cx="7077075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FA143-531E-4535-A070-6D2E1203B8B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0638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944E0-B00F-4C1B-9504-CDC8334D2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Hip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17 Pages </a:t>
            </a:r>
            <a:r>
              <a:rPr lang="en-US" dirty="0" smtClean="0"/>
              <a:t>389-393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not palpate cartilage at the hip.</a:t>
            </a:r>
          </a:p>
          <a:p>
            <a:pPr lvl="1"/>
            <a:r>
              <a:rPr lang="en-US" dirty="0" smtClean="0"/>
              <a:t>Labrum on the </a:t>
            </a:r>
            <a:r>
              <a:rPr lang="en-US" dirty="0" err="1" smtClean="0"/>
              <a:t>Acetabulum</a:t>
            </a: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Cartilage</a:t>
            </a:r>
            <a:endParaRPr lang="en-US" dirty="0"/>
          </a:p>
        </p:txBody>
      </p:sp>
      <p:pic>
        <p:nvPicPr>
          <p:cNvPr id="5" name="Content Placeholder 4" descr="hip labrum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738" y="1839357"/>
            <a:ext cx="3809524" cy="3809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Trochanteric</a:t>
            </a:r>
            <a:r>
              <a:rPr lang="en-US" dirty="0" smtClean="0"/>
              <a:t> Bursa is often injured at the hip.  It sits underneath the ITB at the greater </a:t>
            </a:r>
            <a:r>
              <a:rPr lang="en-US" dirty="0" err="1" smtClean="0"/>
              <a:t>trochanter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</a:t>
            </a:r>
            <a:r>
              <a:rPr lang="en-US" dirty="0" err="1" smtClean="0"/>
              <a:t>Bursae</a:t>
            </a:r>
            <a:endParaRPr lang="en-US" dirty="0"/>
          </a:p>
        </p:txBody>
      </p:sp>
      <p:pic>
        <p:nvPicPr>
          <p:cNvPr id="5" name="Content Placeholder 4" descr="hip bursa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886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t thig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8991" y="1481138"/>
            <a:ext cx="3735017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Anterior Thigh</a:t>
            </a:r>
          </a:p>
          <a:p>
            <a:pPr lvl="1"/>
            <a:r>
              <a:rPr lang="en-US" dirty="0" smtClean="0"/>
              <a:t>Sartorius</a:t>
            </a:r>
          </a:p>
          <a:p>
            <a:pPr lvl="1"/>
            <a:r>
              <a:rPr lang="en-US" dirty="0" smtClean="0"/>
              <a:t>Quadriceps specifically the</a:t>
            </a:r>
          </a:p>
          <a:p>
            <a:pPr lvl="2"/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lvl="2"/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Patellar/Quadriceps Tendon- over the patella and to the </a:t>
            </a:r>
            <a:r>
              <a:rPr lang="en-US" dirty="0" err="1" smtClean="0"/>
              <a:t>tibial</a:t>
            </a:r>
            <a:r>
              <a:rPr lang="en-US" dirty="0" smtClean="0"/>
              <a:t> </a:t>
            </a:r>
            <a:r>
              <a:rPr lang="en-US" dirty="0" err="1" smtClean="0"/>
              <a:t>tuberosity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Muscles/Tendons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ep Posterior Leg Musc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9409" t="3761" r="21576" b="26652"/>
          <a:stretch>
            <a:fillRect/>
          </a:stretch>
        </p:blipFill>
        <p:spPr>
          <a:xfrm>
            <a:off x="762000" y="1828800"/>
            <a:ext cx="32766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Posterior Thigh </a:t>
            </a:r>
          </a:p>
          <a:p>
            <a:pPr lvl="1"/>
            <a:r>
              <a:rPr lang="en-US" dirty="0" smtClean="0"/>
              <a:t>Hamstrings specifically the </a:t>
            </a:r>
          </a:p>
          <a:p>
            <a:pPr lvl="1"/>
            <a:r>
              <a:rPr lang="en-US" dirty="0" smtClean="0"/>
              <a:t>Biceps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lvl="1"/>
            <a:r>
              <a:rPr lang="en-US" dirty="0" err="1" smtClean="0"/>
              <a:t>Semitendinosus</a:t>
            </a:r>
            <a:r>
              <a:rPr lang="en-US" dirty="0" smtClean="0"/>
              <a:t> at the </a:t>
            </a:r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Ansurine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Muscles/Tendons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r of the hip.tif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7970" b="42676"/>
          <a:stretch/>
        </p:blipFill>
        <p:spPr>
          <a:xfrm>
            <a:off x="381000" y="1841862"/>
            <a:ext cx="4114800" cy="38731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Gluteus </a:t>
            </a:r>
            <a:r>
              <a:rPr lang="en-US" dirty="0" err="1" smtClean="0"/>
              <a:t>Maximus</a:t>
            </a:r>
            <a:endParaRPr lang="en-US" dirty="0" smtClean="0"/>
          </a:p>
          <a:p>
            <a:r>
              <a:rPr lang="en-US" dirty="0" smtClean="0"/>
              <a:t>Gluteus </a:t>
            </a:r>
            <a:r>
              <a:rPr lang="en-US" dirty="0" err="1" smtClean="0"/>
              <a:t>Medius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don’t forget the External Rotators:</a:t>
            </a:r>
          </a:p>
          <a:p>
            <a:pPr lvl="1"/>
            <a:r>
              <a:rPr lang="en-US" dirty="0" smtClean="0"/>
              <a:t>PGOGOQ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Muscles/Tendons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ip flexors adductors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14608" b="10639"/>
          <a:stretch/>
        </p:blipFill>
        <p:spPr>
          <a:xfrm>
            <a:off x="609600" y="1752600"/>
            <a:ext cx="3886199" cy="41148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r>
              <a:rPr lang="en-US" dirty="0" smtClean="0"/>
              <a:t>Groin</a:t>
            </a:r>
          </a:p>
          <a:p>
            <a:pPr lvl="1"/>
            <a:r>
              <a:rPr lang="en-US" dirty="0" smtClean="0"/>
              <a:t>Adductors</a:t>
            </a:r>
          </a:p>
          <a:p>
            <a:pPr lvl="1"/>
            <a:r>
              <a:rPr lang="en-US" dirty="0" err="1" smtClean="0"/>
              <a:t>Gracilis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Muscles/Tendons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ter hip and thora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3300" t="10488" r="44572" b="14864"/>
          <a:stretch>
            <a:fillRect/>
          </a:stretch>
        </p:blipFill>
        <p:spPr>
          <a:xfrm>
            <a:off x="1066800" y="1371600"/>
            <a:ext cx="26670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IT Band connects the Hip to the Knee.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the IT 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ROM: Active and Passive</a:t>
            </a:r>
          </a:p>
          <a:p>
            <a:r>
              <a:rPr lang="en-US" dirty="0" smtClean="0"/>
              <a:t>STRENGTH: Manual Muscle Tests</a:t>
            </a:r>
          </a:p>
          <a:p>
            <a:r>
              <a:rPr lang="en-US" dirty="0" smtClean="0"/>
              <a:t>SPECIAL TESTS: Stability</a:t>
            </a:r>
          </a:p>
          <a:p>
            <a:r>
              <a:rPr lang="en-US" dirty="0" smtClean="0"/>
              <a:t>FUNCTIONAL: Sport Specific Tests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S:Special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the athlete perform movements at the HIP without pain or problems?</a:t>
            </a:r>
          </a:p>
          <a:p>
            <a:r>
              <a:rPr lang="en-US" dirty="0" smtClean="0"/>
              <a:t>Perform movements bilaterally (with each HIP)?</a:t>
            </a:r>
          </a:p>
          <a:p>
            <a:endParaRPr lang="en-US" dirty="0" smtClean="0"/>
          </a:p>
          <a:p>
            <a:r>
              <a:rPr lang="en-US" dirty="0" smtClean="0"/>
              <a:t>Passive ROM: the evaluator moves the HIP of the injured athlete; generally, problems with PROM = ligament is injured </a:t>
            </a:r>
          </a:p>
          <a:p>
            <a:r>
              <a:rPr lang="en-US" dirty="0" smtClean="0"/>
              <a:t>Active ROM: the evaluator asks the athlete to perform each movement at the HIP; generally, problems with AROM = muscle/tendon is injured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ROM: Active and Passive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of the 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 Flexion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Hip Extension</a:t>
            </a:r>
            <a:endParaRPr lang="en-US" dirty="0"/>
          </a:p>
        </p:txBody>
      </p:sp>
      <p:pic>
        <p:nvPicPr>
          <p:cNvPr id="16" name="Picture 2" descr="http://www.uwhealth.org/images/ewebeditpro/uploadimages/5067_Figure_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2667000" cy="3048000"/>
          </a:xfrm>
          <a:prstGeom prst="rect">
            <a:avLst/>
          </a:prstGeom>
          <a:noFill/>
        </p:spPr>
      </p:pic>
      <p:pic>
        <p:nvPicPr>
          <p:cNvPr id="17" name="Picture 2" descr="http://www.health.harvard.edu/fhg/images/newinfoimages/hip_extensi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2982912" cy="327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Ask questions to determine the type of injury and the mechanism of how it happened. </a:t>
            </a:r>
          </a:p>
          <a:p>
            <a:r>
              <a:rPr lang="en-US" dirty="0" smtClean="0"/>
              <a:t>Questions may include:</a:t>
            </a:r>
          </a:p>
          <a:p>
            <a:pPr lvl="1"/>
            <a:r>
              <a:rPr lang="en-US" dirty="0" smtClean="0"/>
              <a:t>What were you doing when you hurt your hip?</a:t>
            </a:r>
          </a:p>
          <a:p>
            <a:pPr lvl="1"/>
            <a:r>
              <a:rPr lang="en-US" dirty="0" smtClean="0"/>
              <a:t>How did the injury happen?</a:t>
            </a:r>
          </a:p>
          <a:p>
            <a:pPr lvl="1"/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What position was the hip in at the time of injury?</a:t>
            </a:r>
          </a:p>
          <a:p>
            <a:pPr lvl="1"/>
            <a:r>
              <a:rPr lang="en-US" dirty="0" smtClean="0"/>
              <a:t>What type of pain is there? Sharp or dull.</a:t>
            </a:r>
          </a:p>
          <a:p>
            <a:pPr lvl="1"/>
            <a:r>
              <a:rPr lang="en-US" dirty="0" smtClean="0"/>
              <a:t>Did you hear a snap or a pop?</a:t>
            </a:r>
          </a:p>
          <a:p>
            <a:pPr lvl="1"/>
            <a:r>
              <a:rPr lang="en-US" dirty="0" smtClean="0"/>
              <a:t>Can you point to the exact site of pain?</a:t>
            </a:r>
          </a:p>
          <a:p>
            <a:pPr lvl="1"/>
            <a:r>
              <a:rPr lang="en-US" dirty="0" smtClean="0"/>
              <a:t>Is this a new injury? Or has it happened before?</a:t>
            </a:r>
          </a:p>
          <a:p>
            <a:pPr lvl="1"/>
            <a:r>
              <a:rPr lang="en-US" dirty="0" smtClean="0"/>
              <a:t>What makes it feel better or what makes it feel worse?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H: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of the 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 Abduction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Hip Adduction</a:t>
            </a:r>
            <a:endParaRPr lang="en-US" dirty="0"/>
          </a:p>
        </p:txBody>
      </p:sp>
      <p:pic>
        <p:nvPicPr>
          <p:cNvPr id="7" name="Picture 2" descr="http://content.answers.com/main/content/img/oxford/Oxford_Sports/0199210896.adduction.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200400" cy="2971800"/>
          </a:xfrm>
          <a:prstGeom prst="rect">
            <a:avLst/>
          </a:prstGeom>
          <a:noFill/>
        </p:spPr>
      </p:pic>
      <p:pic>
        <p:nvPicPr>
          <p:cNvPr id="8" name="Picture 2" descr="http://trainingsecrets.com.au/wp-content/uploads/2009/05/hip-abduction-sm-1024x5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70669"/>
            <a:ext cx="4040188" cy="234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of the 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 Internal Rotation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Hip External Rotation </a:t>
            </a:r>
            <a:endParaRPr lang="en-US" dirty="0"/>
          </a:p>
        </p:txBody>
      </p:sp>
      <p:pic>
        <p:nvPicPr>
          <p:cNvPr id="7" name="Picture 2" descr="http://www.lhup.edu/yingram/jennifer/LEMMT/GintrotS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1428"/>
            <a:ext cx="4040188" cy="3028156"/>
          </a:xfrm>
          <a:prstGeom prst="rect">
            <a:avLst/>
          </a:prstGeom>
          <a:noFill/>
        </p:spPr>
      </p:pic>
      <p:pic>
        <p:nvPicPr>
          <p:cNvPr id="8" name="Picture 2" descr="http://www.physioadvisor.com.au/assets/256/images/12985256(400x40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 all movements of the Hip with resistance.</a:t>
            </a:r>
          </a:p>
          <a:p>
            <a:r>
              <a:rPr lang="en-US" dirty="0" smtClean="0"/>
              <a:t>Determine if there is a weakness.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755360" y="1447800"/>
            <a:ext cx="393192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Strength: MMT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546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1230709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12307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External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Rotation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(ER)</a:t>
                      </a:r>
                      <a:endParaRPr lang="en-US" sz="20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Abduction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Internal Rotation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(ABD/IR)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993300"/>
                          </a:solidFill>
                        </a:rPr>
                        <a:t>Abduction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993300"/>
                          </a:solidFill>
                        </a:rPr>
                        <a:t>External Rotation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993300"/>
                          </a:solidFill>
                        </a:rPr>
                        <a:t>Extension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993300"/>
                          </a:solidFill>
                        </a:rPr>
                        <a:t>(ABD/ER/Ext)</a:t>
                      </a:r>
                      <a:endParaRPr lang="en-US" sz="20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  <a:tr h="12307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Flexion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accent1"/>
                          </a:solidFill>
                        </a:rPr>
                        <a:t>(Flex)</a:t>
                      </a:r>
                      <a:endParaRPr lang="en-US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Flexion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Internal Rotation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(Flex/IR)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Flexion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Abduction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External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Rotation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(FABER)</a:t>
                      </a:r>
                    </a:p>
                    <a:p>
                      <a:pPr algn="ctr"/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307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3399"/>
                          </a:solidFill>
                        </a:rPr>
                        <a:t>Extension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3399"/>
                          </a:solidFill>
                        </a:rPr>
                        <a:t>(Ext)</a:t>
                      </a:r>
                      <a:endParaRPr lang="en-US" sz="2000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Adduction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Internal Rotation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(ADD/IR)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3300"/>
                          </a:solidFill>
                        </a:rPr>
                        <a:t>Flexion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3300"/>
                          </a:solidFill>
                        </a:rPr>
                        <a:t>Adduction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3300"/>
                          </a:solidFill>
                        </a:rPr>
                        <a:t>Internal</a:t>
                      </a:r>
                      <a:r>
                        <a:rPr lang="en-US" sz="2000" baseline="0" dirty="0" smtClean="0">
                          <a:solidFill>
                            <a:srgbClr val="FF3300"/>
                          </a:solidFill>
                        </a:rPr>
                        <a:t> Rotation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rgbClr val="FF3300"/>
                          </a:solidFill>
                        </a:rPr>
                        <a:t>(FADIR)</a:t>
                      </a:r>
                      <a:endParaRPr lang="en-US" sz="20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Coded Based on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coded based on Action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Piriformis</a:t>
                      </a:r>
                      <a:endParaRPr lang="en-US" sz="20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Gemellus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 Superior</a:t>
                      </a: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Obturator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Internus</a:t>
                      </a:r>
                      <a:endParaRPr lang="en-US" sz="20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Gemellus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 Inferior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Obturator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Externus</a:t>
                      </a:r>
                      <a:endParaRPr lang="en-US" sz="20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Quadratus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</a:rPr>
                        <a:t>Femoris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Gluteus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Medius</a:t>
                      </a:r>
                      <a:endParaRPr lang="en-US" sz="2400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Gluteus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Minimus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993300"/>
                          </a:solidFill>
                        </a:rPr>
                        <a:t>Gluteus</a:t>
                      </a:r>
                      <a:r>
                        <a:rPr lang="en-US" sz="2400" baseline="0" dirty="0" smtClean="0">
                          <a:solidFill>
                            <a:srgbClr val="9933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993300"/>
                          </a:solidFill>
                        </a:rPr>
                        <a:t>Maximus</a:t>
                      </a:r>
                      <a:endParaRPr lang="en-US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Rectus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Femoris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Iliacus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Psoas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Major/Minor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Pectineus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Tensor Fasciae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Latae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(TFL)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Sartorius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3399"/>
                          </a:solidFill>
                        </a:rPr>
                        <a:t>Biceps </a:t>
                      </a:r>
                      <a:r>
                        <a:rPr lang="en-US" sz="2400" dirty="0" err="1" smtClean="0">
                          <a:solidFill>
                            <a:srgbClr val="FF3399"/>
                          </a:solidFill>
                        </a:rPr>
                        <a:t>Femoris</a:t>
                      </a:r>
                      <a:endParaRPr lang="en-US" sz="2400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Adductor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Longus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Adductor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Brevis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Adductor Magnus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3300"/>
                          </a:solidFill>
                        </a:rPr>
                        <a:t>Gracilis</a:t>
                      </a:r>
                      <a:endParaRPr lang="en-US" sz="2400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amstring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9408" t="3472" r="23087" b="27089"/>
          <a:stretch>
            <a:fillRect/>
          </a:stretch>
        </p:blipFill>
        <p:spPr>
          <a:xfrm>
            <a:off x="914400" y="1676400"/>
            <a:ext cx="3276600" cy="4038600"/>
          </a:xfrm>
        </p:spPr>
      </p:pic>
      <p:pic>
        <p:nvPicPr>
          <p:cNvPr id="10" name="Content Placeholder 9" descr="Anterior and Lateral Leg Muscles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7640" t="3544" r="18661" b="25280"/>
          <a:stretch>
            <a:fillRect/>
          </a:stretch>
        </p:blipFill>
        <p:spPr>
          <a:xfrm>
            <a:off x="4876800" y="1676400"/>
            <a:ext cx="3581400" cy="3962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Strength: MMT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r of the hip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5667" t="7682" r="18714" b="41810"/>
          <a:stretch>
            <a:fillRect/>
          </a:stretch>
        </p:blipFill>
        <p:spPr>
          <a:xfrm>
            <a:off x="685800" y="1524000"/>
            <a:ext cx="3581400" cy="3962400"/>
          </a:xfrm>
        </p:spPr>
      </p:pic>
      <p:pic>
        <p:nvPicPr>
          <p:cNvPr id="6" name="Content Placeholder 5" descr="hip flexors adducto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8022" t="14416" r="21081" b="11505"/>
          <a:stretch>
            <a:fillRect/>
          </a:stretch>
        </p:blipFill>
        <p:spPr>
          <a:xfrm>
            <a:off x="5029200" y="1524000"/>
            <a:ext cx="3505200" cy="3962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Strength: MMT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Specific 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397137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Thomas Test-tests for Hip Flexor tightness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Straight Leg Raise-tests for </a:t>
            </a:r>
            <a:r>
              <a:rPr lang="en-US" smtClean="0"/>
              <a:t>tight Hamstrings </a:t>
            </a:r>
            <a:endParaRPr lang="en-US" dirty="0"/>
          </a:p>
        </p:txBody>
      </p:sp>
      <p:pic>
        <p:nvPicPr>
          <p:cNvPr id="9" name="Content Placeholder 8" descr="thomas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962400" cy="3581400"/>
          </a:xfrm>
        </p:spPr>
      </p:pic>
      <p:pic>
        <p:nvPicPr>
          <p:cNvPr id="10" name="Content Placeholder 9" descr="slr te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40386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Special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Ober</a:t>
            </a:r>
            <a:r>
              <a:rPr lang="en-US" dirty="0" smtClean="0"/>
              <a:t> Test-tests for a tight IT Band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953000"/>
            <a:ext cx="4041775" cy="121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Trendelenberg</a:t>
            </a:r>
            <a:r>
              <a:rPr lang="en-US" dirty="0" smtClean="0"/>
              <a:t> Test-tests for a weak </a:t>
            </a:r>
          </a:p>
          <a:p>
            <a:r>
              <a:rPr lang="en-US" dirty="0" smtClean="0"/>
              <a:t>Gluteus </a:t>
            </a:r>
            <a:r>
              <a:rPr lang="en-US" dirty="0" err="1" smtClean="0"/>
              <a:t>Medius</a:t>
            </a:r>
            <a:endParaRPr lang="en-US" dirty="0"/>
          </a:p>
        </p:txBody>
      </p:sp>
      <p:pic>
        <p:nvPicPr>
          <p:cNvPr id="7" name="Content Placeholder 6" descr="ober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657600" cy="2971800"/>
          </a:xfrm>
        </p:spPr>
      </p:pic>
      <p:pic>
        <p:nvPicPr>
          <p:cNvPr id="8" name="Content Placeholder 7" descr="trendelenberg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3810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eg leng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02336"/>
            <a:ext cx="7619999" cy="36153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Special Tests:  Leg Length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0386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Do you have any weakness? Numbness? </a:t>
            </a:r>
          </a:p>
          <a:p>
            <a:pPr lvl="1"/>
            <a:r>
              <a:rPr lang="en-US" dirty="0" smtClean="0"/>
              <a:t>Does pain radiate down the back or front of the legs or buttocks?</a:t>
            </a:r>
          </a:p>
          <a:p>
            <a:pPr lvl="1"/>
            <a:r>
              <a:rPr lang="en-US" dirty="0" smtClean="0"/>
              <a:t>When is the pain worst? (during activity, at night, at rest)</a:t>
            </a:r>
          </a:p>
          <a:p>
            <a:pPr lvl="1"/>
            <a:r>
              <a:rPr lang="en-US" dirty="0" smtClean="0"/>
              <a:t>How disabling is this injury?  On a scale of 1 to 10, 10 means call 911, what would this injury be?</a:t>
            </a:r>
          </a:p>
          <a:p>
            <a:pPr lvl="1"/>
            <a:r>
              <a:rPr lang="en-US" dirty="0" smtClean="0"/>
              <a:t> Can you bear weight on your leg/hip and walk normally or do you walk with a limp?</a:t>
            </a:r>
          </a:p>
          <a:p>
            <a:pPr lvl="1"/>
            <a:r>
              <a:rPr lang="en-US" dirty="0" smtClean="0"/>
              <a:t>Was there immediate swelling, or did the swelling occur later (or at all)?  Where did the swelling occur?</a:t>
            </a:r>
          </a:p>
          <a:p>
            <a:pPr lvl="1"/>
            <a:r>
              <a:rPr lang="en-US" dirty="0" smtClean="0"/>
              <a:t>What past hip injuries have you had?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g length issu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2667000" cy="419099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Length Issues Create: </a:t>
            </a:r>
            <a:endParaRPr lang="en-US" dirty="0"/>
          </a:p>
        </p:txBody>
      </p:sp>
      <p:pic>
        <p:nvPicPr>
          <p:cNvPr id="9" name="Content Placeholder 8" descr="leg length abstrac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3581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the athlete:</a:t>
            </a:r>
          </a:p>
          <a:p>
            <a:pPr lvl="1"/>
            <a:r>
              <a:rPr lang="en-US" dirty="0" smtClean="0"/>
              <a:t>Walk</a:t>
            </a:r>
          </a:p>
          <a:p>
            <a:pPr lvl="1"/>
            <a:r>
              <a:rPr lang="en-US" dirty="0" smtClean="0"/>
              <a:t>Hop</a:t>
            </a:r>
          </a:p>
          <a:p>
            <a:pPr lvl="1"/>
            <a:r>
              <a:rPr lang="en-US" dirty="0" smtClean="0"/>
              <a:t>Jump</a:t>
            </a:r>
          </a:p>
          <a:p>
            <a:pPr lvl="1"/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Sprint</a:t>
            </a:r>
          </a:p>
          <a:p>
            <a:pPr lvl="1"/>
            <a:r>
              <a:rPr lang="en-US" dirty="0" smtClean="0"/>
              <a:t>Back pedal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Squat </a:t>
            </a:r>
          </a:p>
          <a:p>
            <a:pPr lvl="1"/>
            <a:r>
              <a:rPr lang="en-US" dirty="0" smtClean="0"/>
              <a:t>Lunge</a:t>
            </a:r>
          </a:p>
          <a:p>
            <a:pPr lvl="1"/>
            <a:r>
              <a:rPr lang="en-US" dirty="0" smtClean="0"/>
              <a:t>Change Direction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the sport:</a:t>
            </a:r>
          </a:p>
          <a:p>
            <a:pPr lvl="1"/>
            <a:r>
              <a:rPr lang="en-US" dirty="0" smtClean="0"/>
              <a:t>Soccer-Kick/Jump up and Head the Ball</a:t>
            </a:r>
          </a:p>
          <a:p>
            <a:pPr lvl="1"/>
            <a:r>
              <a:rPr lang="en-US" dirty="0" smtClean="0"/>
              <a:t>Volleyball-Jump Serve/Spike</a:t>
            </a:r>
          </a:p>
          <a:p>
            <a:pPr lvl="1"/>
            <a:r>
              <a:rPr lang="en-US" dirty="0" smtClean="0"/>
              <a:t>Track-Stride Out/Hurdle/Jump/Get in the Starting Block</a:t>
            </a:r>
          </a:p>
          <a:p>
            <a:pPr lvl="1"/>
            <a:r>
              <a:rPr lang="en-US" dirty="0" smtClean="0"/>
              <a:t>Football-Get in Stance/Cut/Change Direction/Start and Stop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Functional: Sports Specific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 for signs and symptoms of injury at the HIP.  Try to determine the severity based on them.</a:t>
            </a:r>
          </a:p>
          <a:p>
            <a:r>
              <a:rPr lang="en-US" dirty="0" smtClean="0"/>
              <a:t>Some signs and symptoms may include:</a:t>
            </a:r>
          </a:p>
          <a:p>
            <a:pPr lvl="1"/>
            <a:r>
              <a:rPr lang="en-US" dirty="0" smtClean="0"/>
              <a:t>Walking with a limp or unable to bear weight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Deformity</a:t>
            </a:r>
          </a:p>
          <a:p>
            <a:pPr lvl="1"/>
            <a:r>
              <a:rPr lang="en-US" dirty="0" err="1" smtClean="0"/>
              <a:t>Eccymosis</a:t>
            </a:r>
            <a:r>
              <a:rPr lang="en-US" dirty="0" smtClean="0"/>
              <a:t> or discoloration</a:t>
            </a:r>
          </a:p>
          <a:p>
            <a:pPr lvl="1"/>
            <a:r>
              <a:rPr lang="en-US" dirty="0" smtClean="0"/>
              <a:t>Are the Hips </a:t>
            </a:r>
            <a:r>
              <a:rPr lang="en-US" dirty="0" err="1" smtClean="0"/>
              <a:t>Symmetic</a:t>
            </a:r>
            <a:r>
              <a:rPr lang="en-US" dirty="0" smtClean="0"/>
              <a:t>- Tilted </a:t>
            </a:r>
            <a:r>
              <a:rPr lang="en-US" dirty="0" err="1" smtClean="0"/>
              <a:t>Anteriorly</a:t>
            </a:r>
            <a:r>
              <a:rPr lang="en-US" dirty="0" smtClean="0"/>
              <a:t> or </a:t>
            </a:r>
            <a:r>
              <a:rPr lang="en-US" dirty="0" err="1" smtClean="0"/>
              <a:t>Posteriorly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Heat or warmth</a:t>
            </a:r>
          </a:p>
          <a:p>
            <a:pPr lvl="1"/>
            <a:r>
              <a:rPr lang="en-US" dirty="0" err="1" smtClean="0"/>
              <a:t>Crepitus</a:t>
            </a:r>
            <a:r>
              <a:rPr lang="en-US" dirty="0" smtClean="0"/>
              <a:t> or abnormal sounds at the Hip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Feeling or Sensation</a:t>
            </a:r>
          </a:p>
          <a:p>
            <a:pPr lvl="1"/>
            <a:r>
              <a:rPr lang="en-US" dirty="0" smtClean="0"/>
              <a:t>Range of Motion (ROM)</a:t>
            </a:r>
          </a:p>
          <a:p>
            <a:pPr lvl="1"/>
            <a:r>
              <a:rPr lang="en-US" dirty="0" smtClean="0"/>
              <a:t>Areas of Pain and Point Tenderness</a:t>
            </a:r>
          </a:p>
          <a:p>
            <a:pPr lvl="1"/>
            <a:r>
              <a:rPr lang="en-US" dirty="0" smtClean="0"/>
              <a:t>Muscle Atrophy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from the front, see if the hip look even.</a:t>
            </a:r>
          </a:p>
          <a:p>
            <a:r>
              <a:rPr lang="en-US" dirty="0" smtClean="0"/>
              <a:t>Observe from the side, is the pelvis tilted?</a:t>
            </a:r>
          </a:p>
          <a:p>
            <a:r>
              <a:rPr lang="en-US" dirty="0" smtClean="0"/>
              <a:t>Does standing produce pain? </a:t>
            </a:r>
          </a:p>
          <a:p>
            <a:r>
              <a:rPr lang="en-US" dirty="0" smtClean="0"/>
              <a:t>Does standing on one leg create problems?</a:t>
            </a:r>
          </a:p>
          <a:p>
            <a:r>
              <a:rPr lang="en-US" dirty="0" smtClean="0"/>
              <a:t>Observe the athlete during walking, bending, sitting, and standing.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determine what anatomy is involved in the injury.</a:t>
            </a:r>
          </a:p>
          <a:p>
            <a:r>
              <a:rPr lang="en-US" dirty="0" smtClean="0"/>
              <a:t>Palpate bony structures first, then ligaments and muscles/tendons.</a:t>
            </a:r>
          </a:p>
          <a:p>
            <a:r>
              <a:rPr lang="en-US" dirty="0" smtClean="0"/>
              <a:t>Make a note of any swelling, deformities, lumps, muscle spasms, or muscle guarding.</a:t>
            </a:r>
          </a:p>
          <a:p>
            <a:r>
              <a:rPr lang="en-US" dirty="0" smtClean="0"/>
              <a:t>Also check for feeling and circulation.</a:t>
            </a:r>
          </a:p>
          <a:p>
            <a:r>
              <a:rPr lang="en-US" dirty="0" smtClean="0"/>
              <a:t>Next palpate things you KNOW you can FIND…..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P:Palpation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295400"/>
            <a:ext cx="393192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At the hip, palpate</a:t>
            </a:r>
          </a:p>
          <a:p>
            <a:pPr lvl="1"/>
            <a:r>
              <a:rPr lang="en-US" dirty="0" smtClean="0"/>
              <a:t>ASIS- Sartorius</a:t>
            </a:r>
          </a:p>
          <a:p>
            <a:pPr lvl="1"/>
            <a:r>
              <a:rPr lang="en-US" dirty="0" smtClean="0"/>
              <a:t>AIIS- 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lvl="1"/>
            <a:r>
              <a:rPr lang="en-US" dirty="0" smtClean="0"/>
              <a:t>Greater </a:t>
            </a:r>
            <a:r>
              <a:rPr lang="en-US" dirty="0" err="1" smtClean="0"/>
              <a:t>Trochanter</a:t>
            </a:r>
            <a:endParaRPr lang="en-US" dirty="0" smtClean="0"/>
          </a:p>
          <a:p>
            <a:pPr lvl="1"/>
            <a:r>
              <a:rPr lang="en-US" dirty="0" smtClean="0"/>
              <a:t>Iliac Crest</a:t>
            </a:r>
          </a:p>
          <a:p>
            <a:pPr lvl="1"/>
            <a:r>
              <a:rPr lang="en-US" dirty="0" smtClean="0"/>
              <a:t>Femoral </a:t>
            </a:r>
            <a:r>
              <a:rPr lang="en-US" dirty="0" err="1" smtClean="0"/>
              <a:t>Condyles</a:t>
            </a:r>
            <a:endParaRPr lang="en-US" dirty="0" smtClean="0"/>
          </a:p>
          <a:p>
            <a:r>
              <a:rPr lang="en-US" dirty="0" smtClean="0"/>
              <a:t>At the lower leg, palpate</a:t>
            </a:r>
          </a:p>
          <a:p>
            <a:pPr lvl="1"/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Ansurine</a:t>
            </a:r>
            <a:r>
              <a:rPr lang="en-US" dirty="0" smtClean="0"/>
              <a:t>-SGT</a:t>
            </a:r>
          </a:p>
          <a:p>
            <a:pPr lvl="1"/>
            <a:r>
              <a:rPr lang="en-US" dirty="0" smtClean="0"/>
              <a:t>Fibula</a:t>
            </a:r>
          </a:p>
          <a:p>
            <a:pPr lvl="1"/>
            <a:r>
              <a:rPr lang="en-US" dirty="0" smtClean="0"/>
              <a:t>Tibia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1" name="Content Placeholder 10" descr="kn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593207"/>
            <a:ext cx="3270385" cy="42351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Palpation: </a:t>
            </a:r>
            <a:r>
              <a:rPr lang="en-US" dirty="0" err="1" smtClean="0"/>
              <a:t>Anteriorly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ater hip and thora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115" t="53888" r="48983"/>
          <a:stretch>
            <a:fillRect/>
          </a:stretch>
        </p:blipFill>
        <p:spPr>
          <a:xfrm>
            <a:off x="990600" y="1600200"/>
            <a:ext cx="2895600" cy="33194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 the hip, palpate</a:t>
            </a:r>
          </a:p>
          <a:p>
            <a:pPr lvl="1"/>
            <a:r>
              <a:rPr lang="en-US" dirty="0" smtClean="0"/>
              <a:t>Sacrum</a:t>
            </a:r>
          </a:p>
          <a:p>
            <a:pPr lvl="1"/>
            <a:r>
              <a:rPr lang="en-US" dirty="0" err="1" smtClean="0"/>
              <a:t>Ischial</a:t>
            </a:r>
            <a:r>
              <a:rPr lang="en-US" dirty="0" smtClean="0"/>
              <a:t> </a:t>
            </a:r>
            <a:r>
              <a:rPr lang="en-US" dirty="0" err="1" smtClean="0"/>
              <a:t>Tuberosity</a:t>
            </a:r>
            <a:r>
              <a:rPr lang="en-US" dirty="0" smtClean="0"/>
              <a:t>-Hamstrings</a:t>
            </a:r>
          </a:p>
          <a:p>
            <a:pPr lvl="1"/>
            <a:r>
              <a:rPr lang="en-US" dirty="0" smtClean="0"/>
              <a:t>PSIS- spine muscles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Palpation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You can not palpate ligaments at the hip.</a:t>
            </a:r>
          </a:p>
          <a:p>
            <a:pPr lvl="2"/>
            <a:r>
              <a:rPr lang="en-US" dirty="0" err="1" smtClean="0"/>
              <a:t>Iliofemoral</a:t>
            </a:r>
            <a:endParaRPr lang="en-US" dirty="0" smtClean="0"/>
          </a:p>
          <a:p>
            <a:pPr lvl="2"/>
            <a:r>
              <a:rPr lang="en-US" dirty="0" err="1" smtClean="0"/>
              <a:t>Pubofemoral</a:t>
            </a:r>
            <a:endParaRPr lang="en-US" dirty="0" smtClean="0"/>
          </a:p>
          <a:p>
            <a:pPr lvl="2"/>
            <a:r>
              <a:rPr lang="en-US" dirty="0" smtClean="0"/>
              <a:t>Inguinal</a:t>
            </a:r>
          </a:p>
          <a:p>
            <a:pPr lvl="2"/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  <a:p>
            <a:pPr lvl="2"/>
            <a:r>
              <a:rPr lang="en-US" dirty="0" smtClean="0"/>
              <a:t>Transverse </a:t>
            </a:r>
            <a:r>
              <a:rPr lang="en-US" dirty="0" err="1" smtClean="0"/>
              <a:t>Acetabular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Ligaments</a:t>
            </a:r>
            <a:endParaRPr lang="en-US" dirty="0"/>
          </a:p>
        </p:txBody>
      </p:sp>
      <p:pic>
        <p:nvPicPr>
          <p:cNvPr id="6" name="Content Placeholder 5" descr="hip ligamen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3434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2187</TotalTime>
  <Words>936</Words>
  <Application>Microsoft Office PowerPoint</Application>
  <PresentationFormat>On-screen Show (4:3)</PresentationFormat>
  <Paragraphs>213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Lucida Sans Unicode</vt:lpstr>
      <vt:lpstr>Verdana</vt:lpstr>
      <vt:lpstr>Wingdings 2</vt:lpstr>
      <vt:lpstr>Wingdings 3</vt:lpstr>
      <vt:lpstr>Concourse</vt:lpstr>
      <vt:lpstr>Hip Evaluation</vt:lpstr>
      <vt:lpstr>H: History</vt:lpstr>
      <vt:lpstr>More on History</vt:lpstr>
      <vt:lpstr>O: Observation</vt:lpstr>
      <vt:lpstr>More on Observation</vt:lpstr>
      <vt:lpstr>P:Palpation</vt:lpstr>
      <vt:lpstr>Bony Palpation: Anteriorly</vt:lpstr>
      <vt:lpstr>Bony Palpation</vt:lpstr>
      <vt:lpstr>Palpate the Ligaments</vt:lpstr>
      <vt:lpstr>Palpate the Cartilage</vt:lpstr>
      <vt:lpstr>Palpate the Bursae</vt:lpstr>
      <vt:lpstr>Palpate the Muscles/Tendons</vt:lpstr>
      <vt:lpstr>Palpate the Muscles/Tendons</vt:lpstr>
      <vt:lpstr>Palpate the Muscles/Tendons</vt:lpstr>
      <vt:lpstr>Palpate the Muscles/Tendons</vt:lpstr>
      <vt:lpstr>Don’t Forget the IT Band</vt:lpstr>
      <vt:lpstr>S:Special Tests</vt:lpstr>
      <vt:lpstr>ROM: Active and Passive</vt:lpstr>
      <vt:lpstr>Movements of the Hip</vt:lpstr>
      <vt:lpstr>Movements of the Hip</vt:lpstr>
      <vt:lpstr>Movements of the Hip</vt:lpstr>
      <vt:lpstr>Strength: MMT</vt:lpstr>
      <vt:lpstr>Color Coded Based on Action</vt:lpstr>
      <vt:lpstr>Color coded based on Action</vt:lpstr>
      <vt:lpstr>More Strength: MMT</vt:lpstr>
      <vt:lpstr>More Strength: MMT</vt:lpstr>
      <vt:lpstr>Special Tests: Specific Problems</vt:lpstr>
      <vt:lpstr>More Special Tests</vt:lpstr>
      <vt:lpstr>Special Tests:  Leg Length </vt:lpstr>
      <vt:lpstr>Leg Length Issues Create: </vt:lpstr>
      <vt:lpstr>Functional: Sports Specific Tests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Evaluation</dc:title>
  <dc:creator>sennis</dc:creator>
  <cp:lastModifiedBy>sennis</cp:lastModifiedBy>
  <cp:revision>127</cp:revision>
  <dcterms:created xsi:type="dcterms:W3CDTF">2014-02-15T20:44:51Z</dcterms:created>
  <dcterms:modified xsi:type="dcterms:W3CDTF">2016-05-18T20:02:02Z</dcterms:modified>
</cp:coreProperties>
</file>