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3"/>
  </p:handoutMasterIdLst>
  <p:sldIdLst>
    <p:sldId id="256" r:id="rId2"/>
    <p:sldId id="257" r:id="rId3"/>
    <p:sldId id="292" r:id="rId4"/>
    <p:sldId id="294" r:id="rId5"/>
    <p:sldId id="258" r:id="rId6"/>
    <p:sldId id="313" r:id="rId7"/>
    <p:sldId id="266" r:id="rId8"/>
    <p:sldId id="259" r:id="rId9"/>
    <p:sldId id="260" r:id="rId10"/>
    <p:sldId id="296" r:id="rId11"/>
    <p:sldId id="267" r:id="rId12"/>
    <p:sldId id="312" r:id="rId13"/>
    <p:sldId id="261" r:id="rId14"/>
    <p:sldId id="264" r:id="rId15"/>
    <p:sldId id="297" r:id="rId16"/>
    <p:sldId id="268" r:id="rId17"/>
    <p:sldId id="298" r:id="rId18"/>
    <p:sldId id="300" r:id="rId19"/>
    <p:sldId id="272" r:id="rId20"/>
    <p:sldId id="299" r:id="rId21"/>
    <p:sldId id="273" r:id="rId22"/>
    <p:sldId id="301" r:id="rId23"/>
    <p:sldId id="271" r:id="rId24"/>
    <p:sldId id="302" r:id="rId25"/>
    <p:sldId id="291" r:id="rId26"/>
    <p:sldId id="303" r:id="rId27"/>
    <p:sldId id="278" r:id="rId28"/>
    <p:sldId id="274" r:id="rId29"/>
    <p:sldId id="304" r:id="rId30"/>
    <p:sldId id="305" r:id="rId31"/>
    <p:sldId id="306" r:id="rId32"/>
    <p:sldId id="263" r:id="rId33"/>
    <p:sldId id="307" r:id="rId34"/>
    <p:sldId id="282" r:id="rId35"/>
    <p:sldId id="308" r:id="rId36"/>
    <p:sldId id="283" r:id="rId37"/>
    <p:sldId id="284" r:id="rId38"/>
    <p:sldId id="309" r:id="rId39"/>
    <p:sldId id="287" r:id="rId40"/>
    <p:sldId id="311" r:id="rId41"/>
    <p:sldId id="288" r:id="rId4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8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CA3EE-3BD3-42AD-BEE4-4AF4256D74EE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385F-EE6F-4E6C-A190-20B31C857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22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345F-02A0-4766-B8D5-4B16879BF5F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6AF9-1839-4122-A5F1-F25D11C46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345F-02A0-4766-B8D5-4B16879BF5F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6AF9-1839-4122-A5F1-F25D11C46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345F-02A0-4766-B8D5-4B16879BF5F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6AF9-1839-4122-A5F1-F25D11C46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A46ABD-FF21-4EDF-8A87-85D8181085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345F-02A0-4766-B8D5-4B16879BF5F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6AF9-1839-4122-A5F1-F25D11C46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345F-02A0-4766-B8D5-4B16879BF5F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0726AF9-1839-4122-A5F1-F25D11C46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345F-02A0-4766-B8D5-4B16879BF5F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6AF9-1839-4122-A5F1-F25D11C46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345F-02A0-4766-B8D5-4B16879BF5F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6AF9-1839-4122-A5F1-F25D11C46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345F-02A0-4766-B8D5-4B16879BF5F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6AF9-1839-4122-A5F1-F25D11C46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345F-02A0-4766-B8D5-4B16879BF5F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6AF9-1839-4122-A5F1-F25D11C46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345F-02A0-4766-B8D5-4B16879BF5F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6AF9-1839-4122-A5F1-F25D11C46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D345F-02A0-4766-B8D5-4B16879BF5F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26AF9-1839-4122-A5F1-F25D11C46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1D345F-02A0-4766-B8D5-4B16879BF5F4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726AF9-1839-4122-A5F1-F25D11C46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ModalitY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 of Thermotherapy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 smtClean="0"/>
              <a:t>Increase blood flow (circulation)</a:t>
            </a:r>
          </a:p>
          <a:p>
            <a:pPr lvl="1"/>
            <a:r>
              <a:rPr lang="en-US" sz="3200" dirty="0" smtClean="0"/>
              <a:t>Reduce muscle stiffness</a:t>
            </a:r>
          </a:p>
          <a:p>
            <a:pPr lvl="1"/>
            <a:r>
              <a:rPr lang="en-US" sz="3200" dirty="0" smtClean="0"/>
              <a:t>Increase muscular relaxation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273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Thermotherapy Options and Length of Treatment: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      -</a:t>
            </a:r>
            <a:r>
              <a:rPr lang="en-US" dirty="0" err="1" smtClean="0"/>
              <a:t>Hydrocollator</a:t>
            </a:r>
            <a:r>
              <a:rPr lang="en-US" dirty="0" smtClean="0"/>
              <a:t> Pads-? minutes</a:t>
            </a:r>
          </a:p>
          <a:p>
            <a:pPr>
              <a:buFontTx/>
              <a:buNone/>
            </a:pPr>
            <a:r>
              <a:rPr lang="en-US" dirty="0" smtClean="0"/>
              <a:t>      -Hot Whirlpool (?˚</a:t>
            </a:r>
            <a:r>
              <a:rPr lang="en-US" dirty="0"/>
              <a:t>)- </a:t>
            </a:r>
            <a:r>
              <a:rPr lang="en-US" dirty="0" smtClean="0"/>
              <a:t>? minutes</a:t>
            </a:r>
          </a:p>
          <a:p>
            <a:pPr>
              <a:buFontTx/>
              <a:buNone/>
            </a:pPr>
            <a:r>
              <a:rPr lang="en-US" dirty="0" smtClean="0"/>
              <a:t>	  -Massage- ? minutes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Thermotherapy Options and Length of Treatment: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      -</a:t>
            </a:r>
            <a:r>
              <a:rPr lang="en-US" dirty="0" err="1" smtClean="0"/>
              <a:t>Hydrocollator</a:t>
            </a:r>
            <a:r>
              <a:rPr lang="en-US" dirty="0" smtClean="0"/>
              <a:t> Pads-10 minutes</a:t>
            </a:r>
          </a:p>
          <a:p>
            <a:pPr>
              <a:buFontTx/>
              <a:buNone/>
            </a:pPr>
            <a:r>
              <a:rPr lang="en-US" dirty="0" smtClean="0"/>
              <a:t>      -Hot Whirlpool (?˚</a:t>
            </a:r>
            <a:r>
              <a:rPr lang="en-US" dirty="0"/>
              <a:t>)- </a:t>
            </a:r>
            <a:r>
              <a:rPr lang="en-US" dirty="0" smtClean="0"/>
              <a:t>8-10 minutes</a:t>
            </a:r>
          </a:p>
          <a:p>
            <a:pPr>
              <a:buFontTx/>
              <a:buNone/>
            </a:pPr>
            <a:r>
              <a:rPr lang="en-US" dirty="0" smtClean="0"/>
              <a:t>	  -Massage- 8-10/30+ minutes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Contraindications for Thermotherapy: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 not use a heat treatment if the patient has the following situations: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Acute and post acute trauma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Poor circulation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Malignancy (open wounds or skin conditions)</a:t>
            </a:r>
          </a:p>
          <a:p>
            <a:pPr lvl="1">
              <a:defRPr/>
            </a:pPr>
            <a:r>
              <a:rPr lang="en-US" dirty="0" smtClean="0"/>
              <a:t>Skin anesthesia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type of modality is an Ultrasound?</a:t>
            </a:r>
          </a:p>
          <a:p>
            <a:pPr>
              <a:buNone/>
            </a:pPr>
            <a:r>
              <a:rPr lang="en-US" dirty="0" smtClean="0"/>
              <a:t>What is the depth of penetration?</a:t>
            </a:r>
          </a:p>
          <a:p>
            <a:pPr>
              <a:buNone/>
            </a:pPr>
            <a:r>
              <a:rPr lang="en-US" dirty="0" smtClean="0"/>
              <a:t>Why do we use ultrasound as a therapeutic treatment?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Ultrasound is defined as inaudible, acoustic vibrations of high frequency that may produce either thermal or non thermal physiological effects. </a:t>
            </a:r>
          </a:p>
          <a:p>
            <a:r>
              <a:rPr lang="en-US" dirty="0" smtClean="0"/>
              <a:t>This modality stimulates repair of soft tissue and pain relief.</a:t>
            </a:r>
          </a:p>
          <a:p>
            <a:r>
              <a:rPr lang="en-US" dirty="0" smtClean="0"/>
              <a:t>It is a form of acoustic energy used for deep tissue heating.</a:t>
            </a:r>
          </a:p>
          <a:p>
            <a:pPr lvl="1"/>
            <a:r>
              <a:rPr lang="en-US" dirty="0" smtClean="0"/>
              <a:t>Depth of penetration= 3 to 5 cm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9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pre61756_15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066800"/>
            <a:ext cx="3429000" cy="3390900"/>
          </a:xfrm>
          <a:prstGeom prst="rect">
            <a:avLst/>
          </a:prstGeom>
          <a:noFill/>
        </p:spPr>
      </p:pic>
      <p:pic>
        <p:nvPicPr>
          <p:cNvPr id="74755" name="Picture 3" descr="pre61756_15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4724400" cy="3328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Frequency and Intensity for Ultrasound?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7638"/>
            <a:ext cx="7772400" cy="5440362"/>
          </a:xfrm>
        </p:spPr>
        <p:txBody>
          <a:bodyPr>
            <a:normAutofit/>
          </a:bodyPr>
          <a:lstStyle/>
          <a:p>
            <a:pPr marL="137160" indent="0">
              <a:lnSpc>
                <a:spcPct val="95000"/>
              </a:lnSpc>
              <a:buNone/>
            </a:pPr>
            <a:endParaRPr lang="en-US" sz="2400" dirty="0" smtClean="0"/>
          </a:p>
          <a:p>
            <a:pPr lvl="1">
              <a:lnSpc>
                <a:spcPct val="95000"/>
              </a:lnSpc>
            </a:pPr>
            <a:r>
              <a:rPr lang="en-US" dirty="0" smtClean="0"/>
              <a:t>Frequency range between _____ and _____ MHz</a:t>
            </a:r>
          </a:p>
          <a:p>
            <a:pPr lvl="2">
              <a:lnSpc>
                <a:spcPct val="95000"/>
              </a:lnSpc>
            </a:pPr>
            <a:r>
              <a:rPr lang="en-US" sz="2400" dirty="0" smtClean="0"/>
              <a:t>______ MHz ultrasound allows for deeper penetration while _____ MHz is absorbed more superficially </a:t>
            </a:r>
          </a:p>
          <a:p>
            <a:pPr lvl="1"/>
            <a:r>
              <a:rPr lang="en-US" dirty="0" smtClean="0"/>
              <a:t>Area of transducer that produces sound is the effective radiating area</a:t>
            </a:r>
          </a:p>
          <a:p>
            <a:pPr lvl="1"/>
            <a:r>
              <a:rPr lang="en-US" dirty="0" smtClean="0"/>
              <a:t>Intensity is measured or delivered in (W/cm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Non-thermal Ultrasound= ___________</a:t>
            </a:r>
          </a:p>
          <a:p>
            <a:pPr marL="585216" lvl="1" indent="0">
              <a:buNone/>
            </a:pPr>
            <a:endParaRPr lang="en-US" dirty="0" smtClean="0"/>
          </a:p>
          <a:p>
            <a:pPr lvl="1">
              <a:lnSpc>
                <a:spcPct val="95000"/>
              </a:lnSpc>
            </a:pPr>
            <a:endParaRPr lang="en-US" dirty="0" smtClean="0"/>
          </a:p>
          <a:p>
            <a:pPr>
              <a:lnSpc>
                <a:spcPct val="95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2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Frequency and Intensity for Ultrasound?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7638"/>
            <a:ext cx="7772400" cy="5440362"/>
          </a:xfrm>
        </p:spPr>
        <p:txBody>
          <a:bodyPr>
            <a:normAutofit/>
          </a:bodyPr>
          <a:lstStyle/>
          <a:p>
            <a:pPr lvl="1">
              <a:lnSpc>
                <a:spcPct val="95000"/>
              </a:lnSpc>
            </a:pPr>
            <a:r>
              <a:rPr lang="en-US" dirty="0" smtClean="0"/>
              <a:t>Frequency range between .75 and 3.0 MHz</a:t>
            </a:r>
          </a:p>
          <a:p>
            <a:pPr lvl="2">
              <a:lnSpc>
                <a:spcPct val="95000"/>
              </a:lnSpc>
            </a:pPr>
            <a:r>
              <a:rPr lang="en-US" sz="2400" dirty="0" smtClean="0"/>
              <a:t>1 MHz ultrasound allows for deeper penetration while 3 MHz is absorbed more superficially </a:t>
            </a:r>
          </a:p>
          <a:p>
            <a:pPr lvl="1"/>
            <a:r>
              <a:rPr lang="en-US" dirty="0" smtClean="0"/>
              <a:t>Area of transducer that produces sound is the effective radiating area</a:t>
            </a:r>
          </a:p>
          <a:p>
            <a:pPr lvl="1"/>
            <a:r>
              <a:rPr lang="en-US" dirty="0" smtClean="0"/>
              <a:t>Intensity is determined by amount of energy delivered to the sound head (W/cm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Non-thermal Ultrasound= under .2 </a:t>
            </a:r>
            <a:r>
              <a:rPr lang="en-US" dirty="0"/>
              <a:t>W/cm</a:t>
            </a:r>
            <a:r>
              <a:rPr lang="en-US" baseline="30000" dirty="0"/>
              <a:t>2 </a:t>
            </a:r>
            <a:endParaRPr lang="en-US" baseline="30000" dirty="0" smtClean="0"/>
          </a:p>
          <a:p>
            <a:pPr marL="905256" lvl="2" indent="0">
              <a:buNone/>
            </a:pPr>
            <a:endParaRPr lang="en-US" dirty="0" smtClean="0"/>
          </a:p>
          <a:p>
            <a:pPr lvl="1">
              <a:lnSpc>
                <a:spcPct val="95000"/>
              </a:lnSpc>
            </a:pPr>
            <a:endParaRPr lang="en-US" dirty="0" smtClean="0"/>
          </a:p>
          <a:p>
            <a:pPr>
              <a:lnSpc>
                <a:spcPct val="95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26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Ultrasound Application to the Skin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/>
              <a:t>What are the 3 methods or techniques to use the Ultrasound?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of Modality and Depth of Penetration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Electrical Stimulating Currents </a:t>
            </a:r>
          </a:p>
          <a:p>
            <a:pPr lvl="2"/>
            <a:r>
              <a:rPr lang="en-US" dirty="0" smtClean="0"/>
              <a:t>Depth of Penetration=</a:t>
            </a:r>
          </a:p>
          <a:p>
            <a:pPr lvl="2"/>
            <a:r>
              <a:rPr lang="en-US" dirty="0" smtClean="0"/>
              <a:t>Type of Modality= </a:t>
            </a:r>
          </a:p>
          <a:p>
            <a:r>
              <a:rPr lang="en-US" dirty="0" smtClean="0"/>
              <a:t>Ultrasound</a:t>
            </a:r>
          </a:p>
          <a:p>
            <a:pPr lvl="2"/>
            <a:r>
              <a:rPr lang="en-US" dirty="0" smtClean="0"/>
              <a:t>Depth of Penetration=</a:t>
            </a:r>
          </a:p>
          <a:p>
            <a:pPr lvl="2"/>
            <a:r>
              <a:rPr lang="en-US" dirty="0" smtClean="0"/>
              <a:t>Type of Modality</a:t>
            </a:r>
          </a:p>
          <a:p>
            <a:r>
              <a:rPr lang="en-US" dirty="0" smtClean="0"/>
              <a:t>Cryotherapy and Thermotherapy</a:t>
            </a:r>
          </a:p>
          <a:p>
            <a:pPr lvl="2"/>
            <a:r>
              <a:rPr lang="en-US" dirty="0" smtClean="0"/>
              <a:t>Depth of Penetration= </a:t>
            </a:r>
          </a:p>
          <a:p>
            <a:pPr lvl="2"/>
            <a:r>
              <a:rPr lang="en-US" dirty="0" smtClean="0"/>
              <a:t>Type of Modality=</a:t>
            </a:r>
          </a:p>
          <a:p>
            <a:r>
              <a:rPr lang="en-US" dirty="0" smtClean="0"/>
              <a:t>Massage and Analgesics</a:t>
            </a:r>
          </a:p>
          <a:p>
            <a:pPr lvl="2"/>
            <a:r>
              <a:rPr lang="en-US" dirty="0" smtClean="0"/>
              <a:t>Depth of Penetration=</a:t>
            </a:r>
          </a:p>
          <a:p>
            <a:pPr lvl="2"/>
            <a:r>
              <a:rPr lang="en-US" dirty="0" smtClean="0"/>
              <a:t>Type of Modality=</a:t>
            </a: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to Apply the Ultrasound Machine to the Skin.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Direct skin application</a:t>
            </a:r>
          </a:p>
          <a:p>
            <a:pPr lvl="1"/>
            <a:r>
              <a:rPr lang="en-US" dirty="0" smtClean="0"/>
              <a:t>Underwater application</a:t>
            </a:r>
          </a:p>
          <a:p>
            <a:pPr lvl="2"/>
            <a:r>
              <a:rPr lang="en-US" dirty="0" smtClean="0"/>
              <a:t>Used for irregularly shaped structures</a:t>
            </a:r>
          </a:p>
          <a:p>
            <a:pPr lvl="2"/>
            <a:r>
              <a:rPr lang="en-US" dirty="0" smtClean="0"/>
              <a:t>Body part is submerged in water</a:t>
            </a:r>
          </a:p>
          <a:p>
            <a:pPr lvl="1"/>
            <a:r>
              <a:rPr lang="en-US" dirty="0" smtClean="0"/>
              <a:t>Bladder technique</a:t>
            </a:r>
          </a:p>
          <a:p>
            <a:pPr lvl="2"/>
            <a:r>
              <a:rPr lang="en-US" dirty="0" smtClean="0"/>
              <a:t>Used when body part can not be immersed in water</a:t>
            </a:r>
          </a:p>
          <a:p>
            <a:pPr lvl="2"/>
            <a:r>
              <a:rPr lang="en-US" dirty="0" smtClean="0"/>
              <a:t>Balloon filled w/ gel or water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673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fast do you move the Ultrasound?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Moving the transducer</a:t>
            </a:r>
          </a:p>
          <a:p>
            <a:pPr lvl="2"/>
            <a:r>
              <a:rPr lang="en-US" dirty="0" smtClean="0"/>
              <a:t>Should be moved at a rate of _______ cm/sec</a:t>
            </a:r>
          </a:p>
          <a:p>
            <a:pPr lvl="2"/>
            <a:r>
              <a:rPr lang="en-US" dirty="0" smtClean="0"/>
              <a:t>Must maintain contact of transducer with surface of skin</a:t>
            </a:r>
          </a:p>
          <a:p>
            <a:pPr lvl="2"/>
            <a:r>
              <a:rPr lang="en-US" dirty="0" smtClean="0"/>
              <a:t>Circular or stroking patterns should be used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fast do you move the Ultrasound?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Moving the transducer</a:t>
            </a:r>
          </a:p>
          <a:p>
            <a:pPr lvl="2"/>
            <a:r>
              <a:rPr lang="en-US" dirty="0" smtClean="0"/>
              <a:t>Should be moved at a rate of 4cm/second</a:t>
            </a:r>
          </a:p>
          <a:p>
            <a:pPr lvl="2"/>
            <a:r>
              <a:rPr lang="en-US" dirty="0" smtClean="0"/>
              <a:t>Must maintain contact of transducer with surface of skin</a:t>
            </a:r>
          </a:p>
          <a:p>
            <a:pPr lvl="2"/>
            <a:r>
              <a:rPr lang="en-US" dirty="0" smtClean="0"/>
              <a:t>Circular or stroking patterns should be used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5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Time and Contraindications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006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Time</a:t>
            </a:r>
            <a:endParaRPr lang="en-US" dirty="0"/>
          </a:p>
          <a:p>
            <a:pPr lvl="2"/>
            <a:r>
              <a:rPr lang="en-US" dirty="0" smtClean="0"/>
              <a:t>Duration </a:t>
            </a:r>
            <a:r>
              <a:rPr lang="en-US" dirty="0"/>
              <a:t>tends to last </a:t>
            </a:r>
            <a:r>
              <a:rPr lang="en-US" dirty="0" smtClean="0"/>
              <a:t>________ minutes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Contraindications</a:t>
            </a:r>
            <a:endParaRPr lang="en-US" dirty="0"/>
          </a:p>
          <a:p>
            <a:pPr lvl="2"/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Time and Contraindications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006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Time</a:t>
            </a:r>
            <a:endParaRPr lang="en-US" dirty="0"/>
          </a:p>
          <a:p>
            <a:pPr lvl="2"/>
            <a:r>
              <a:rPr lang="en-US" dirty="0" smtClean="0"/>
              <a:t>Duration </a:t>
            </a:r>
            <a:r>
              <a:rPr lang="en-US" dirty="0"/>
              <a:t>tends to last 5-10 minutes</a:t>
            </a:r>
          </a:p>
          <a:p>
            <a:pPr marL="905256" lvl="2" indent="0">
              <a:buNone/>
            </a:pPr>
            <a:endParaRPr lang="en-US" dirty="0"/>
          </a:p>
          <a:p>
            <a:pPr lvl="1"/>
            <a:r>
              <a:rPr lang="en-US" dirty="0" smtClean="0"/>
              <a:t>Contraindications</a:t>
            </a:r>
            <a:endParaRPr lang="en-US" dirty="0"/>
          </a:p>
          <a:p>
            <a:pPr lvl="2"/>
            <a:r>
              <a:rPr lang="en-US" dirty="0" smtClean="0"/>
              <a:t>Be </a:t>
            </a:r>
            <a:r>
              <a:rPr lang="en-US" dirty="0"/>
              <a:t>careful with anesthetized areas, reduced circulation</a:t>
            </a:r>
          </a:p>
          <a:p>
            <a:pPr lvl="2"/>
            <a:r>
              <a:rPr lang="en-US" dirty="0"/>
              <a:t>Avoid high fluid regions of the body, acute injuries, and </a:t>
            </a:r>
            <a:r>
              <a:rPr lang="en-US" dirty="0" err="1"/>
              <a:t>epiphyseal</a:t>
            </a:r>
            <a:r>
              <a:rPr lang="en-US" dirty="0"/>
              <a:t> areas of children</a:t>
            </a:r>
          </a:p>
        </p:txBody>
      </p:sp>
    </p:spTree>
    <p:extLst>
      <p:ext uri="{BB962C8B-B14F-4D97-AF65-F5344CB8AC3E}">
        <p14:creationId xmlns:p14="http://schemas.microsoft.com/office/powerpoint/2010/main" val="34993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Muscle Stimulator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pPr marL="905256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_____________________ is applied to nerve tissue at certain intensities and duration to reach tissue excitability thresholds resulting in membrane depolarization</a:t>
            </a:r>
          </a:p>
          <a:p>
            <a:pPr marL="905256" lvl="2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Muscle Stimulator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pPr marL="905256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Electricity is applied to nerve tissue at certain intensities and duration to reach tissue excitability thresholds resulting in membrane depolarization</a:t>
            </a:r>
          </a:p>
          <a:p>
            <a:pPr lvl="2"/>
            <a:r>
              <a:rPr lang="en-US" dirty="0" smtClean="0"/>
              <a:t>Target sensory, motor, and pain nerve fibers in an effort to produce specific physiological effects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8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pre61756_15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85813"/>
            <a:ext cx="8001000" cy="5237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E-stim and its Purpose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5105400"/>
          </a:xfrm>
        </p:spPr>
        <p:txBody>
          <a:bodyPr>
            <a:normAutofit/>
          </a:bodyPr>
          <a:lstStyle/>
          <a:p>
            <a:r>
              <a:rPr lang="en-US" dirty="0"/>
              <a:t>Electrical Stimulating Units</a:t>
            </a:r>
          </a:p>
          <a:p>
            <a:pPr lvl="1"/>
            <a:r>
              <a:rPr lang="en-US" dirty="0"/>
              <a:t>Three types of units</a:t>
            </a:r>
          </a:p>
          <a:p>
            <a:pPr marL="585216" lvl="1" indent="0">
              <a:buNone/>
            </a:pPr>
            <a:endParaRPr lang="en-US" dirty="0"/>
          </a:p>
          <a:p>
            <a:pPr lvl="1"/>
            <a:r>
              <a:rPr lang="en-US" dirty="0" smtClean="0"/>
              <a:t>Purpose for using E-stim</a:t>
            </a:r>
            <a:endParaRPr lang="en-US" dirty="0"/>
          </a:p>
          <a:p>
            <a:pPr marL="1170432" lvl="3" indent="0">
              <a:buNone/>
            </a:pPr>
            <a:endParaRPr lang="en-US" dirty="0" smtClean="0"/>
          </a:p>
          <a:p>
            <a:pPr lvl="3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E-stim and Purpose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5105400"/>
          </a:xfrm>
        </p:spPr>
        <p:txBody>
          <a:bodyPr>
            <a:normAutofit/>
          </a:bodyPr>
          <a:lstStyle/>
          <a:p>
            <a:r>
              <a:rPr lang="en-US" dirty="0"/>
              <a:t>Electrical Stimulating Units</a:t>
            </a:r>
          </a:p>
          <a:p>
            <a:pPr lvl="1"/>
            <a:r>
              <a:rPr lang="en-US" dirty="0"/>
              <a:t>Three types of units</a:t>
            </a:r>
          </a:p>
          <a:p>
            <a:pPr lvl="2"/>
            <a:r>
              <a:rPr lang="en-US" dirty="0"/>
              <a:t>TENS - </a:t>
            </a:r>
            <a:r>
              <a:rPr lang="en-US" dirty="0" err="1"/>
              <a:t>transcutaneous</a:t>
            </a:r>
            <a:r>
              <a:rPr lang="en-US" dirty="0"/>
              <a:t> electrical nerve stimulators</a:t>
            </a:r>
          </a:p>
          <a:p>
            <a:pPr lvl="2"/>
            <a:r>
              <a:rPr lang="en-US" dirty="0"/>
              <a:t>NMES/EMS - neuromuscular electrical stimulators or electrical muscle stimulators</a:t>
            </a:r>
          </a:p>
          <a:p>
            <a:pPr lvl="2"/>
            <a:r>
              <a:rPr lang="en-US" dirty="0"/>
              <a:t>MENS/LIS </a:t>
            </a:r>
            <a:r>
              <a:rPr lang="en-US" dirty="0" smtClean="0"/>
              <a:t>– micro-current </a:t>
            </a:r>
            <a:r>
              <a:rPr lang="en-US" dirty="0"/>
              <a:t>electrical nerve stimulators or low-intensity stimulators</a:t>
            </a:r>
          </a:p>
          <a:p>
            <a:pPr marL="585216" lvl="1" indent="0">
              <a:buNone/>
            </a:pPr>
            <a:endParaRPr lang="en-US" dirty="0"/>
          </a:p>
          <a:p>
            <a:pPr lvl="1"/>
            <a:r>
              <a:rPr lang="en-US" dirty="0" smtClean="0"/>
              <a:t>Purpose for using E-stim</a:t>
            </a:r>
            <a:endParaRPr lang="en-US" dirty="0"/>
          </a:p>
          <a:p>
            <a:pPr lvl="3"/>
            <a:r>
              <a:rPr lang="en-US" dirty="0" smtClean="0"/>
              <a:t>Useful </a:t>
            </a:r>
            <a:r>
              <a:rPr lang="en-US" dirty="0"/>
              <a:t>in pain modulation and muscle </a:t>
            </a:r>
            <a:r>
              <a:rPr lang="en-US" dirty="0" smtClean="0"/>
              <a:t>contractions</a:t>
            </a:r>
          </a:p>
          <a:p>
            <a:pPr lvl="3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of Penetration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Electrical Modalities</a:t>
            </a:r>
          </a:p>
          <a:p>
            <a:pPr lvl="1"/>
            <a:r>
              <a:rPr lang="en-US" dirty="0" smtClean="0"/>
              <a:t>Electrical Stimulating Currents </a:t>
            </a:r>
          </a:p>
          <a:p>
            <a:pPr lvl="2"/>
            <a:r>
              <a:rPr lang="en-US" dirty="0" smtClean="0"/>
              <a:t>Depth of Penetration= between the pads; very superficial</a:t>
            </a:r>
          </a:p>
          <a:p>
            <a:r>
              <a:rPr lang="en-US" dirty="0" smtClean="0"/>
              <a:t>Acoustic Modalities</a:t>
            </a:r>
          </a:p>
          <a:p>
            <a:pPr lvl="1"/>
            <a:r>
              <a:rPr lang="en-US" dirty="0" smtClean="0"/>
              <a:t>Ultrasound</a:t>
            </a:r>
          </a:p>
          <a:p>
            <a:pPr lvl="2"/>
            <a:r>
              <a:rPr lang="en-US" dirty="0" smtClean="0"/>
              <a:t>Depth of Penetration= 3 to 5 cm</a:t>
            </a:r>
          </a:p>
          <a:p>
            <a:r>
              <a:rPr lang="en-US" dirty="0" smtClean="0"/>
              <a:t>Infrared Modalities</a:t>
            </a:r>
          </a:p>
          <a:p>
            <a:pPr lvl="1"/>
            <a:r>
              <a:rPr lang="en-US" dirty="0" err="1" smtClean="0"/>
              <a:t>Cryotherapy</a:t>
            </a:r>
            <a:r>
              <a:rPr lang="en-US" dirty="0" smtClean="0"/>
              <a:t> (ice) and Thermotherapy (heat)</a:t>
            </a:r>
          </a:p>
          <a:p>
            <a:pPr lvl="2"/>
            <a:r>
              <a:rPr lang="en-US" dirty="0" smtClean="0"/>
              <a:t>Depth of Penetration= 1 cm</a:t>
            </a:r>
          </a:p>
          <a:p>
            <a:r>
              <a:rPr lang="en-US" dirty="0" smtClean="0"/>
              <a:t>Mechanical/Manual Modalities</a:t>
            </a:r>
          </a:p>
          <a:p>
            <a:pPr lvl="1"/>
            <a:r>
              <a:rPr lang="en-US" dirty="0" smtClean="0"/>
              <a:t>Massage (deep tissue)-also a form of heat</a:t>
            </a:r>
          </a:p>
          <a:p>
            <a:pPr lvl="2"/>
            <a:r>
              <a:rPr lang="en-US" dirty="0" smtClean="0"/>
              <a:t>Depth of Penetration= based on pressure applied</a:t>
            </a:r>
          </a:p>
          <a:p>
            <a:pPr lvl="1"/>
            <a:r>
              <a:rPr lang="en-US" dirty="0" smtClean="0"/>
              <a:t>Analgesics (pain relieving cream/gel/ointment)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13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Ultrasound Indications and Treatment </a:t>
            </a:r>
            <a:r>
              <a:rPr lang="en-US" dirty="0" err="1" smtClean="0"/>
              <a:t>TIme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72400" cy="49530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Indications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Treatment Time = __________ minutes</a:t>
            </a:r>
          </a:p>
          <a:p>
            <a:pPr marL="137160" indent="0">
              <a:lnSpc>
                <a:spcPct val="85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03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Ultrasound Indications and Treatment Times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772400" cy="49530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/>
              <a:t>Indications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Pain </a:t>
            </a:r>
            <a:r>
              <a:rPr lang="en-US" dirty="0" smtClean="0"/>
              <a:t>Modulation- 80 </a:t>
            </a:r>
            <a:r>
              <a:rPr lang="en-US" dirty="0" err="1" smtClean="0"/>
              <a:t>pps</a:t>
            </a:r>
            <a:endParaRPr lang="en-US" dirty="0"/>
          </a:p>
          <a:p>
            <a:pPr lvl="1">
              <a:lnSpc>
                <a:spcPct val="85000"/>
              </a:lnSpc>
            </a:pPr>
            <a:r>
              <a:rPr lang="en-US" dirty="0" smtClean="0"/>
              <a:t>Muscle Contraction-20-60 </a:t>
            </a:r>
            <a:r>
              <a:rPr lang="en-US" dirty="0" err="1" smtClean="0"/>
              <a:t>pps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 smtClean="0"/>
              <a:t>Muscle pump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Muscle strengthening</a:t>
            </a:r>
          </a:p>
          <a:p>
            <a:pPr lvl="2"/>
            <a:r>
              <a:rPr lang="en-US" dirty="0" smtClean="0"/>
              <a:t>Retardation of atrophy</a:t>
            </a:r>
          </a:p>
          <a:p>
            <a:pPr lvl="2"/>
            <a:r>
              <a:rPr lang="en-US" dirty="0" smtClean="0"/>
              <a:t>Muscle re-education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Treatment time 15-20 minutes and repeated multiple times over the course of a week</a:t>
            </a:r>
          </a:p>
          <a:p>
            <a:pPr lvl="2"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Massage???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Massage???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Encourage lymph drainage</a:t>
            </a:r>
          </a:p>
          <a:p>
            <a:pPr lvl="1"/>
            <a:r>
              <a:rPr lang="en-US" dirty="0" smtClean="0"/>
              <a:t>Stretch superficial scar tissue</a:t>
            </a:r>
          </a:p>
          <a:p>
            <a:pPr lvl="1"/>
            <a:r>
              <a:rPr lang="en-US" dirty="0" smtClean="0"/>
              <a:t>Stretch connective tissue (friction massage)</a:t>
            </a:r>
          </a:p>
          <a:p>
            <a:pPr lvl="1"/>
            <a:r>
              <a:rPr lang="en-US" dirty="0" smtClean="0"/>
              <a:t>Increase circulation – due to increased metabolism</a:t>
            </a:r>
          </a:p>
          <a:p>
            <a:pPr lvl="1"/>
            <a:r>
              <a:rPr lang="en-US" dirty="0" smtClean="0"/>
              <a:t>Relaxation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6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/>
              <a:t>Massage </a:t>
            </a:r>
            <a:r>
              <a:rPr lang="en-US" sz="2800" dirty="0" smtClean="0"/>
              <a:t>Strokes- </a:t>
            </a:r>
            <a:br>
              <a:rPr lang="en-US" sz="2800" dirty="0" smtClean="0"/>
            </a:br>
            <a:r>
              <a:rPr lang="en-US" sz="2800" dirty="0" smtClean="0"/>
              <a:t>What technique is used First? </a:t>
            </a:r>
            <a:endParaRPr lang="en-US" sz="28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400" dirty="0"/>
          </a:p>
        </p:txBody>
      </p:sp>
      <p:pic>
        <p:nvPicPr>
          <p:cNvPr id="53254" name="Picture 6" descr="pre61756_151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59325" y="1981200"/>
            <a:ext cx="3586163" cy="4114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/>
              <a:t>Massage </a:t>
            </a:r>
            <a:r>
              <a:rPr lang="en-US" sz="2800" dirty="0" smtClean="0"/>
              <a:t>Strokes- </a:t>
            </a:r>
            <a:br>
              <a:rPr lang="en-US" sz="2800" dirty="0" smtClean="0"/>
            </a:br>
            <a:r>
              <a:rPr lang="en-US" sz="2800" dirty="0" smtClean="0"/>
              <a:t>What technique is used First? </a:t>
            </a:r>
            <a:endParaRPr lang="en-US" sz="28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Effleurage</a:t>
            </a:r>
          </a:p>
          <a:p>
            <a:pPr lvl="1"/>
            <a:r>
              <a:rPr lang="en-US" sz="2400" dirty="0"/>
              <a:t>Stroking divided into light and deep </a:t>
            </a:r>
          </a:p>
          <a:p>
            <a:pPr marL="585216" lvl="1" indent="0">
              <a:buNone/>
            </a:pPr>
            <a:endParaRPr lang="en-US" sz="2400" dirty="0"/>
          </a:p>
        </p:txBody>
      </p:sp>
      <p:pic>
        <p:nvPicPr>
          <p:cNvPr id="53254" name="Picture 6" descr="pre61756_151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59325" y="1981200"/>
            <a:ext cx="3586163" cy="4114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27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Effleurage</a:t>
            </a:r>
            <a:endParaRPr lang="en-US" dirty="0"/>
          </a:p>
        </p:txBody>
      </p:sp>
      <p:pic>
        <p:nvPicPr>
          <p:cNvPr id="54275" name="Picture 3" descr="pre61756_15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4038600" cy="3527425"/>
          </a:xfrm>
          <a:prstGeom prst="rect">
            <a:avLst/>
          </a:prstGeom>
          <a:noFill/>
        </p:spPr>
      </p:pic>
      <p:pic>
        <p:nvPicPr>
          <p:cNvPr id="54276" name="Picture 4" descr="pre61756_15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352800"/>
            <a:ext cx="3660775" cy="2998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massage technique involves Kneading? 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3810000" cy="3581400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pic>
        <p:nvPicPr>
          <p:cNvPr id="55302" name="Picture 6" descr="pre61756_1518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81500" y="2057400"/>
            <a:ext cx="4191000" cy="4114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massage technique involves Kneading? 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324100"/>
            <a:ext cx="3810000" cy="3581400"/>
          </a:xfrm>
        </p:spPr>
        <p:txBody>
          <a:bodyPr>
            <a:normAutofit/>
          </a:bodyPr>
          <a:lstStyle/>
          <a:p>
            <a:r>
              <a:rPr lang="en-US" sz="2800" dirty="0" err="1"/>
              <a:t>Petrissage</a:t>
            </a:r>
            <a:endParaRPr lang="en-US" sz="2800" dirty="0"/>
          </a:p>
          <a:p>
            <a:pPr lvl="1"/>
            <a:r>
              <a:rPr lang="en-US" sz="2400" dirty="0" smtClean="0"/>
              <a:t>Involves </a:t>
            </a:r>
            <a:r>
              <a:rPr lang="en-US" sz="2400" dirty="0"/>
              <a:t>picking up skin between thumb and forefinger, rolling and twisting in opposite </a:t>
            </a:r>
            <a:r>
              <a:rPr lang="en-US" sz="2400" dirty="0" smtClean="0"/>
              <a:t>directions</a:t>
            </a:r>
            <a:endParaRPr lang="en-US" sz="2400" dirty="0"/>
          </a:p>
        </p:txBody>
      </p:sp>
      <p:pic>
        <p:nvPicPr>
          <p:cNvPr id="55302" name="Picture 6" descr="pre61756_1518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81500" y="2057400"/>
            <a:ext cx="4191000" cy="4114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403816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type of Massage Technique is this? </a:t>
            </a:r>
            <a:endParaRPr lang="en-US" dirty="0"/>
          </a:p>
        </p:txBody>
      </p:sp>
      <p:pic>
        <p:nvPicPr>
          <p:cNvPr id="58371" name="Picture 3" descr="pre61756_15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35138"/>
            <a:ext cx="8382000" cy="332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Purpose of </a:t>
            </a:r>
            <a:r>
              <a:rPr lang="en-US" dirty="0" err="1" smtClean="0"/>
              <a:t>Cryotherapy</a:t>
            </a:r>
            <a:endParaRPr lang="en-US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2"/>
            <a:r>
              <a:rPr lang="en-US" sz="3200" dirty="0" smtClean="0"/>
              <a:t>Reduce ?</a:t>
            </a:r>
          </a:p>
          <a:p>
            <a:pPr lvl="2"/>
            <a:r>
              <a:rPr lang="en-US" sz="3200" dirty="0" smtClean="0"/>
              <a:t>Reduce ?</a:t>
            </a:r>
          </a:p>
          <a:p>
            <a:pPr lvl="2"/>
            <a:r>
              <a:rPr lang="en-US" sz="3200" dirty="0" smtClean="0"/>
              <a:t>Reduce ?</a:t>
            </a:r>
          </a:p>
          <a:p>
            <a:pPr marL="905256" lvl="2" indent="0">
              <a:buNone/>
            </a:pPr>
            <a:endParaRPr lang="en-US" sz="3200" dirty="0" smtClean="0"/>
          </a:p>
          <a:p>
            <a:pPr lvl="2">
              <a:buNone/>
            </a:pPr>
            <a:r>
              <a:rPr lang="en-US" sz="3200" dirty="0" smtClean="0"/>
              <a:t>4 Sensation Stages of Cryotherapy:</a:t>
            </a:r>
          </a:p>
          <a:p>
            <a:pPr lvl="2">
              <a:buNone/>
            </a:pPr>
            <a:r>
              <a:rPr lang="en-US" sz="32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1478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953000"/>
          </a:xfrm>
        </p:spPr>
        <p:txBody>
          <a:bodyPr>
            <a:normAutofit/>
          </a:bodyPr>
          <a:lstStyle/>
          <a:p>
            <a:pPr lvl="1"/>
            <a:r>
              <a:rPr lang="en-US" dirty="0" err="1"/>
              <a:t>Tapotement</a:t>
            </a:r>
            <a:endParaRPr lang="en-US" dirty="0"/>
          </a:p>
          <a:p>
            <a:pPr lvl="2"/>
            <a:r>
              <a:rPr lang="en-US" dirty="0"/>
              <a:t>Cupping</a:t>
            </a:r>
          </a:p>
          <a:p>
            <a:pPr lvl="2"/>
            <a:r>
              <a:rPr lang="en-US" dirty="0" smtClean="0"/>
              <a:t>Hacking</a:t>
            </a:r>
            <a:endParaRPr lang="en-US" dirty="0"/>
          </a:p>
          <a:p>
            <a:pPr lvl="2"/>
            <a:r>
              <a:rPr lang="en-US" dirty="0" smtClean="0"/>
              <a:t>Pinching</a:t>
            </a:r>
            <a:endParaRPr lang="en-US" dirty="0"/>
          </a:p>
          <a:p>
            <a:pPr marL="1170432" lvl="3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Massage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196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Make </a:t>
            </a:r>
            <a:r>
              <a:rPr lang="en-US" dirty="0"/>
              <a:t>the athlete </a:t>
            </a:r>
            <a:r>
              <a:rPr lang="en-US" dirty="0" smtClean="0"/>
              <a:t>comfortable</a:t>
            </a:r>
            <a:endParaRPr lang="en-US" dirty="0"/>
          </a:p>
          <a:p>
            <a:pPr lvl="1"/>
            <a:r>
              <a:rPr lang="en-US" dirty="0" smtClean="0"/>
              <a:t>Develop </a:t>
            </a:r>
            <a:r>
              <a:rPr lang="en-US" dirty="0"/>
              <a:t>confident, gentle approach to massage</a:t>
            </a:r>
          </a:p>
          <a:p>
            <a:pPr lvl="1"/>
            <a:r>
              <a:rPr lang="en-US" dirty="0" smtClean="0"/>
              <a:t>Stroke </a:t>
            </a:r>
            <a:r>
              <a:rPr lang="en-US" dirty="0"/>
              <a:t>towards heart to enhance lymphatic and venous drainage</a:t>
            </a:r>
          </a:p>
          <a:p>
            <a:pPr lvl="1"/>
            <a:r>
              <a:rPr lang="en-US" dirty="0"/>
              <a:t>Know when to avoid massage</a:t>
            </a:r>
          </a:p>
          <a:p>
            <a:pPr lvl="2"/>
            <a:r>
              <a:rPr lang="en-US" dirty="0"/>
              <a:t>Acute </a:t>
            </a:r>
            <a:r>
              <a:rPr lang="en-US" dirty="0" smtClean="0"/>
              <a:t>conditions and </a:t>
            </a:r>
            <a:r>
              <a:rPr lang="en-US" dirty="0"/>
              <a:t>skin </a:t>
            </a:r>
            <a:r>
              <a:rPr lang="en-US" dirty="0" smtClean="0"/>
              <a:t>conditions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Purpose of </a:t>
            </a:r>
            <a:r>
              <a:rPr lang="en-US" dirty="0" err="1" smtClean="0"/>
              <a:t>Cryotherapy</a:t>
            </a:r>
            <a:endParaRPr lang="en-US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2"/>
            <a:r>
              <a:rPr lang="en-US" sz="3200" dirty="0" smtClean="0"/>
              <a:t>Reduce blood flow (circulation)</a:t>
            </a:r>
          </a:p>
          <a:p>
            <a:pPr lvl="2"/>
            <a:r>
              <a:rPr lang="en-US" sz="3200" dirty="0" smtClean="0"/>
              <a:t>Reduce swelling and inflammation</a:t>
            </a:r>
          </a:p>
          <a:p>
            <a:pPr lvl="2"/>
            <a:r>
              <a:rPr lang="en-US" sz="3200" dirty="0" smtClean="0"/>
              <a:t>Reduce pain</a:t>
            </a:r>
          </a:p>
          <a:p>
            <a:pPr lvl="2"/>
            <a:endParaRPr lang="en-US" sz="3200" dirty="0" smtClean="0"/>
          </a:p>
          <a:p>
            <a:pPr lvl="2">
              <a:buNone/>
            </a:pPr>
            <a:r>
              <a:rPr lang="en-US" sz="3200" dirty="0" smtClean="0"/>
              <a:t>Sensation Stages of </a:t>
            </a:r>
            <a:r>
              <a:rPr lang="en-US" sz="3200" dirty="0" err="1" smtClean="0"/>
              <a:t>Cryotherapy</a:t>
            </a:r>
            <a:r>
              <a:rPr lang="en-US" sz="3200" dirty="0" smtClean="0"/>
              <a:t>:</a:t>
            </a:r>
          </a:p>
          <a:p>
            <a:pPr lvl="2">
              <a:buNone/>
            </a:pPr>
            <a:r>
              <a:rPr lang="en-US" sz="3200" dirty="0" smtClean="0"/>
              <a:t>	Cold, Pain, Burn/Sting, Numb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Cryotherapy Options and Length of Treatment Time: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     - Ice Bag- ?</a:t>
            </a:r>
          </a:p>
          <a:p>
            <a:pPr>
              <a:buFontTx/>
              <a:buNone/>
            </a:pPr>
            <a:r>
              <a:rPr lang="en-US" dirty="0" smtClean="0"/>
              <a:t>     - Cold Spray- ?</a:t>
            </a:r>
          </a:p>
          <a:p>
            <a:pPr>
              <a:buFontTx/>
              <a:buNone/>
            </a:pPr>
            <a:r>
              <a:rPr lang="en-US" dirty="0" smtClean="0"/>
              <a:t>     - Cold Whirlpool- (</a:t>
            </a:r>
            <a:r>
              <a:rPr lang="en-US" dirty="0"/>
              <a:t>?</a:t>
            </a:r>
            <a:r>
              <a:rPr lang="en-US" dirty="0" smtClean="0"/>
              <a:t>°) </a:t>
            </a:r>
          </a:p>
          <a:p>
            <a:pPr>
              <a:buFontTx/>
              <a:buNone/>
            </a:pPr>
            <a:r>
              <a:rPr lang="en-US" dirty="0" smtClean="0"/>
              <a:t>     - Ice Massage/Ice Cup-?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5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Cryotherapy Options and Length of Treatment Time: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     - Ice Bag- 15 to 20 minutes</a:t>
            </a:r>
          </a:p>
          <a:p>
            <a:pPr>
              <a:buFontTx/>
              <a:buNone/>
            </a:pPr>
            <a:r>
              <a:rPr lang="en-US" dirty="0" smtClean="0"/>
              <a:t>     - Cold Spray- 10 to 15 seconds</a:t>
            </a:r>
          </a:p>
          <a:p>
            <a:pPr>
              <a:buFontTx/>
              <a:buNone/>
            </a:pPr>
            <a:r>
              <a:rPr lang="en-US" dirty="0" smtClean="0"/>
              <a:t>     - Cold Whirlpool- (50-55°) 8 to 10 minutes</a:t>
            </a:r>
          </a:p>
          <a:p>
            <a:pPr>
              <a:buFontTx/>
              <a:buNone/>
            </a:pPr>
            <a:r>
              <a:rPr lang="en-US" dirty="0" smtClean="0"/>
              <a:t>     - Ice Massage/Ice Cup- 5 to 8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Contraindications for </a:t>
            </a:r>
            <a:r>
              <a:rPr lang="en-US" sz="4000" dirty="0" err="1" smtClean="0"/>
              <a:t>Cryotherapy</a:t>
            </a:r>
            <a:r>
              <a:rPr lang="en-US" sz="4000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 not use a cold treatment if the patient has the following situations:</a:t>
            </a:r>
          </a:p>
          <a:p>
            <a:pPr lvl="1"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Allergy to cold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Circulatory impairments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Wound healing (open wounds/skin conditions)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Hypertension- high blood pressure</a:t>
            </a:r>
          </a:p>
          <a:p>
            <a:pPr lvl="1">
              <a:defRPr/>
            </a:pPr>
            <a:r>
              <a:rPr lang="en-US" dirty="0" smtClean="0"/>
              <a:t>Skin anesthesia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 of Thermotherapy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 smtClean="0"/>
              <a:t>Increase ?</a:t>
            </a:r>
          </a:p>
          <a:p>
            <a:pPr lvl="1"/>
            <a:r>
              <a:rPr lang="en-US" sz="3200" dirty="0" smtClean="0"/>
              <a:t>Reduce ?</a:t>
            </a:r>
          </a:p>
          <a:p>
            <a:pPr lvl="1"/>
            <a:r>
              <a:rPr lang="en-US" sz="3200" dirty="0" smtClean="0"/>
              <a:t>Increase ?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4190</TotalTime>
  <Words>1021</Words>
  <Application>Microsoft Office PowerPoint</Application>
  <PresentationFormat>On-screen Show (4:3)</PresentationFormat>
  <Paragraphs>204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ModalitY Review</vt:lpstr>
      <vt:lpstr>Type of Modality and Depth of Penetration</vt:lpstr>
      <vt:lpstr>Depth of Penetration</vt:lpstr>
      <vt:lpstr>Purpose of Cryotherapy</vt:lpstr>
      <vt:lpstr>Purpose of Cryotherapy</vt:lpstr>
      <vt:lpstr> Cryotherapy Options and Length of Treatment Time: </vt:lpstr>
      <vt:lpstr> Cryotherapy Options and Length of Treatment Time: </vt:lpstr>
      <vt:lpstr>Contraindications for Cryotherapy </vt:lpstr>
      <vt:lpstr>Purpose of Thermotherapy</vt:lpstr>
      <vt:lpstr>Purpose of Thermotherapy</vt:lpstr>
      <vt:lpstr>Thermotherapy Options and Length of Treatment: </vt:lpstr>
      <vt:lpstr>Thermotherapy Options and Length of Treatment: </vt:lpstr>
      <vt:lpstr>Contraindications for Thermotherapy:</vt:lpstr>
      <vt:lpstr>Ultrasound</vt:lpstr>
      <vt:lpstr>Ultrasound</vt:lpstr>
      <vt:lpstr>PowerPoint Presentation</vt:lpstr>
      <vt:lpstr>What is the Frequency and Intensity for Ultrasound?</vt:lpstr>
      <vt:lpstr>What is the Frequency and Intensity for Ultrasound?</vt:lpstr>
      <vt:lpstr>Ultrasound Application to the Skin</vt:lpstr>
      <vt:lpstr>Ways to Apply the Ultrasound Machine to the Skin.</vt:lpstr>
      <vt:lpstr>How fast do you move the Ultrasound?</vt:lpstr>
      <vt:lpstr>How fast do you move the Ultrasound?</vt:lpstr>
      <vt:lpstr>Treatment Time and Contraindications</vt:lpstr>
      <vt:lpstr>Treatment Time and Contraindications</vt:lpstr>
      <vt:lpstr>Electrical Muscle Stimulator</vt:lpstr>
      <vt:lpstr>Electrical Muscle Stimulator</vt:lpstr>
      <vt:lpstr>PowerPoint Presentation</vt:lpstr>
      <vt:lpstr>Types of E-stim and its Purpose</vt:lpstr>
      <vt:lpstr>Types of E-stim and Purpose</vt:lpstr>
      <vt:lpstr>Ultrasound Indications and Treatment TIme</vt:lpstr>
      <vt:lpstr>Ultrasound Indications and Treatment Times</vt:lpstr>
      <vt:lpstr>Why Massage???</vt:lpstr>
      <vt:lpstr>Why Massage???</vt:lpstr>
      <vt:lpstr>Massage Strokes-  What technique is used First? </vt:lpstr>
      <vt:lpstr>Massage Strokes-  What technique is used First? </vt:lpstr>
      <vt:lpstr>Effleurage</vt:lpstr>
      <vt:lpstr>What massage technique involves Kneading? </vt:lpstr>
      <vt:lpstr>What massage technique involves Kneading? </vt:lpstr>
      <vt:lpstr>What type of Massage Technique is this? </vt:lpstr>
      <vt:lpstr>PowerPoint Presentation</vt:lpstr>
      <vt:lpstr>Guidelines for Massage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Therapeutic Modalities</dc:title>
  <dc:creator>sennis</dc:creator>
  <cp:lastModifiedBy>Brooke Mungall</cp:lastModifiedBy>
  <cp:revision>28</cp:revision>
  <dcterms:created xsi:type="dcterms:W3CDTF">2013-10-06T22:54:59Z</dcterms:created>
  <dcterms:modified xsi:type="dcterms:W3CDTF">2017-11-02T14:38:12Z</dcterms:modified>
</cp:coreProperties>
</file>