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2/21/2019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612664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2/21/2019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04229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2/21/2019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37074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2/21/2019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4425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2/21/2019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9D243679-2D49-44E4-B551-FF1B175D8BF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5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2/21/2019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8862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2/21/2019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26307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2/21/2019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51956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2/21/2019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93510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2/21/2019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3599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2/21/2019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8717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FED787-C97E-4966-8A60-14B44262807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2/21/2019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243679-2D49-44E4-B551-FF1B175D8BF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40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4" name="Picture 6" descr="http://www.google.com/url?source=imglanding&amp;ct=img&amp;q=http://www.sportsmedicineuk.co.uk/sitebuildercontent/sitebuilderpictures/about_the_knee--01.jpg&amp;sa=X&amp;ei=j9osUZHaMYv-8AS_x4DACA&amp;ved=0CAsQ8wc&amp;usg=AFQjCNG3cEXFKDZhUJy8RdYJMMJR-Q0t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0"/>
            <a:ext cx="3524250" cy="3057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35026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Medial Collateral Ligament (MCL)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4114800" cy="47091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It functions to stabilize the knee against a valgus (lateral) force at the knee.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MCL attaches above the joint line on the medial condyle of the femur and it inserts well below the joint line on the tibia.</a:t>
            </a:r>
            <a:endParaRPr lang="en-US" dirty="0"/>
          </a:p>
        </p:txBody>
      </p:sp>
      <p:pic>
        <p:nvPicPr>
          <p:cNvPr id="7170" name="Picture 2" descr="http://www.google.com/url?source=imglanding&amp;ct=img&amp;q=http://boneclinic.files.wordpress.com/2011/04/mcl.jpg&amp;sa=X&amp;ei=uN0sUdqfH4GQ8wTQ4IHgCg&amp;ved=0CAsQ8wc&amp;usg=AFQjCNGjqLpq25gbmodb0B6qJT3pzteG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2362200"/>
            <a:ext cx="3590925" cy="2638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0997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3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9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Lateral Collateral Ligament (LCL)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It functions to stabilize the knee against a </a:t>
            </a:r>
            <a:r>
              <a:rPr lang="en-US" dirty="0" err="1" smtClean="0"/>
              <a:t>varus</a:t>
            </a:r>
            <a:r>
              <a:rPr lang="en-US" dirty="0" smtClean="0"/>
              <a:t> (medial) force at the knee.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It attaches to the lateral condyle of the femur and to the head of the fibula.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Both the MCL and PCL are the tightest during knee extension, but relaxed during flexion.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3" y="2234406"/>
            <a:ext cx="3571875" cy="3257550"/>
          </a:xfrm>
        </p:spPr>
      </p:pic>
    </p:spTree>
    <p:extLst>
      <p:ext uri="{BB962C8B-B14F-4D97-AF65-F5344CB8AC3E}">
        <p14:creationId xmlns:p14="http://schemas.microsoft.com/office/powerpoint/2010/main" val="2400843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Structures of the 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486400" cy="47091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u="sng" dirty="0" smtClean="0"/>
              <a:t>Bursa</a:t>
            </a:r>
            <a:endParaRPr lang="en-US" dirty="0" smtClean="0"/>
          </a:p>
          <a:p>
            <a:pPr lvl="1"/>
            <a:r>
              <a:rPr lang="en-US" dirty="0" smtClean="0"/>
              <a:t>A flattened sac, composed of synovial tissue that is separated by a thin film of fluid.</a:t>
            </a:r>
          </a:p>
          <a:p>
            <a:pPr lvl="1"/>
            <a:r>
              <a:rPr lang="en-US" dirty="0" smtClean="0"/>
              <a:t>The function of the bursa is to reduce the friction between anatomical structures.</a:t>
            </a:r>
          </a:p>
          <a:p>
            <a:pPr lvl="1"/>
            <a:r>
              <a:rPr lang="en-US" dirty="0" smtClean="0"/>
              <a:t>They are found between muscle and bone, tendon and bone, tendon and ligament, and so forth. There are as many as two dozen bursas around the knee joint. E.g. </a:t>
            </a:r>
            <a:r>
              <a:rPr lang="en-US" dirty="0" err="1" smtClean="0"/>
              <a:t>suprapatellar</a:t>
            </a:r>
            <a:r>
              <a:rPr lang="en-US" dirty="0" smtClean="0"/>
              <a:t>, </a:t>
            </a:r>
            <a:r>
              <a:rPr lang="en-US" dirty="0" err="1" smtClean="0"/>
              <a:t>prepatellar</a:t>
            </a:r>
            <a:r>
              <a:rPr lang="en-US" dirty="0" smtClean="0"/>
              <a:t>, and </a:t>
            </a:r>
            <a:r>
              <a:rPr lang="en-US" dirty="0" err="1" smtClean="0"/>
              <a:t>infrapatellar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www.google.com/url?source=imglanding&amp;ct=img&amp;q=http://solomonsseal.files.wordpress.com/2010/04/knee_bursitis.jpg&amp;sa=X&amp;ei=5t4sUfavG4vs8gSe-oCgBg&amp;ved=0CAwQ8wc&amp;usg=AFQjCNGcQleOBvxXab-ZtFg24-oFvAi4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905001"/>
            <a:ext cx="291465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0515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9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Structures of the 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Fat Pads</a:t>
            </a:r>
          </a:p>
          <a:p>
            <a:pPr lvl="1"/>
            <a:r>
              <a:rPr lang="en-US" dirty="0" smtClean="0"/>
              <a:t>There are several fat pads around the knee, the </a:t>
            </a:r>
            <a:r>
              <a:rPr lang="en-US" dirty="0" err="1" smtClean="0"/>
              <a:t>infrapatellar</a:t>
            </a:r>
            <a:r>
              <a:rPr lang="en-US" dirty="0" smtClean="0"/>
              <a:t> fat pad is the largest. It serves as a cushion to the front of the knee and separates the patellar tendon from the joint capsule.</a:t>
            </a:r>
            <a:endParaRPr lang="en-US" dirty="0"/>
          </a:p>
        </p:txBody>
      </p:sp>
      <p:pic>
        <p:nvPicPr>
          <p:cNvPr id="2050" name="Picture 2" descr="http://www.google.com/url?source=imglanding&amp;ct=img&amp;q=http://www.hughston.com/hha/b.fatpad.jpg&amp;sa=X&amp;ei=Ht8sUa7nCYjo8QS9-YGAAg&amp;ved=0CAwQ8wc&amp;usg=AFQjCNGcAlQw6ES7bCqgZS7fZK7udqlU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4419601"/>
            <a:ext cx="1952625" cy="205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727441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3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609601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The knee is one of the most complex joints in the human body; it is designed primarily to provide stability in weight bearing and mobility in locomotion.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However, it is especially unstable laterally and medially.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The knee is considered a hinge joint; the two major movements are flexion and extension.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200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386" name="Picture 2" descr="http://www.google.com/url?source=imglanding&amp;ct=img&amp;q=http://www.ehealthmd.com/yms_images/du00005.jpg&amp;sa=X&amp;ei=8dosUdjdH4eu8ATw7YHgBg&amp;ved=0CAwQ8wc4Sg&amp;usg=AFQjCNF3d67mc2xEpnZTJ__exWHOTT2s4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447800"/>
            <a:ext cx="3408426" cy="405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9376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knee joint consists of the following bones: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Femur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Tibia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Fibula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Patella (kneecap)</a:t>
            </a:r>
            <a:endParaRPr lang="en-US" dirty="0"/>
          </a:p>
        </p:txBody>
      </p:sp>
      <p:pic>
        <p:nvPicPr>
          <p:cNvPr id="15362" name="Picture 2" descr="http://www.google.com/url?source=imglanding&amp;ct=img&amp;q=http://img.webmd.com/dtmcms/live/webmd/consumer_assets/site_images/media/medical/hw/hwkb17_035.jpg&amp;sa=X&amp;ei=ctssUYXwJYm-9QSPooHABw&amp;ved=0CAsQ8wc&amp;usg=AFQjCNG0L4w4nJ26lkAAa37EIMsj1yq1HA"/>
          <p:cNvPicPr>
            <a:picLocks noChangeAspect="1" noChangeArrowheads="1"/>
          </p:cNvPicPr>
          <p:nvPr/>
        </p:nvPicPr>
        <p:blipFill>
          <a:blip r:embed="rId2" cstate="print"/>
          <a:srcRect l="3690" t="8000" r="55714" b="12000"/>
          <a:stretch>
            <a:fillRect/>
          </a:stretch>
        </p:blipFill>
        <p:spPr bwMode="auto">
          <a:xfrm>
            <a:off x="7239000" y="2133600"/>
            <a:ext cx="25146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564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4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8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Largest sesamoid (floating) bone in the body.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May see problems with tracking in the groove. This depends on the pull of the Quadriceps’ muscle, patellar tendon, depth of the femoral condyles, and shape of the patella.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4338" name="Picture 2" descr="http://www.google.com/url?source=imglanding&amp;ct=img&amp;q=http://upload.wikimedia.org/wikipedia/commons/thumb/1/18/Patella_ant.jpg/220px-Patella_ant.jpg&amp;sa=X&amp;ei=rtssUaiRBpKa9QT2g4DgDA&amp;ved=0CAwQ8wc&amp;usg=AFQjCNHZYVzkQcYesBb_LyQKW_oHqpCw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657601"/>
            <a:ext cx="2895600" cy="2476501"/>
          </a:xfrm>
          <a:prstGeom prst="rect">
            <a:avLst/>
          </a:prstGeom>
          <a:noFill/>
        </p:spPr>
      </p:pic>
      <p:pic>
        <p:nvPicPr>
          <p:cNvPr id="14340" name="Picture 4" descr="http://www.google.com/url?source=imglanding&amp;ct=img&amp;q=http://orthoinfo.aaos.org/figures/A00350F01.jpg&amp;sa=X&amp;ei=1tssUaa8JYH88gTtsIGIDw&amp;ved=0CAsQ8wc4IQ&amp;usg=AFQjCNGoG2DX4nIiutKsAORX2UQwGLv4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990601"/>
            <a:ext cx="3048000" cy="2352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1694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2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32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2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Menisci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Two oval (semilunar) fibrocartilages.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Their purpose is to cushion any stress placed on the knee joint and act as shock absorbers.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Blood supply to the menisci is considered to be poor, as a result poor healing takes place.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3316" name="Picture 4" descr="http://www.google.com/url?source=imglanding&amp;ct=img&amp;q=http://thesteadmanclinic.com/education/assets/meniscus_na.gif&amp;sa=X&amp;ei=RNwsUcCJDYiS9QSN3IE4&amp;ved=0CAwQ8wc&amp;usg=AFQjCNEsxnmTR5ooepaqwNfbdXzUKJ-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057400"/>
            <a:ext cx="38862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3601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3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Meniscus (MCLO)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Lateral Menisci:</a:t>
            </a:r>
          </a:p>
          <a:p>
            <a:pPr>
              <a:buNone/>
            </a:pPr>
            <a:r>
              <a:rPr lang="en-US" dirty="0" smtClean="0"/>
              <a:t>	O-shaped </a:t>
            </a:r>
            <a:r>
              <a:rPr lang="en-US" dirty="0" err="1" smtClean="0"/>
              <a:t>fibrocartilage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Medial Menisci:</a:t>
            </a:r>
          </a:p>
          <a:p>
            <a:pPr>
              <a:buNone/>
            </a:pPr>
            <a:r>
              <a:rPr lang="en-US" dirty="0" smtClean="0"/>
              <a:t>	C-shaped </a:t>
            </a:r>
            <a:r>
              <a:rPr lang="en-US" dirty="0" err="1" smtClean="0"/>
              <a:t>fibrocartilage</a:t>
            </a:r>
            <a:endParaRPr lang="en-US" dirty="0"/>
          </a:p>
        </p:txBody>
      </p:sp>
      <p:pic>
        <p:nvPicPr>
          <p:cNvPr id="6" name="Content Placeholder 5" descr="kne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4937" t="4878" b="60976"/>
          <a:stretch>
            <a:fillRect/>
          </a:stretch>
        </p:blipFill>
        <p:spPr>
          <a:xfrm>
            <a:off x="6400800" y="1676400"/>
            <a:ext cx="4038600" cy="3200400"/>
          </a:xfrm>
        </p:spPr>
      </p:pic>
    </p:spTree>
    <p:extLst>
      <p:ext uri="{BB962C8B-B14F-4D97-AF65-F5344CB8AC3E}">
        <p14:creationId xmlns:p14="http://schemas.microsoft.com/office/powerpoint/2010/main" val="370607510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Stabilizing Ligaments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Include the </a:t>
            </a:r>
            <a:r>
              <a:rPr lang="en-US" dirty="0" err="1" smtClean="0"/>
              <a:t>cruciate</a:t>
            </a:r>
            <a:r>
              <a:rPr lang="en-US" dirty="0" smtClean="0"/>
              <a:t> (ACL/PCL) and collateral (MCL/LCL) ligaments.</a:t>
            </a:r>
            <a:endParaRPr lang="en-US" dirty="0"/>
          </a:p>
        </p:txBody>
      </p:sp>
      <p:pic>
        <p:nvPicPr>
          <p:cNvPr id="10242" name="Picture 2" descr="http://www.google.com/url?source=imglanding&amp;ct=img&amp;q=http://meded.ucsd.edu/clinicalmed/knee_ligaments_model.jpg&amp;sa=X&amp;ei=Md0sUeqvDIvc8ATtu4HgBA&amp;ved=0CAwQ8wc&amp;usg=AFQjCNEh0HAV6eLBeqvMcqjE5GCXkwTi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1" y="2590800"/>
            <a:ext cx="6172199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36755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Anterior Cruciate Ligament (ACL)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638800" cy="47091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Prevents the tibia from moving anteriorly on the femur during weight bearing activities.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Extends posteriorly and laterally from the anterior area of the tibia to the posterior portion of the femur.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Provides about 86% of the stability at the knee. The other 14% is provided by the other structures including the PCL, LCL, and MCL.</a:t>
            </a:r>
            <a:endParaRPr lang="en-US" dirty="0"/>
          </a:p>
        </p:txBody>
      </p:sp>
      <p:pic>
        <p:nvPicPr>
          <p:cNvPr id="9218" name="Picture 2" descr="http://www.google.com/url?source=imglanding&amp;ct=img&amp;q=http://blog.nasm.org/wp-content/uploads/2013/02/ACL-anatomy.bmp&amp;sa=X&amp;ei=VN0sUd2lBYn29gTx94HoCA&amp;ved=0CAsQ8wc&amp;usg=AFQjCNGmkP9AZZwBnL28SqZv9OHR5TAI8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743201"/>
            <a:ext cx="3124200" cy="2391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1687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7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6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Posterior Cruciate Ligament (PCL)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4648200" cy="470916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Prevents the tibia from moving posteriorly on the femur during weight bearing activities.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Extends anteriorly and medially from the tibia to the anterior portion of the femur.</a:t>
            </a:r>
            <a:endParaRPr lang="en-US" dirty="0"/>
          </a:p>
        </p:txBody>
      </p:sp>
      <p:pic>
        <p:nvPicPr>
          <p:cNvPr id="8194" name="Picture 2" descr="http://www.google.com/url?source=imglanding&amp;ct=img&amp;q=http://www.eorthopod.com/sites/default/files/images/knee_pcl_intro01.jpg&amp;sa=X&amp;ei=iN0sUdC5CJHe8AT-toGYBw&amp;ved=0CAwQ8wc&amp;usg=AFQjCNE4lcBnk3Ob94pNkybqwPjPA1XD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752600"/>
            <a:ext cx="37338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2278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Verdana</vt:lpstr>
      <vt:lpstr>Wingdings</vt:lpstr>
      <vt:lpstr>Wingdings 2</vt:lpstr>
      <vt:lpstr>Wingdings 3</vt:lpstr>
      <vt:lpstr>Apex</vt:lpstr>
      <vt:lpstr>The KNEE</vt:lpstr>
      <vt:lpstr>PowerPoint Presentation</vt:lpstr>
      <vt:lpstr>Anatomy of the KNEE</vt:lpstr>
      <vt:lpstr>Patella</vt:lpstr>
      <vt:lpstr>Menisci</vt:lpstr>
      <vt:lpstr>Meniscus (MCLO)</vt:lpstr>
      <vt:lpstr>Stabilizing Ligaments</vt:lpstr>
      <vt:lpstr>Anterior Cruciate Ligament (ACL)</vt:lpstr>
      <vt:lpstr>Posterior Cruciate Ligament (PCL)</vt:lpstr>
      <vt:lpstr>Medial Collateral Ligament (MCL)</vt:lpstr>
      <vt:lpstr>Lateral Collateral Ligament (LCL)</vt:lpstr>
      <vt:lpstr>Other Structures of the KNEE</vt:lpstr>
      <vt:lpstr>Other Structures of the KNEE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KNEE</dc:title>
  <dc:creator>Brooke Mungall</dc:creator>
  <cp:lastModifiedBy>Brooke Mungall</cp:lastModifiedBy>
  <cp:revision>1</cp:revision>
  <dcterms:created xsi:type="dcterms:W3CDTF">2019-02-21T14:30:15Z</dcterms:created>
  <dcterms:modified xsi:type="dcterms:W3CDTF">2019-02-21T14:30:27Z</dcterms:modified>
</cp:coreProperties>
</file>