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6" r:id="rId8"/>
    <p:sldId id="268" r:id="rId9"/>
    <p:sldId id="269" r:id="rId10"/>
    <p:sldId id="270" r:id="rId11"/>
    <p:sldId id="271" r:id="rId12"/>
    <p:sldId id="273" r:id="rId13"/>
    <p:sldId id="275" r:id="rId14"/>
    <p:sldId id="276" r:id="rId15"/>
    <p:sldId id="278" r:id="rId16"/>
    <p:sldId id="291" r:id="rId17"/>
    <p:sldId id="292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369C5-4CF4-41B1-AFC7-C45848AF9C7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EB4F-B5B1-40C0-9E02-E4F955FC95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Rehab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Restoring ROM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If physiological movement is restricted, a stretching program designed to increase flexibility should be engaged</a:t>
            </a:r>
          </a:p>
          <a:p>
            <a:pPr lvl="1"/>
            <a:r>
              <a:rPr lang="en-US" dirty="0" smtClean="0"/>
              <a:t>If accessory motion is restricted, joint mobilization techniques should be used to address capsular and </a:t>
            </a:r>
            <a:r>
              <a:rPr lang="en-US" dirty="0" err="1" smtClean="0"/>
              <a:t>ligamentous</a:t>
            </a:r>
            <a:r>
              <a:rPr lang="en-US" dirty="0" smtClean="0"/>
              <a:t> dysfunction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Flexibility through  Stretching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Flexibility:  Ability to move a joint(s) smoothly through a full range of motion (ROM)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Ballistic</a:t>
            </a:r>
          </a:p>
          <a:p>
            <a:pPr lvl="1"/>
            <a:r>
              <a:rPr lang="en-US" dirty="0" smtClean="0"/>
              <a:t>PNF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Re-establishing Neuromuscular Control and </a:t>
            </a:r>
            <a:r>
              <a:rPr lang="en-US" sz="6000" dirty="0" err="1" smtClean="0"/>
              <a:t>Proprioception</a:t>
            </a:r>
            <a:r>
              <a:rPr lang="en-US" sz="6000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Neuromuscular control </a:t>
            </a:r>
            <a:r>
              <a:rPr lang="en-US" sz="2800" dirty="0" smtClean="0"/>
              <a:t>is the mind’s attempt to teach the body conscious control of a specific movement</a:t>
            </a:r>
          </a:p>
          <a:p>
            <a:pPr lvl="1"/>
            <a:r>
              <a:rPr lang="en-US" sz="2200" dirty="0" smtClean="0"/>
              <a:t>Relies on CNS to interpret and integrate sensory and movement information and then control muscles and joints to produce coordinated movement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sz="2400" dirty="0" smtClean="0"/>
              <a:t>Following injury, the body forgets how to integrate information </a:t>
            </a:r>
          </a:p>
          <a:p>
            <a:pPr>
              <a:lnSpc>
                <a:spcPct val="95000"/>
              </a:lnSpc>
            </a:pPr>
            <a:r>
              <a:rPr lang="en-US" sz="2400" dirty="0" smtClean="0"/>
              <a:t>Re-establishing neuromuscular control requires repetition of same movement, step by step until it becomes automatic (progression from simple to difficult tasks)</a:t>
            </a:r>
          </a:p>
          <a:p>
            <a:pPr>
              <a:lnSpc>
                <a:spcPct val="95000"/>
              </a:lnSpc>
            </a:pPr>
            <a:r>
              <a:rPr lang="en-US" sz="2400" dirty="0" smtClean="0"/>
              <a:t>Closed kinetic chain (CKC) exercises are essential for re-establishing control but can be difficult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Reestablishing </a:t>
            </a:r>
            <a:r>
              <a:rPr lang="en-US" sz="2800" dirty="0" err="1" smtClean="0"/>
              <a:t>proprioception</a:t>
            </a:r>
            <a:r>
              <a:rPr lang="en-US" sz="2800" dirty="0" smtClean="0"/>
              <a:t> and kinesthesia should be the primary concern</a:t>
            </a:r>
          </a:p>
          <a:p>
            <a:pPr lvl="1"/>
            <a:r>
              <a:rPr lang="en-US" u="sng" dirty="0" err="1" smtClean="0"/>
              <a:t>Proprioception</a:t>
            </a:r>
            <a:r>
              <a:rPr lang="en-US" u="sng" dirty="0" smtClean="0"/>
              <a:t> </a:t>
            </a:r>
            <a:r>
              <a:rPr lang="en-US" dirty="0" smtClean="0"/>
              <a:t>is  the ability to  determine position of joint in space</a:t>
            </a:r>
          </a:p>
          <a:p>
            <a:pPr lvl="1"/>
            <a:r>
              <a:rPr lang="en-US" u="sng" dirty="0" smtClean="0"/>
              <a:t>Kinesthesia</a:t>
            </a:r>
            <a:r>
              <a:rPr lang="en-US" dirty="0" smtClean="0"/>
              <a:t> is the ability to detect movement (sensation/feeling)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Regaining Balance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Involves complex integration of muscular forces, neurological sensory information from mechanoreceptors and biomechanical information</a:t>
            </a:r>
          </a:p>
          <a:p>
            <a:r>
              <a:rPr lang="en-US"/>
              <a:t>B</a:t>
            </a:r>
            <a:r>
              <a:rPr lang="en-US" sz="3200" smtClean="0"/>
              <a:t>alance </a:t>
            </a:r>
            <a:r>
              <a:rPr lang="en-US" dirty="0"/>
              <a:t>e</a:t>
            </a:r>
            <a:r>
              <a:rPr lang="en-US" sz="3200" smtClean="0"/>
              <a:t>ntails </a:t>
            </a:r>
            <a:r>
              <a:rPr lang="en-US" sz="3200" dirty="0" smtClean="0"/>
              <a:t>positioning center of gravity (</a:t>
            </a:r>
            <a:r>
              <a:rPr lang="en-US" sz="3200" dirty="0" err="1" smtClean="0"/>
              <a:t>CoG</a:t>
            </a:r>
            <a:r>
              <a:rPr lang="en-US" sz="3200" dirty="0" smtClean="0"/>
              <a:t>) w/in the base of support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Restoring Muscular Strength, Endurance, and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Muscle Strength, Power, and Endurance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Muscular strength:</a:t>
            </a:r>
            <a:r>
              <a:rPr lang="en-US" dirty="0" smtClean="0"/>
              <a:t> ability to generate force against resistance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Muscular endurance:</a:t>
            </a:r>
            <a:r>
              <a:rPr lang="en-US" dirty="0" smtClean="0"/>
              <a:t> repetitive muscular contractions  over time (increase strength = increase endurance)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4C"/>
                </a:solidFill>
              </a:rPr>
              <a:t>Phase I: Acute/Inflammatory Response Phase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May last up to 4 days</a:t>
            </a:r>
          </a:p>
          <a:p>
            <a:pPr lvl="1"/>
            <a:r>
              <a:rPr lang="en-US" dirty="0" smtClean="0"/>
              <a:t>Immobility for the first 2 days is necessary to control inflammation</a:t>
            </a:r>
          </a:p>
          <a:p>
            <a:pPr lvl="1"/>
            <a:r>
              <a:rPr lang="en-US" dirty="0" smtClean="0"/>
              <a:t>Primary focus is to control swelling and modulate pain w/ PRICES</a:t>
            </a:r>
          </a:p>
          <a:p>
            <a:endParaRPr lang="en-US" b="1" dirty="0" smtClean="0">
              <a:solidFill>
                <a:srgbClr val="0000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Muscle Contractions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Isometric contraction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length change occurs during contraction</a:t>
            </a:r>
          </a:p>
          <a:p>
            <a:pPr>
              <a:lnSpc>
                <a:spcPct val="90000"/>
              </a:lnSpc>
            </a:pPr>
            <a:r>
              <a:rPr lang="en-US" smtClean="0"/>
              <a:t>Concentric- shortening of muscle with contraction in an effort to overcome more resistance</a:t>
            </a:r>
          </a:p>
          <a:p>
            <a:pPr>
              <a:lnSpc>
                <a:spcPct val="90000"/>
              </a:lnSpc>
            </a:pPr>
            <a:r>
              <a:rPr lang="en-US" smtClean="0"/>
              <a:t>Eccentric - lengthening of muscle with contraction because load is greater than force being produced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Variety of techniques can be utilized</a:t>
            </a:r>
          </a:p>
          <a:p>
            <a:pPr lvl="1"/>
            <a:r>
              <a:rPr lang="en-US" dirty="0" smtClean="0"/>
              <a:t>Isometrics- no movement in joint</a:t>
            </a:r>
          </a:p>
          <a:p>
            <a:pPr lvl="1"/>
            <a:r>
              <a:rPr lang="en-US" dirty="0" smtClean="0"/>
              <a:t>Progressive resistance-Isotonic  (most common)</a:t>
            </a:r>
          </a:p>
          <a:p>
            <a:pPr lvl="1"/>
            <a:r>
              <a:rPr lang="en-US" dirty="0" err="1" smtClean="0"/>
              <a:t>Isokinetics</a:t>
            </a:r>
            <a:r>
              <a:rPr lang="en-US" dirty="0" smtClean="0"/>
              <a:t>- only used in rehab</a:t>
            </a:r>
          </a:p>
          <a:p>
            <a:pPr lvl="1"/>
            <a:r>
              <a:rPr lang="en-US" dirty="0" err="1" smtClean="0"/>
              <a:t>Plyometrics</a:t>
            </a:r>
            <a:r>
              <a:rPr lang="en-US" dirty="0" smtClean="0"/>
              <a:t>- hops, skips, jumps</a:t>
            </a:r>
          </a:p>
          <a:p>
            <a:pPr lvl="1"/>
            <a:r>
              <a:rPr lang="en-US" dirty="0" smtClean="0"/>
              <a:t>Circuit Training- stations</a:t>
            </a:r>
          </a:p>
          <a:p>
            <a:pPr lvl="1"/>
            <a:r>
              <a:rPr lang="en-US" dirty="0" err="1" smtClean="0"/>
              <a:t>Calisthenic</a:t>
            </a:r>
            <a:r>
              <a:rPr lang="en-US" dirty="0" smtClean="0"/>
              <a:t>- </a:t>
            </a:r>
            <a:r>
              <a:rPr lang="en-US" dirty="0" err="1" smtClean="0"/>
              <a:t>situps</a:t>
            </a:r>
            <a:r>
              <a:rPr lang="en-US" dirty="0" smtClean="0"/>
              <a:t>, pushups, lunges, squats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Training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Techniques of Resistance Training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SAID Principle = Specific Adaptations to Imposed Demands…….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(Overload/Progression) must be applied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Open vs. Closed Kinetic Chain Exercises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OKC (Open Kinetic Chain)</a:t>
            </a:r>
          </a:p>
          <a:p>
            <a:pPr lvl="1"/>
            <a:r>
              <a:rPr lang="en-US" dirty="0" smtClean="0"/>
              <a:t>When foot or  hand are not in contact with the ground or supporting surface</a:t>
            </a:r>
          </a:p>
          <a:p>
            <a:r>
              <a:rPr lang="en-US" dirty="0" smtClean="0"/>
              <a:t>CKC (Closed Kinetic Chain)</a:t>
            </a:r>
          </a:p>
          <a:p>
            <a:pPr lvl="1"/>
            <a:r>
              <a:rPr lang="en-US" dirty="0" smtClean="0"/>
              <a:t>Foot or hand are weight bearing</a:t>
            </a:r>
          </a:p>
          <a:p>
            <a:pPr lvl="1"/>
            <a:r>
              <a:rPr lang="en-US" dirty="0" smtClean="0"/>
              <a:t>Widely used = more functional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Maintaining </a:t>
            </a:r>
            <a:r>
              <a:rPr lang="en-US" dirty="0" err="1" smtClean="0"/>
              <a:t>Cardiorespiratory</a:t>
            </a:r>
            <a:r>
              <a:rPr lang="en-US" dirty="0" smtClean="0"/>
              <a:t> Fitness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Cardiorespiratory Endurance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u="sng" dirty="0" err="1" smtClean="0"/>
              <a:t>Cardiorespiratory</a:t>
            </a:r>
            <a:r>
              <a:rPr lang="en-US" u="sng" dirty="0" smtClean="0"/>
              <a:t> Endurance</a:t>
            </a:r>
            <a:r>
              <a:rPr lang="en-US" dirty="0" smtClean="0"/>
              <a:t>: whole body activities for extended period of time</a:t>
            </a:r>
          </a:p>
          <a:p>
            <a:endParaRPr lang="en-US" u="sng" dirty="0" smtClean="0"/>
          </a:p>
          <a:p>
            <a:r>
              <a:rPr lang="en-US" u="sng" dirty="0" smtClean="0"/>
              <a:t>Aerobic exercise</a:t>
            </a:r>
          </a:p>
          <a:p>
            <a:pPr lvl="1"/>
            <a:r>
              <a:rPr lang="en-US" dirty="0" smtClean="0"/>
              <a:t>Low intensity exercise that can be sustained for a long period of time	</a:t>
            </a:r>
          </a:p>
          <a:p>
            <a:r>
              <a:rPr lang="en-US" u="sng" dirty="0" smtClean="0"/>
              <a:t>Anaerobic exercise</a:t>
            </a:r>
          </a:p>
          <a:p>
            <a:pPr lvl="1"/>
            <a:r>
              <a:rPr lang="en-US" dirty="0" smtClean="0"/>
              <a:t>Activity where intensity is so high that demand for oxygen is greater than body’s ability to deliver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Incorporating Functional Progressions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optimal functional progression would be designed to allow opportunity for practice of every skill that is required for the sport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This program will minimize the normal anxiety and apprehension experienced by the athlete upon return to the competitive environment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Functional progression activities should be done during team practice - integrate athlete w/ team and coaches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Criteria for Full Return to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should address the following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85000"/>
              </a:lnSpc>
            </a:pPr>
            <a:r>
              <a:rPr lang="en-US" dirty="0" smtClean="0"/>
              <a:t>Physiological healing constraints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Pain status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Swelling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ROM, strength, neuromuscular control, </a:t>
            </a:r>
            <a:r>
              <a:rPr lang="en-US" dirty="0" err="1" smtClean="0"/>
              <a:t>proprioception</a:t>
            </a:r>
            <a:r>
              <a:rPr lang="en-US" dirty="0" smtClean="0"/>
              <a:t>, kinesthesia, </a:t>
            </a:r>
            <a:r>
              <a:rPr lang="en-US" dirty="0" err="1" smtClean="0"/>
              <a:t>cardiorespiratory</a:t>
            </a:r>
            <a:r>
              <a:rPr lang="en-US" dirty="0" smtClean="0"/>
              <a:t> fitness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Sports-specific demands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Functional testing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Prophylactic strapping, bracing, padding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Responsibility of the athlete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Predisposition of the athlete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Psychological factors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Athlete education and preventative maintenance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4C"/>
                </a:solidFill>
              </a:rPr>
              <a:t>Phase II: Repair Phase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4C"/>
                </a:solidFill>
              </a:rPr>
              <a:t>Phase will extend from 48 hours to 6 weeks following cleaning of fibrin clot, erythrocytes, and debris</a:t>
            </a:r>
          </a:p>
          <a:p>
            <a:r>
              <a:rPr lang="en-US" b="1" dirty="0" smtClean="0">
                <a:solidFill>
                  <a:srgbClr val="00004C"/>
                </a:solidFill>
              </a:rPr>
              <a:t>Scar Formation occurs during this phase</a:t>
            </a:r>
          </a:p>
          <a:p>
            <a:pPr lvl="1"/>
            <a:r>
              <a:rPr lang="en-US" dirty="0" smtClean="0"/>
              <a:t>Repair is underway and pain is less</a:t>
            </a:r>
          </a:p>
          <a:p>
            <a:pPr lvl="1"/>
            <a:r>
              <a:rPr lang="en-US" dirty="0" smtClean="0"/>
              <a:t>Pain control is still critical </a:t>
            </a:r>
          </a:p>
          <a:p>
            <a:pPr lvl="1"/>
            <a:r>
              <a:rPr lang="en-US" dirty="0" smtClean="0"/>
              <a:t>The addition of cardio, strengthening, flexibility and neuromuscular activities should be gradually added</a:t>
            </a:r>
          </a:p>
          <a:p>
            <a:endParaRPr lang="en-US" b="1" dirty="0" smtClean="0">
              <a:solidFill>
                <a:srgbClr val="0000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Phase 3: The Maturation/Remodeling Phase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Longest of 3 phases (3 weeks to years)</a:t>
            </a:r>
          </a:p>
          <a:p>
            <a:pPr lvl="1"/>
            <a:r>
              <a:rPr lang="en-US" dirty="0" smtClean="0"/>
              <a:t>Pain is minimal (none to the touch) and collagen must be realigned according to tensile strength applied to them during functional activities</a:t>
            </a:r>
          </a:p>
          <a:p>
            <a:pPr lvl="1"/>
            <a:r>
              <a:rPr lang="en-US" dirty="0" smtClean="0"/>
              <a:t>Focus is on regaining sport-specific skills</a:t>
            </a:r>
          </a:p>
          <a:p>
            <a:pPr lvl="1"/>
            <a:r>
              <a:rPr lang="en-US" dirty="0" smtClean="0"/>
              <a:t>Functional training - repeated performance of athletic skill for purpose of perfecting that skill</a:t>
            </a:r>
          </a:p>
          <a:p>
            <a:pPr lvl="1"/>
            <a:r>
              <a:rPr lang="en-US" dirty="0" smtClean="0"/>
              <a:t>Strengthening exercises should be used to place athlete under stresses and strains normally associated w/ athletic participation</a:t>
            </a:r>
          </a:p>
          <a:p>
            <a:pPr lvl="1"/>
            <a:r>
              <a:rPr lang="en-US" dirty="0" err="1" smtClean="0"/>
              <a:t>Plyometrics</a:t>
            </a:r>
            <a:r>
              <a:rPr lang="en-US" dirty="0" smtClean="0"/>
              <a:t> can be used to improve power and explosiveness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Controlling Pain and Inflammation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HEALING PROCESS!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Rehab should be based on framework of healing process</a:t>
            </a:r>
          </a:p>
          <a:p>
            <a:pPr lvl="1"/>
            <a:r>
              <a:rPr lang="en-US" sz="2400" dirty="0" smtClean="0"/>
              <a:t>Understand time and sequence of healing and physiological principals</a:t>
            </a:r>
          </a:p>
          <a:p>
            <a:endParaRPr lang="en-US" sz="2400" dirty="0" smtClean="0"/>
          </a:p>
          <a:p>
            <a:r>
              <a:rPr lang="en-US" sz="2400" dirty="0" smtClean="0"/>
              <a:t>Stage 1: Acute Inflammatory Response (up to 4 days)</a:t>
            </a:r>
          </a:p>
          <a:p>
            <a:r>
              <a:rPr lang="en-US" sz="2400" dirty="0" smtClean="0"/>
              <a:t>Stage 2: Fibroblastic Repair Phase (4 days to weeks)</a:t>
            </a:r>
          </a:p>
          <a:p>
            <a:r>
              <a:rPr lang="en-US" sz="2400" dirty="0" smtClean="0"/>
              <a:t>Stage 3: Maturation Remodeling (week to up </a:t>
            </a:r>
            <a:r>
              <a:rPr lang="en-US" dirty="0" smtClean="0"/>
              <a:t>to 2 years)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PRICES for up to 4 days 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7162800"/>
              </a:tblGrid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Protection</a:t>
                      </a:r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Rest</a:t>
                      </a:r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Ice</a:t>
                      </a:r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Compression</a:t>
                      </a:r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Elevation</a:t>
                      </a:r>
                      <a:endParaRPr lang="en-US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Restoring Range of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Injury to a joint will always be associated w/ some loss of motion</a:t>
            </a:r>
          </a:p>
          <a:p>
            <a:pPr lvl="1"/>
            <a:r>
              <a:rPr lang="en-US" dirty="0" smtClean="0"/>
              <a:t>Physiological movement results from active voluntary muscle contraction - moving an extremity through a ROM (flexion, extension, etc.)</a:t>
            </a:r>
          </a:p>
          <a:p>
            <a:pPr lvl="1"/>
            <a:r>
              <a:rPr lang="en-US" dirty="0" smtClean="0"/>
              <a:t>Accessory motion refers to the manner in which one articulating surface moves relative to another (roll, spin, glide/slide)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857</Words>
  <Application>Microsoft Office PowerPoint</Application>
  <PresentationFormat>On-screen Show (4:3)</PresentationFormat>
  <Paragraphs>115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Rehab Review</vt:lpstr>
      <vt:lpstr>Phase I: Acute/Inflammatory Response Phase</vt:lpstr>
      <vt:lpstr>Phase II: Repair Phase</vt:lpstr>
      <vt:lpstr> Phase 3: The Maturation/Remodeling Phase </vt:lpstr>
      <vt:lpstr>Controlling Pain and Inflammation</vt:lpstr>
      <vt:lpstr>Remember the HEALING PROCESS!</vt:lpstr>
      <vt:lpstr>PRICES for up to 4 days !</vt:lpstr>
      <vt:lpstr>Restoring Range of Motion</vt:lpstr>
      <vt:lpstr>PowerPoint Presentation</vt:lpstr>
      <vt:lpstr>Restoring ROM </vt:lpstr>
      <vt:lpstr>Improving Flexibility through  Stretching</vt:lpstr>
      <vt:lpstr>Re-establishing Neuromuscular Control and Proprioception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Restoring Muscular Strength, Endurance, and Power</vt:lpstr>
      <vt:lpstr>Muscle Strength, Power, and Endurance</vt:lpstr>
      <vt:lpstr>Muscle Contractions</vt:lpstr>
      <vt:lpstr>Resistance Training </vt:lpstr>
      <vt:lpstr>Techniques of Resistance Training</vt:lpstr>
      <vt:lpstr>Open vs. Closed Kinetic Chain Exercises</vt:lpstr>
      <vt:lpstr>Maintaining Cardiorespiratory Fitness</vt:lpstr>
      <vt:lpstr>Cardiorespiratory Endurance</vt:lpstr>
      <vt:lpstr>Incorporating Functional Progressions</vt:lpstr>
      <vt:lpstr>PowerPoint Presentation</vt:lpstr>
      <vt:lpstr>Criteria for Full Return to Activity</vt:lpstr>
      <vt:lpstr>Decision should address the following concerns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 Review</dc:title>
  <dc:creator>sennis</dc:creator>
  <cp:lastModifiedBy>sennis</cp:lastModifiedBy>
  <cp:revision>4</cp:revision>
  <dcterms:created xsi:type="dcterms:W3CDTF">2013-10-21T14:59:54Z</dcterms:created>
  <dcterms:modified xsi:type="dcterms:W3CDTF">2015-10-15T15:16:43Z</dcterms:modified>
</cp:coreProperties>
</file>