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57" r:id="rId8"/>
    <p:sldId id="271" r:id="rId9"/>
    <p:sldId id="258" r:id="rId10"/>
    <p:sldId id="272" r:id="rId11"/>
    <p:sldId id="259" r:id="rId12"/>
    <p:sldId id="273" r:id="rId13"/>
    <p:sldId id="274" r:id="rId14"/>
    <p:sldId id="275" r:id="rId15"/>
    <p:sldId id="265" r:id="rId16"/>
    <p:sldId id="276" r:id="rId17"/>
    <p:sldId id="277" r:id="rId18"/>
    <p:sldId id="260" r:id="rId19"/>
    <p:sldId id="278" r:id="rId20"/>
    <p:sldId id="263" r:id="rId21"/>
    <p:sldId id="261" r:id="rId22"/>
    <p:sldId id="280" r:id="rId23"/>
    <p:sldId id="262" r:id="rId24"/>
    <p:sldId id="281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5ACF-05C5-4572-B51B-BD3F93ADF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AF61CA-0084-4F51-AA8B-B14233CC978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09A9DD-63CE-40A3-9638-0E952A732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Restoring Muscular Strength, Endurance, and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smtClean="0"/>
              <a:t>Contraction where muscle length remains unchanged</a:t>
            </a:r>
          </a:p>
          <a:p>
            <a:r>
              <a:rPr lang="en-US" smtClean="0"/>
              <a:t>Muscle contraction that lasts 10 seconds and should be perform 5-10 times/daily</a:t>
            </a:r>
          </a:p>
          <a:p>
            <a:r>
              <a:rPr lang="en-US" smtClean="0"/>
              <a:t>Pro: quick, effective, cheap, good for rehab</a:t>
            </a:r>
          </a:p>
          <a:p>
            <a:r>
              <a:rPr lang="en-US" smtClean="0"/>
              <a:t>Con: only works at one point in ROM, produces spiking of blood pressure due to Valsalva maneuver 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Isometric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Can be performed using a variety of equipment</a:t>
            </a:r>
          </a:p>
          <a:p>
            <a:pPr lvl="1"/>
            <a:r>
              <a:rPr lang="en-US" dirty="0" smtClean="0"/>
              <a:t>Utilizes isotonic contractions to generate force while muscle changes length</a:t>
            </a:r>
          </a:p>
          <a:p>
            <a:pPr lvl="1"/>
            <a:r>
              <a:rPr lang="en-US" dirty="0" smtClean="0"/>
              <a:t>Concentric and eccentric strengthening exercises should be utilized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Progressive Resistance Exercise(PRE) or Isotonic Exercise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Progressive Resistance Exercises (Isotonic training)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53340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Shortening/lengthening contractions against fixed resistance</a:t>
            </a:r>
          </a:p>
          <a:p>
            <a:r>
              <a:rPr lang="en-US" smtClean="0"/>
              <a:t>Concentric vs. Eccentric</a:t>
            </a:r>
          </a:p>
          <a:p>
            <a:r>
              <a:rPr lang="en-US" smtClean="0"/>
              <a:t>Various types of equipment can be utilized</a:t>
            </a:r>
          </a:p>
          <a:p>
            <a:pPr lvl="1"/>
            <a:r>
              <a:rPr lang="en-US" smtClean="0"/>
              <a:t>(Free weights, machine weight)</a:t>
            </a:r>
          </a:p>
          <a:p>
            <a:r>
              <a:rPr lang="en-US" smtClean="0"/>
              <a:t>Spotter is necessary for free weight training to prevent injury, motivate partner, and instruct on technique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Concentric and eccentric training should be incorporated for greatest strength improvement</a:t>
            </a:r>
          </a:p>
          <a:p>
            <a:pPr>
              <a:lnSpc>
                <a:spcPct val="90000"/>
              </a:lnSpc>
            </a:pPr>
            <a:r>
              <a:rPr lang="en-US" smtClean="0"/>
              <a:t>Concentric phase of lift should last 1-2 seconds; eccentric phase 2-4 seconds</a:t>
            </a:r>
          </a:p>
          <a:p>
            <a:pPr>
              <a:lnSpc>
                <a:spcPct val="90000"/>
              </a:lnSpc>
            </a:pPr>
            <a:r>
              <a:rPr lang="en-US" smtClean="0"/>
              <a:t>Variations exist between free and machine weight lifting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Motion restrictions, levels of muscular control required, amount of weight that can be lifted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Equipment design, varying resistances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mtClean="0"/>
              <a:t>When training should be able to perform 3 sets of 6-8 repetitions</a:t>
            </a:r>
          </a:p>
          <a:p>
            <a:r>
              <a:rPr lang="en-US" smtClean="0"/>
              <a:t>Increases should occur in increments of 10%</a:t>
            </a:r>
          </a:p>
          <a:p>
            <a:r>
              <a:rPr lang="en-US" smtClean="0"/>
              <a:t>Training of a particular muscle group should occur 3-4 times per week (not on successive days)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Progressive Resistance Exercises</a:t>
            </a:r>
          </a:p>
        </p:txBody>
      </p:sp>
      <p:pic>
        <p:nvPicPr>
          <p:cNvPr id="14339" name="Picture 9" descr="npo0000d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41525"/>
            <a:ext cx="2743200" cy="1858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0" name="Picture 15" descr="npo0000d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5288" y="4114800"/>
            <a:ext cx="1849437" cy="198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1" name="Picture 17" descr="npo0000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362200"/>
            <a:ext cx="2832100" cy="3352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Muscular Endurance vs. Strength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Training for endurance enhances strength and vice versa</a:t>
            </a:r>
          </a:p>
          <a:p>
            <a:r>
              <a:rPr lang="en-US" smtClean="0"/>
              <a:t>Training for strength should involve lower repetitions at heavier weight</a:t>
            </a:r>
          </a:p>
          <a:p>
            <a:r>
              <a:rPr lang="en-US" smtClean="0"/>
              <a:t>Training for endurance requires lower weight at 12-15 repetitions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Open vs. Closed Kinetic Chain Exercises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Anatomical functional relationship for upper and lower extremities</a:t>
            </a:r>
          </a:p>
          <a:p>
            <a:r>
              <a:rPr lang="en-US" smtClean="0"/>
              <a:t>OKC (Open Kinetic Chain)</a:t>
            </a:r>
          </a:p>
          <a:p>
            <a:pPr lvl="1"/>
            <a:r>
              <a:rPr lang="en-US" smtClean="0"/>
              <a:t>When foot or  hand are not in contact with the ground or supporting surface</a:t>
            </a:r>
          </a:p>
          <a:p>
            <a:r>
              <a:rPr lang="en-US" smtClean="0"/>
              <a:t>CKC (Closed Kinetic Chain)</a:t>
            </a:r>
          </a:p>
          <a:p>
            <a:pPr lvl="1"/>
            <a:r>
              <a:rPr lang="en-US" smtClean="0"/>
              <a:t>Foot or hand are weight bearing</a:t>
            </a:r>
          </a:p>
          <a:p>
            <a:pPr lvl="1"/>
            <a:r>
              <a:rPr lang="en-US" smtClean="0"/>
              <a:t>Widely used = more functional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Incorporated in later stage of rehabilitation process</a:t>
            </a:r>
          </a:p>
          <a:p>
            <a:pPr lvl="1"/>
            <a:r>
              <a:rPr lang="en-US" dirty="0" smtClean="0"/>
              <a:t>Uses fixed speeds w/ accommodating resistance to provide maximal resistance throughout ROM</a:t>
            </a:r>
          </a:p>
          <a:p>
            <a:pPr lvl="1"/>
            <a:r>
              <a:rPr lang="en-US" dirty="0" smtClean="0"/>
              <a:t>Speed of movement can be altered</a:t>
            </a:r>
          </a:p>
          <a:p>
            <a:pPr lvl="1"/>
            <a:r>
              <a:rPr lang="en-US" dirty="0" smtClean="0"/>
              <a:t>Commonly used as part of the criteria for return to functional activity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Isokinetic</a:t>
            </a:r>
            <a:r>
              <a:rPr lang="en-US" dirty="0" smtClean="0"/>
              <a:t> Exercise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Isokinetic Training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Muscle contraction at a constant velocity</a:t>
            </a:r>
          </a:p>
          <a:p>
            <a:r>
              <a:rPr lang="en-US" dirty="0" smtClean="0"/>
              <a:t>Maximal and constant resistance throughout the full range of motion</a:t>
            </a:r>
          </a:p>
          <a:p>
            <a:r>
              <a:rPr lang="en-US" dirty="0" smtClean="0"/>
              <a:t>Maximal effort = Maximal strength gains</a:t>
            </a:r>
          </a:p>
          <a:p>
            <a:r>
              <a:rPr lang="en-US" dirty="0" smtClean="0"/>
              <a:t>Rehab</a:t>
            </a:r>
          </a:p>
          <a:p>
            <a:r>
              <a:rPr lang="en-US" dirty="0" smtClean="0"/>
              <a:t>Never widely used in strength training</a:t>
            </a:r>
          </a:p>
          <a:p>
            <a:r>
              <a:rPr lang="en-US" dirty="0" smtClean="0"/>
              <a:t>Losing popularity in rehabilitation settings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Muscle Strength, Power, and Endurance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Muscular strength:</a:t>
            </a:r>
            <a:r>
              <a:rPr lang="en-US" smtClean="0"/>
              <a:t> ability to generate force against resistance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Muscular endurance:</a:t>
            </a:r>
            <a:r>
              <a:rPr lang="en-US" smtClean="0"/>
              <a:t> repetitive muscular contractions (increase strength = increase endurance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Power:</a:t>
            </a:r>
            <a:r>
              <a:rPr lang="en-US" smtClean="0"/>
              <a:t> the relationship between strength and time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po0000d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6477000" cy="5657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Incorporated into later stages of program</a:t>
            </a:r>
          </a:p>
          <a:p>
            <a:pPr lvl="1"/>
            <a:r>
              <a:rPr lang="en-US" sz="2400" dirty="0" smtClean="0"/>
              <a:t>Use quick stretch of muscle to facilitate subsequent concentric contraction</a:t>
            </a:r>
          </a:p>
          <a:p>
            <a:pPr lvl="1"/>
            <a:r>
              <a:rPr lang="en-US" sz="2400" dirty="0" smtClean="0"/>
              <a:t>Useful in production of dynamic movements</a:t>
            </a:r>
          </a:p>
          <a:p>
            <a:pPr lvl="2"/>
            <a:r>
              <a:rPr lang="en-US" sz="2000" dirty="0" smtClean="0"/>
              <a:t>Associated with muscular power</a:t>
            </a:r>
          </a:p>
          <a:p>
            <a:pPr lvl="2"/>
            <a:r>
              <a:rPr lang="en-US" sz="2000" dirty="0" smtClean="0"/>
              <a:t>Generation of force rapidly – key to successful performance in many activities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Plyometric</a:t>
            </a:r>
            <a:r>
              <a:rPr lang="en-US" dirty="0" smtClean="0"/>
              <a:t> Exercise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Plyometric Exercise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Rapid stretch, eccentric contraction followed by a rapid concentric contraction to create a forceful explosive movement</a:t>
            </a:r>
          </a:p>
          <a:p>
            <a:r>
              <a:rPr lang="en-US" dirty="0" smtClean="0"/>
              <a:t>Rate of stretch vs. magnitude</a:t>
            </a:r>
          </a:p>
          <a:p>
            <a:r>
              <a:rPr lang="en-US" dirty="0" smtClean="0"/>
              <a:t>Jumps, bounds, medicine ball throws</a:t>
            </a:r>
          </a:p>
          <a:p>
            <a:r>
              <a:rPr lang="en-US" dirty="0" smtClean="0"/>
              <a:t>Very technical training - skills must be learned with appropriate technique</a:t>
            </a:r>
          </a:p>
          <a:p>
            <a:r>
              <a:rPr lang="en-US" dirty="0" smtClean="0"/>
              <a:t>Often develop muscle soreness as a result of extensive eccentric loading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Plyometrics</a:t>
            </a:r>
            <a:r>
              <a:rPr lang="en-US" dirty="0" smtClean="0"/>
              <a:t>- jumps, </a:t>
            </a:r>
            <a:r>
              <a:rPr lang="en-US" err="1" smtClean="0"/>
              <a:t>hops</a:t>
            </a:r>
            <a:r>
              <a:rPr lang="en-US" smtClean="0"/>
              <a:t>, skips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7" descr="npo0000e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53456"/>
            <a:ext cx="3036887" cy="37663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" name="Picture 6" descr="npo0000d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2324894"/>
            <a:ext cx="3225006" cy="3542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Calisthenic Strengthening Exercises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Free exercise </a:t>
            </a:r>
          </a:p>
          <a:p>
            <a:r>
              <a:rPr lang="en-US" smtClean="0"/>
              <a:t>Isotonic training</a:t>
            </a:r>
          </a:p>
          <a:p>
            <a:r>
              <a:rPr lang="en-US" smtClean="0"/>
              <a:t>Gravity’s involvement determines level of intensity</a:t>
            </a:r>
          </a:p>
          <a:p>
            <a:r>
              <a:rPr lang="en-US" smtClean="0"/>
              <a:t>Full range of motion, may incorporate holding phase</a:t>
            </a:r>
          </a:p>
          <a:p>
            <a:r>
              <a:rPr lang="en-US" smtClean="0"/>
              <a:t>Pull-ups, push-ups, back extensions, leg extensions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Circuit Training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Combination of exercise stations</a:t>
            </a:r>
          </a:p>
          <a:p>
            <a:r>
              <a:rPr lang="en-US" smtClean="0"/>
              <a:t>8 - 12 stations, 3 times through</a:t>
            </a:r>
          </a:p>
          <a:p>
            <a:r>
              <a:rPr lang="en-US" smtClean="0"/>
              <a:t>Design for different training goals</a:t>
            </a:r>
          </a:p>
          <a:p>
            <a:pPr lvl="1"/>
            <a:r>
              <a:rPr lang="en-US" smtClean="0"/>
              <a:t>Flexibility</a:t>
            </a:r>
          </a:p>
          <a:p>
            <a:pPr lvl="1"/>
            <a:r>
              <a:rPr lang="en-US" smtClean="0"/>
              <a:t>Calisthenics</a:t>
            </a:r>
          </a:p>
          <a:p>
            <a:pPr lvl="1"/>
            <a:r>
              <a:rPr lang="en-US" smtClean="0"/>
              <a:t>Aerobic exercise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Muscle Contractions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Isometric contraction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length change occurs during contraction</a:t>
            </a:r>
          </a:p>
          <a:p>
            <a:pPr>
              <a:lnSpc>
                <a:spcPct val="90000"/>
              </a:lnSpc>
            </a:pPr>
            <a:r>
              <a:rPr lang="en-US" smtClean="0"/>
              <a:t>Concentric- shortening of muscle with contraction in an effort to overcome more resistance</a:t>
            </a:r>
          </a:p>
          <a:p>
            <a:pPr>
              <a:lnSpc>
                <a:spcPct val="90000"/>
              </a:lnSpc>
            </a:pPr>
            <a:r>
              <a:rPr lang="en-US" smtClean="0"/>
              <a:t>Eccentric - lengthening of muscle with contraction because load is greater than force being produced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Factors that Determine Levels of Muscular Strength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mtClean="0"/>
              <a:t>Size of muscle: </a:t>
            </a:r>
          </a:p>
          <a:p>
            <a:pPr lvl="1"/>
            <a:r>
              <a:rPr lang="en-US" smtClean="0"/>
              <a:t>Function of diameter and of muscle fibers</a:t>
            </a:r>
          </a:p>
          <a:p>
            <a:pPr lvl="1"/>
            <a:r>
              <a:rPr lang="en-US" smtClean="0"/>
              <a:t>Hypertrophy vs. Atrophy</a:t>
            </a:r>
          </a:p>
          <a:p>
            <a:r>
              <a:rPr lang="en-US" smtClean="0"/>
              <a:t>Number of muscle fibers</a:t>
            </a:r>
          </a:p>
          <a:p>
            <a:r>
              <a:rPr lang="en-US" smtClean="0"/>
              <a:t>Neuromuscular efficiency</a:t>
            </a:r>
          </a:p>
          <a:p>
            <a:pPr lvl="1"/>
            <a:r>
              <a:rPr lang="en-US" smtClean="0"/>
              <a:t>Initial gains are due to increased efficiency</a:t>
            </a:r>
          </a:p>
          <a:p>
            <a:pPr lvl="2"/>
            <a:r>
              <a:rPr lang="en-US" smtClean="0"/>
              <a:t>More effectively engage specific motor units</a:t>
            </a:r>
          </a:p>
          <a:p>
            <a:r>
              <a:rPr lang="en-US" smtClean="0"/>
              <a:t>Biomechanical  factors</a:t>
            </a:r>
          </a:p>
          <a:p>
            <a:pPr lvl="1"/>
            <a:r>
              <a:rPr lang="en-US" smtClean="0"/>
              <a:t>Bones and muscles = Levers and pulleys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Fast-Twitch vs. Slow-Twitch Muscle Fibers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Motor units with distinct metabolic and contractile capability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Individual make-up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Muscles contain both types of fibers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Muscle functioning impacts ratios (postural vs. powerful movement)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Genetically determined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Slow twitch (Type I):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Generally major constituent of postural muscles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Fast twitch (Type II)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High force in short amount of time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Produce powerful movements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Levels of Physical Activity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Will influence increase/decrease in muscle strength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Also impacts cardiorespiratory fitness, flexibility and increases in body fat</a:t>
            </a:r>
            <a:r>
              <a:rPr lang="en-US" sz="24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mtClean="0"/>
              <a:t>Overtraining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Psychological and physiological breakdown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Signs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Apathy, loss of appetite, staleness, declines in performance, weight loss, inability to sleep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Prevent through appropriate training protocol, proper diet, and 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Among the most essential factors necessary when restoring function of a body part to pre-injury status</a:t>
            </a:r>
          </a:p>
          <a:p>
            <a:r>
              <a:rPr lang="en-US" dirty="0" smtClean="0"/>
              <a:t>Variety of techniques can be utilized</a:t>
            </a:r>
          </a:p>
          <a:p>
            <a:pPr lvl="1"/>
            <a:r>
              <a:rPr lang="en-US" dirty="0" smtClean="0"/>
              <a:t>Isometrics</a:t>
            </a:r>
          </a:p>
          <a:p>
            <a:pPr lvl="1"/>
            <a:r>
              <a:rPr lang="en-US" dirty="0" smtClean="0"/>
              <a:t>Progressive resistance-Isotonic </a:t>
            </a:r>
          </a:p>
          <a:p>
            <a:pPr lvl="1"/>
            <a:r>
              <a:rPr lang="en-US" dirty="0" err="1" smtClean="0"/>
              <a:t>Isokinetics</a:t>
            </a:r>
            <a:endParaRPr lang="en-US" dirty="0" smtClean="0"/>
          </a:p>
          <a:p>
            <a:pPr lvl="1"/>
            <a:r>
              <a:rPr lang="en-US" dirty="0" err="1" smtClean="0"/>
              <a:t>Plyometrics</a:t>
            </a:r>
            <a:endParaRPr lang="en-US" dirty="0" smtClean="0"/>
          </a:p>
          <a:p>
            <a:pPr lvl="1"/>
            <a:r>
              <a:rPr lang="en-US" dirty="0" smtClean="0"/>
              <a:t>Circuit Training</a:t>
            </a:r>
          </a:p>
          <a:p>
            <a:pPr lvl="1"/>
            <a:r>
              <a:rPr lang="en-US" dirty="0" err="1" smtClean="0"/>
              <a:t>Calisthenic</a:t>
            </a:r>
            <a:endParaRPr lang="en-US" dirty="0" smtClean="0"/>
          </a:p>
          <a:p>
            <a:r>
              <a:rPr lang="en-US" dirty="0" smtClean="0"/>
              <a:t>Emphasize work through a full ROM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Training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Techniques of Resistance Training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SAID Principle (Overload/Progression) must be applied</a:t>
            </a:r>
          </a:p>
          <a:p>
            <a:r>
              <a:rPr lang="en-US" dirty="0" smtClean="0"/>
              <a:t>Specific Adaptation to </a:t>
            </a:r>
            <a:r>
              <a:rPr lang="en-US" smtClean="0"/>
              <a:t>Imposed Demands</a:t>
            </a:r>
            <a:endParaRPr lang="en-US" dirty="0" smtClean="0"/>
          </a:p>
          <a:p>
            <a:r>
              <a:rPr lang="en-US" dirty="0" smtClean="0"/>
              <a:t>Must work muscle at increasingly higher intensities to enhance strength over time</a:t>
            </a:r>
          </a:p>
          <a:p>
            <a:r>
              <a:rPr lang="en-US" dirty="0" smtClean="0"/>
              <a:t>If intensity of training does not increase, but training continues, muscle strength will be sustained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Performed in early part of rehab following period of immobilization</a:t>
            </a:r>
          </a:p>
          <a:p>
            <a:pPr lvl="1"/>
            <a:r>
              <a:rPr lang="en-US" dirty="0" smtClean="0"/>
              <a:t>Used when resistance through full range could make injury worse</a:t>
            </a:r>
          </a:p>
          <a:p>
            <a:pPr lvl="1"/>
            <a:r>
              <a:rPr lang="en-US" dirty="0" smtClean="0"/>
              <a:t>Increase static strength, work to decrease/limit atrophy, create a muscle pump to decrease swelling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Isometrics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600</TotalTime>
  <Words>911</Words>
  <Application>Microsoft Office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Lucida Sans Unicode</vt:lpstr>
      <vt:lpstr>Verdana</vt:lpstr>
      <vt:lpstr>Wingdings 2</vt:lpstr>
      <vt:lpstr>Wingdings 3</vt:lpstr>
      <vt:lpstr>Concourse</vt:lpstr>
      <vt:lpstr>Restoring Muscular Strength, Endurance, and Power</vt:lpstr>
      <vt:lpstr>Muscle Strength, Power, and Endurance</vt:lpstr>
      <vt:lpstr>Muscle Contractions</vt:lpstr>
      <vt:lpstr>Factors that Determine Levels of Muscular Strength</vt:lpstr>
      <vt:lpstr>PowerPoint Presentation</vt:lpstr>
      <vt:lpstr>PowerPoint Presentation</vt:lpstr>
      <vt:lpstr>Resistance Training </vt:lpstr>
      <vt:lpstr>Techniques of Resistance Training</vt:lpstr>
      <vt:lpstr>Isometrics</vt:lpstr>
      <vt:lpstr>Isometric Exercise</vt:lpstr>
      <vt:lpstr>Progressive Resistance Exercise(PRE) or Isotonic Exercise</vt:lpstr>
      <vt:lpstr>Progressive Resistance Exercises (Isotonic training)</vt:lpstr>
      <vt:lpstr>PowerPoint Presentation</vt:lpstr>
      <vt:lpstr>PowerPoint Presentation</vt:lpstr>
      <vt:lpstr>Progressive Resistance Exercises</vt:lpstr>
      <vt:lpstr>Muscular Endurance vs. Strength</vt:lpstr>
      <vt:lpstr>Open vs. Closed Kinetic Chain Exercises</vt:lpstr>
      <vt:lpstr>Isokinetic Exercise</vt:lpstr>
      <vt:lpstr>Isokinetic Training</vt:lpstr>
      <vt:lpstr>PowerPoint Presentation</vt:lpstr>
      <vt:lpstr>Plyometric Exercise</vt:lpstr>
      <vt:lpstr>Plyometric Exercise</vt:lpstr>
      <vt:lpstr>Plyometrics- jumps, hops, skips</vt:lpstr>
      <vt:lpstr>Calisthenic Strengthening Exercises</vt:lpstr>
      <vt:lpstr>Circuit Training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Restoring Muscular Strength, Endurance, and Power</dc:title>
  <dc:creator>sennis</dc:creator>
  <cp:lastModifiedBy>Brooke Mungall</cp:lastModifiedBy>
  <cp:revision>9</cp:revision>
  <dcterms:created xsi:type="dcterms:W3CDTF">2013-09-29T22:45:56Z</dcterms:created>
  <dcterms:modified xsi:type="dcterms:W3CDTF">2016-10-07T12:45:02Z</dcterms:modified>
</cp:coreProperties>
</file>