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2" r:id="rId3"/>
    <p:sldId id="257" r:id="rId4"/>
    <p:sldId id="283" r:id="rId5"/>
    <p:sldId id="258" r:id="rId6"/>
    <p:sldId id="260" r:id="rId7"/>
    <p:sldId id="259" r:id="rId8"/>
    <p:sldId id="261" r:id="rId9"/>
    <p:sldId id="284" r:id="rId10"/>
    <p:sldId id="262" r:id="rId11"/>
    <p:sldId id="263" r:id="rId12"/>
    <p:sldId id="264" r:id="rId13"/>
    <p:sldId id="265" r:id="rId14"/>
    <p:sldId id="285" r:id="rId15"/>
    <p:sldId id="268" r:id="rId16"/>
    <p:sldId id="269" r:id="rId17"/>
    <p:sldId id="270" r:id="rId18"/>
    <p:sldId id="271" r:id="rId19"/>
    <p:sldId id="267" r:id="rId20"/>
    <p:sldId id="272" r:id="rId21"/>
    <p:sldId id="273" r:id="rId22"/>
    <p:sldId id="274" r:id="rId23"/>
    <p:sldId id="276" r:id="rId24"/>
    <p:sldId id="277" r:id="rId25"/>
    <p:sldId id="278" r:id="rId26"/>
    <p:sldId id="279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532F-08B1-4615-8635-BDC2B587A56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B2E8F7E-7344-4619-8A1F-DBC8EF661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532F-08B1-4615-8635-BDC2B587A56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8F7E-7344-4619-8A1F-DBC8EF661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B2E8F7E-7344-4619-8A1F-DBC8EF661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532F-08B1-4615-8635-BDC2B587A56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532F-08B1-4615-8635-BDC2B587A56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B2E8F7E-7344-4619-8A1F-DBC8EF661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532F-08B1-4615-8635-BDC2B587A56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B2E8F7E-7344-4619-8A1F-DBC8EF661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B14532F-08B1-4615-8635-BDC2B587A56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8F7E-7344-4619-8A1F-DBC8EF661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532F-08B1-4615-8635-BDC2B587A56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B2E8F7E-7344-4619-8A1F-DBC8EF661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532F-08B1-4615-8635-BDC2B587A56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B2E8F7E-7344-4619-8A1F-DBC8EF661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532F-08B1-4615-8635-BDC2B587A56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2E8F7E-7344-4619-8A1F-DBC8EF661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B2E8F7E-7344-4619-8A1F-DBC8EF661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532F-08B1-4615-8635-BDC2B587A56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B2E8F7E-7344-4619-8A1F-DBC8EF661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B14532F-08B1-4615-8635-BDC2B587A56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B14532F-08B1-4615-8635-BDC2B587A56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B2E8F7E-7344-4619-8A1F-DBC8EF661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18</a:t>
            </a:r>
          </a:p>
          <a:p>
            <a:endParaRPr lang="en-US" dirty="0"/>
          </a:p>
          <a:p>
            <a:r>
              <a:rPr lang="en-US" dirty="0" smtClean="0"/>
              <a:t>Pages 414-418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Shoulder Evaluation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P: Palpation of the Shoulder Joint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Bony Palpation</a:t>
            </a:r>
          </a:p>
          <a:p>
            <a:pPr lvl="1"/>
            <a:r>
              <a:rPr lang="en-US" dirty="0" err="1" smtClean="0"/>
              <a:t>Humerus</a:t>
            </a:r>
            <a:endParaRPr lang="en-US" dirty="0" smtClean="0"/>
          </a:p>
          <a:p>
            <a:pPr lvl="2"/>
            <a:r>
              <a:rPr lang="en-US" dirty="0" smtClean="0"/>
              <a:t>Humeral Head</a:t>
            </a:r>
          </a:p>
          <a:p>
            <a:pPr lvl="2"/>
            <a:r>
              <a:rPr lang="en-US" dirty="0" err="1" smtClean="0"/>
              <a:t>Epicondyles</a:t>
            </a:r>
            <a:r>
              <a:rPr lang="en-US" dirty="0" smtClean="0"/>
              <a:t> (Medial and Lateral)</a:t>
            </a:r>
          </a:p>
          <a:p>
            <a:pPr lvl="2"/>
            <a:r>
              <a:rPr lang="en-US" dirty="0" err="1" smtClean="0"/>
              <a:t>Bicipital</a:t>
            </a:r>
            <a:r>
              <a:rPr lang="en-US" dirty="0" smtClean="0"/>
              <a:t> Groove</a:t>
            </a:r>
          </a:p>
          <a:p>
            <a:pPr lvl="1"/>
            <a:r>
              <a:rPr lang="en-US" dirty="0" smtClean="0"/>
              <a:t>Scapula</a:t>
            </a:r>
          </a:p>
          <a:p>
            <a:pPr lvl="2"/>
            <a:r>
              <a:rPr lang="en-US" dirty="0" smtClean="0"/>
              <a:t>Spine</a:t>
            </a:r>
          </a:p>
          <a:p>
            <a:pPr lvl="2"/>
            <a:r>
              <a:rPr lang="en-US" dirty="0" err="1" smtClean="0"/>
              <a:t>Acromion</a:t>
            </a:r>
            <a:r>
              <a:rPr lang="en-US" dirty="0" smtClean="0"/>
              <a:t> Process</a:t>
            </a:r>
          </a:p>
          <a:p>
            <a:pPr lvl="2"/>
            <a:r>
              <a:rPr lang="en-US" dirty="0" err="1" smtClean="0"/>
              <a:t>Coracoid</a:t>
            </a:r>
            <a:r>
              <a:rPr lang="en-US" dirty="0" smtClean="0"/>
              <a:t> Process</a:t>
            </a:r>
          </a:p>
          <a:p>
            <a:pPr lvl="2"/>
            <a:r>
              <a:rPr lang="en-US" dirty="0" smtClean="0"/>
              <a:t>Superior/Inferior Angle</a:t>
            </a:r>
          </a:p>
          <a:p>
            <a:pPr lvl="2"/>
            <a:r>
              <a:rPr lang="en-US" dirty="0" smtClean="0"/>
              <a:t>Medial/Lateral Border</a:t>
            </a:r>
          </a:p>
          <a:p>
            <a:pPr lvl="1"/>
            <a:r>
              <a:rPr lang="en-US" dirty="0" smtClean="0"/>
              <a:t>Clavicle</a:t>
            </a:r>
          </a:p>
          <a:p>
            <a:pPr lvl="2"/>
            <a:r>
              <a:rPr lang="en-US" dirty="0" smtClean="0"/>
              <a:t>SC joint</a:t>
            </a:r>
          </a:p>
          <a:p>
            <a:pPr lvl="2"/>
            <a:r>
              <a:rPr lang="en-US" dirty="0" smtClean="0"/>
              <a:t>AC joint</a:t>
            </a:r>
          </a:p>
          <a:p>
            <a:pPr lvl="1"/>
            <a:r>
              <a:rPr lang="en-US" dirty="0" smtClean="0"/>
              <a:t>Sternum</a:t>
            </a:r>
          </a:p>
          <a:p>
            <a:pPr lvl="2"/>
            <a:r>
              <a:rPr lang="en-US" dirty="0" err="1" smtClean="0"/>
              <a:t>Manubrium</a:t>
            </a:r>
            <a:endParaRPr lang="en-US" dirty="0" smtClean="0"/>
          </a:p>
          <a:p>
            <a:pPr lvl="2"/>
            <a:r>
              <a:rPr lang="en-US" dirty="0" smtClean="0"/>
              <a:t>Body</a:t>
            </a:r>
          </a:p>
          <a:p>
            <a:pPr lvl="2"/>
            <a:r>
              <a:rPr lang="en-US" dirty="0" err="1" smtClean="0"/>
              <a:t>Xiphoid</a:t>
            </a:r>
            <a:r>
              <a:rPr lang="en-US" dirty="0" smtClean="0"/>
              <a:t> Process</a:t>
            </a:r>
            <a:endParaRPr lang="en-US" dirty="0"/>
          </a:p>
        </p:txBody>
      </p:sp>
      <p:pic>
        <p:nvPicPr>
          <p:cNvPr id="8" name="Content Placeholder 7" descr="Shoulder Ligament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22787" r="57620" b="23500"/>
          <a:stretch>
            <a:fillRect/>
          </a:stretch>
        </p:blipFill>
        <p:spPr>
          <a:xfrm>
            <a:off x="620366" y="1524000"/>
            <a:ext cx="3037234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P: Palpation of the Ligaments of the Shoulder </a:t>
            </a:r>
            <a:endParaRPr lang="en-US" dirty="0"/>
          </a:p>
        </p:txBody>
      </p:sp>
      <p:pic>
        <p:nvPicPr>
          <p:cNvPr id="5" name="Content Placeholder 4" descr="Shoulder Ligament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48973" t="49638" r="8459" b="18925"/>
          <a:stretch>
            <a:fillRect/>
          </a:stretch>
        </p:blipFill>
        <p:spPr>
          <a:xfrm>
            <a:off x="990600" y="2133600"/>
            <a:ext cx="2895600" cy="3048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You can palpate the </a:t>
            </a:r>
          </a:p>
          <a:p>
            <a:pPr lvl="1"/>
            <a:r>
              <a:rPr lang="en-US" dirty="0" err="1" smtClean="0"/>
              <a:t>Acromioclavicular</a:t>
            </a:r>
            <a:r>
              <a:rPr lang="en-US" dirty="0" smtClean="0"/>
              <a:t>  Ligament (AC) at the AC joint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Sternoclavicular</a:t>
            </a:r>
            <a:r>
              <a:rPr lang="en-US" dirty="0" smtClean="0"/>
              <a:t> (SC) Ligament at the SC Joint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P: Palpation of the Shoulder Muscles </a:t>
            </a:r>
            <a:endParaRPr lang="en-US" dirty="0"/>
          </a:p>
        </p:txBody>
      </p:sp>
      <p:pic>
        <p:nvPicPr>
          <p:cNvPr id="5" name="Content Placeholder 4" descr="muscles of anterior chest and ar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2158" t="13022" r="18480" b="31638"/>
          <a:stretch>
            <a:fillRect/>
          </a:stretch>
        </p:blipFill>
        <p:spPr>
          <a:xfrm>
            <a:off x="609600" y="1600200"/>
            <a:ext cx="3505200" cy="4114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You can palpate the following Muscles of the Anterior Chest, Arm, and Shoulder.</a:t>
            </a:r>
          </a:p>
          <a:p>
            <a:pPr lvl="1"/>
            <a:r>
              <a:rPr lang="en-US" dirty="0" err="1" smtClean="0"/>
              <a:t>Pectoralis</a:t>
            </a:r>
            <a:r>
              <a:rPr lang="en-US" dirty="0" smtClean="0"/>
              <a:t> Major</a:t>
            </a:r>
          </a:p>
          <a:p>
            <a:pPr lvl="1"/>
            <a:r>
              <a:rPr lang="en-US" dirty="0" smtClean="0"/>
              <a:t>Biceps </a:t>
            </a:r>
            <a:r>
              <a:rPr lang="en-US" dirty="0" err="1" smtClean="0"/>
              <a:t>Brachii</a:t>
            </a:r>
            <a:endParaRPr lang="en-US" dirty="0" smtClean="0"/>
          </a:p>
          <a:p>
            <a:pPr lvl="1"/>
            <a:r>
              <a:rPr lang="en-US" dirty="0" err="1" smtClean="0"/>
              <a:t>Coracobrachialis</a:t>
            </a:r>
            <a:endParaRPr lang="en-US" dirty="0" smtClean="0"/>
          </a:p>
          <a:p>
            <a:pPr lvl="1"/>
            <a:r>
              <a:rPr lang="en-US" dirty="0" err="1" smtClean="0"/>
              <a:t>Deltoideus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P: Palpation of the Shoulder Muscles</a:t>
            </a:r>
            <a:endParaRPr lang="en-US" dirty="0"/>
          </a:p>
        </p:txBody>
      </p:sp>
      <p:pic>
        <p:nvPicPr>
          <p:cNvPr id="5" name="Content Placeholder 4" descr="posterior back, shoulder, and arm muscl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6342" t="14649" r="21789" b="15361"/>
          <a:stretch>
            <a:fillRect/>
          </a:stretch>
        </p:blipFill>
        <p:spPr>
          <a:xfrm>
            <a:off x="609600" y="1600200"/>
            <a:ext cx="3581400" cy="4495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You can palpate the following Muscles of the Posterior Back, Shoulder, and Arm.</a:t>
            </a:r>
          </a:p>
          <a:p>
            <a:pPr lvl="1"/>
            <a:r>
              <a:rPr lang="en-US" dirty="0" err="1" smtClean="0"/>
              <a:t>Trapezius</a:t>
            </a:r>
            <a:endParaRPr lang="en-US" dirty="0" smtClean="0"/>
          </a:p>
          <a:p>
            <a:pPr lvl="1"/>
            <a:r>
              <a:rPr lang="en-US" dirty="0" err="1" smtClean="0"/>
              <a:t>Supraspinatus</a:t>
            </a:r>
            <a:endParaRPr lang="en-US" dirty="0" smtClean="0"/>
          </a:p>
          <a:p>
            <a:pPr lvl="1"/>
            <a:r>
              <a:rPr lang="en-US" dirty="0" err="1" smtClean="0"/>
              <a:t>Infraspinatus</a:t>
            </a:r>
            <a:endParaRPr lang="en-US" dirty="0" smtClean="0"/>
          </a:p>
          <a:p>
            <a:pPr lvl="1"/>
            <a:r>
              <a:rPr lang="en-US" dirty="0" err="1" smtClean="0"/>
              <a:t>Rhomboideus</a:t>
            </a:r>
            <a:r>
              <a:rPr lang="en-US" dirty="0" smtClean="0"/>
              <a:t> Major/Minor</a:t>
            </a:r>
          </a:p>
          <a:p>
            <a:pPr lvl="1"/>
            <a:r>
              <a:rPr lang="en-US" dirty="0" err="1" smtClean="0"/>
              <a:t>Latissmus</a:t>
            </a:r>
            <a:r>
              <a:rPr lang="en-US" dirty="0" smtClean="0"/>
              <a:t> </a:t>
            </a:r>
            <a:r>
              <a:rPr lang="en-US" dirty="0" err="1" smtClean="0"/>
              <a:t>Dorsi</a:t>
            </a:r>
            <a:endParaRPr lang="en-US" dirty="0" smtClean="0"/>
          </a:p>
          <a:p>
            <a:pPr lvl="1"/>
            <a:r>
              <a:rPr lang="en-US" dirty="0" smtClean="0"/>
              <a:t>Triceps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S: Special Test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Special Tests Include:</a:t>
            </a:r>
          </a:p>
          <a:p>
            <a:pPr lvl="1"/>
            <a:r>
              <a:rPr lang="en-US" dirty="0" smtClean="0"/>
              <a:t>Range of Motion (ROM)</a:t>
            </a:r>
          </a:p>
          <a:p>
            <a:pPr lvl="1"/>
            <a:r>
              <a:rPr lang="en-US" dirty="0" smtClean="0"/>
              <a:t>Manual Muscle Tests (MMT)</a:t>
            </a:r>
          </a:p>
          <a:p>
            <a:pPr lvl="1"/>
            <a:r>
              <a:rPr lang="en-US" dirty="0" smtClean="0"/>
              <a:t>Special Tests</a:t>
            </a:r>
          </a:p>
          <a:p>
            <a:pPr lvl="1"/>
            <a:r>
              <a:rPr lang="en-US" dirty="0" smtClean="0"/>
              <a:t>Functional Tests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02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S: Special Tests </a:t>
            </a:r>
            <a:br>
              <a:rPr lang="en-US" dirty="0" smtClean="0"/>
            </a:br>
            <a:r>
              <a:rPr lang="en-US" dirty="0" smtClean="0"/>
              <a:t>(Anterior Muscles-AROM/PROM)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33401" y="1752599"/>
          <a:ext cx="7924799" cy="4154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333"/>
                <a:gridCol w="1687689"/>
                <a:gridCol w="2201333"/>
                <a:gridCol w="1834444"/>
              </a:tblGrid>
              <a:tr h="352779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1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2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3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5</a:t>
                      </a:r>
                      <a:endParaRPr lang="en-US" sz="1800" b="1" dirty="0"/>
                    </a:p>
                  </a:txBody>
                  <a:tcPr/>
                </a:tc>
              </a:tr>
              <a:tr h="189455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Flexion</a:t>
                      </a:r>
                    </a:p>
                    <a:p>
                      <a:endParaRPr lang="en-US" sz="1800" b="1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At</a:t>
                      </a:r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</a:rPr>
                        <a:t> Elbow-</a:t>
                      </a:r>
                      <a:r>
                        <a:rPr lang="en-US" sz="1800" b="1" baseline="0" dirty="0" err="1" smtClean="0">
                          <a:solidFill>
                            <a:srgbClr val="00B050"/>
                          </a:solidFill>
                        </a:rPr>
                        <a:t>Supination</a:t>
                      </a:r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</a:rPr>
                        <a:t> and Flexion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Adduction</a:t>
                      </a:r>
                    </a:p>
                    <a:p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Flexion</a:t>
                      </a:r>
                    </a:p>
                    <a:p>
                      <a:endParaRPr lang="en-US" sz="1800" b="1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At Elbow-</a:t>
                      </a:r>
                      <a:r>
                        <a:rPr lang="en-US" sz="1800" b="1" dirty="0" err="1" smtClean="0">
                          <a:solidFill>
                            <a:srgbClr val="0070C0"/>
                          </a:solidFill>
                        </a:rPr>
                        <a:t>Pronation</a:t>
                      </a:r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Flexion</a:t>
                      </a:r>
                    </a:p>
                    <a:p>
                      <a:r>
                        <a:rPr lang="en-US" sz="1800" b="1" dirty="0" err="1" smtClean="0">
                          <a:solidFill>
                            <a:srgbClr val="7030A0"/>
                          </a:solidFill>
                        </a:rPr>
                        <a:t>Horizonal</a:t>
                      </a:r>
                      <a:r>
                        <a:rPr lang="en-US" sz="1800" b="1" baseline="0" dirty="0" smtClean="0">
                          <a:solidFill>
                            <a:srgbClr val="7030A0"/>
                          </a:solidFill>
                        </a:rPr>
                        <a:t> Adduction</a:t>
                      </a:r>
                    </a:p>
                    <a:p>
                      <a:r>
                        <a:rPr lang="en-US" sz="1800" b="1" baseline="0" dirty="0" smtClean="0">
                          <a:solidFill>
                            <a:srgbClr val="7030A0"/>
                          </a:solidFill>
                        </a:rPr>
                        <a:t>Internal</a:t>
                      </a:r>
                    </a:p>
                    <a:p>
                      <a:r>
                        <a:rPr lang="en-US" sz="1800" b="1" baseline="0" dirty="0" smtClean="0">
                          <a:solidFill>
                            <a:srgbClr val="7030A0"/>
                          </a:solidFill>
                        </a:rPr>
                        <a:t>Rotation (IR)</a:t>
                      </a:r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3300"/>
                          </a:solidFill>
                        </a:rPr>
                        <a:t>Flexion</a:t>
                      </a:r>
                    </a:p>
                    <a:p>
                      <a:r>
                        <a:rPr lang="en-US" sz="1800" b="1" dirty="0" smtClean="0">
                          <a:solidFill>
                            <a:srgbClr val="FF3300"/>
                          </a:solidFill>
                        </a:rPr>
                        <a:t>IR</a:t>
                      </a:r>
                    </a:p>
                    <a:p>
                      <a:r>
                        <a:rPr lang="en-US" sz="1800" b="1" dirty="0" smtClean="0">
                          <a:solidFill>
                            <a:srgbClr val="FF3300"/>
                          </a:solidFill>
                        </a:rPr>
                        <a:t>Abduction</a:t>
                      </a:r>
                    </a:p>
                    <a:p>
                      <a:r>
                        <a:rPr lang="en-US" sz="1800" b="1" dirty="0" smtClean="0">
                          <a:solidFill>
                            <a:srgbClr val="FF3300"/>
                          </a:solidFill>
                        </a:rPr>
                        <a:t>Extension</a:t>
                      </a:r>
                    </a:p>
                    <a:p>
                      <a:r>
                        <a:rPr lang="en-US" sz="1800" b="1" dirty="0" smtClean="0">
                          <a:solidFill>
                            <a:srgbClr val="FF3300"/>
                          </a:solidFill>
                        </a:rPr>
                        <a:t>ER</a:t>
                      </a:r>
                      <a:endParaRPr lang="en-US" sz="1800" b="1" dirty="0">
                        <a:solidFill>
                          <a:srgbClr val="FF3300"/>
                        </a:solidFill>
                      </a:endParaRPr>
                    </a:p>
                  </a:txBody>
                  <a:tcPr/>
                </a:tc>
              </a:tr>
              <a:tr h="189455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996600"/>
                          </a:solidFill>
                        </a:rPr>
                        <a:t>Internal Rotation (IR)</a:t>
                      </a:r>
                      <a:endParaRPr lang="en-US" sz="1800" b="1" dirty="0">
                        <a:solidFill>
                          <a:srgbClr val="99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CC0000"/>
                          </a:solidFill>
                        </a:rPr>
                        <a:t>Raises Ribs-Inspiration</a:t>
                      </a:r>
                    </a:p>
                    <a:p>
                      <a:r>
                        <a:rPr lang="en-US" sz="1800" b="1" dirty="0" smtClean="0">
                          <a:solidFill>
                            <a:srgbClr val="CC0000"/>
                          </a:solidFill>
                        </a:rPr>
                        <a:t>Draws Scapula Forward-Protraction</a:t>
                      </a:r>
                    </a:p>
                    <a:p>
                      <a:r>
                        <a:rPr lang="en-US" sz="1800" b="1" dirty="0" smtClean="0">
                          <a:solidFill>
                            <a:srgbClr val="CC0000"/>
                          </a:solidFill>
                        </a:rPr>
                        <a:t>Depression</a:t>
                      </a:r>
                      <a:endParaRPr lang="en-US" sz="1800" b="1" dirty="0">
                        <a:solidFill>
                          <a:srgbClr val="CC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S: Special Tests </a:t>
            </a:r>
            <a:br>
              <a:rPr lang="en-US" dirty="0" smtClean="0"/>
            </a:br>
            <a:r>
              <a:rPr lang="en-US" dirty="0" smtClean="0"/>
              <a:t>(Anterior Muscles-AROM/PROM)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362200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5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Biceps </a:t>
                      </a:r>
                      <a:r>
                        <a:rPr lang="en-US" sz="2000" b="1" dirty="0" err="1" smtClean="0">
                          <a:solidFill>
                            <a:srgbClr val="00B050"/>
                          </a:solidFill>
                        </a:rPr>
                        <a:t>Brachii</a:t>
                      </a:r>
                      <a:endParaRPr lang="en-US" sz="2000" b="1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(Green)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</a:rPr>
                        <a:t>Coraco-brachialis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(Blue)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7030A0"/>
                          </a:solidFill>
                        </a:rPr>
                        <a:t>Pectoralis</a:t>
                      </a:r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 Major</a:t>
                      </a:r>
                    </a:p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(Purple)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3300"/>
                          </a:solidFill>
                        </a:rPr>
                        <a:t>Deltoideus</a:t>
                      </a:r>
                      <a:endParaRPr lang="en-US" sz="2000" b="1" dirty="0" smtClean="0">
                        <a:solidFill>
                          <a:srgbClr val="FF3300"/>
                        </a:solidFill>
                      </a:endParaRPr>
                    </a:p>
                    <a:p>
                      <a:r>
                        <a:rPr lang="en-US" sz="2000" b="1" dirty="0" smtClean="0">
                          <a:solidFill>
                            <a:srgbClr val="FF3300"/>
                          </a:solidFill>
                        </a:rPr>
                        <a:t>(Orange)</a:t>
                      </a:r>
                      <a:endParaRPr lang="en-US" sz="2000" b="1" dirty="0">
                        <a:solidFill>
                          <a:srgbClr val="FF33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996600"/>
                          </a:solidFill>
                        </a:rPr>
                        <a:t>Subscapularis</a:t>
                      </a:r>
                      <a:endParaRPr lang="en-US" sz="2000" b="1" dirty="0" smtClean="0">
                        <a:solidFill>
                          <a:srgbClr val="996600"/>
                        </a:solidFill>
                      </a:endParaRPr>
                    </a:p>
                    <a:p>
                      <a:r>
                        <a:rPr lang="en-US" sz="2000" b="1" dirty="0" smtClean="0">
                          <a:solidFill>
                            <a:srgbClr val="996600"/>
                          </a:solidFill>
                        </a:rPr>
                        <a:t>(Brown)</a:t>
                      </a:r>
                    </a:p>
                    <a:p>
                      <a:r>
                        <a:rPr lang="en-US" sz="2000" b="1" dirty="0" smtClean="0">
                          <a:solidFill>
                            <a:srgbClr val="996600"/>
                          </a:solidFill>
                        </a:rPr>
                        <a:t>Rotator Cuff</a:t>
                      </a:r>
                      <a:endParaRPr lang="en-US" sz="2000" b="1" dirty="0">
                        <a:solidFill>
                          <a:srgbClr val="99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CC0000"/>
                          </a:solidFill>
                        </a:rPr>
                        <a:t>Pectoralis</a:t>
                      </a:r>
                      <a:r>
                        <a:rPr lang="en-US" sz="2000" b="1" dirty="0" smtClean="0">
                          <a:solidFill>
                            <a:srgbClr val="CC0000"/>
                          </a:solidFill>
                        </a:rPr>
                        <a:t> Minor</a:t>
                      </a:r>
                    </a:p>
                    <a:p>
                      <a:r>
                        <a:rPr lang="en-US" sz="2000" b="1" dirty="0" smtClean="0">
                          <a:solidFill>
                            <a:srgbClr val="CC0000"/>
                          </a:solidFill>
                        </a:rPr>
                        <a:t>(Red)</a:t>
                      </a:r>
                      <a:endParaRPr lang="en-US" sz="2000" b="1" dirty="0">
                        <a:solidFill>
                          <a:srgbClr val="CC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S: Special Tests</a:t>
            </a:r>
            <a:br>
              <a:rPr lang="en-US" dirty="0" smtClean="0"/>
            </a:br>
            <a:r>
              <a:rPr lang="en-US" dirty="0" smtClean="0"/>
              <a:t>(AROM/PROM-Posterior Muscles)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552364"/>
          <a:ext cx="82296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24041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5</a:t>
                      </a:r>
                      <a:endParaRPr lang="en-US" sz="1600" b="1" dirty="0"/>
                    </a:p>
                  </a:txBody>
                  <a:tcPr/>
                </a:tc>
              </a:tr>
              <a:tr h="150237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3"/>
                          </a:solidFill>
                        </a:rPr>
                        <a:t>Elevation</a:t>
                      </a:r>
                      <a:endParaRPr lang="en-US" sz="16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66FF33"/>
                          </a:solidFill>
                        </a:rPr>
                        <a:t>Retraction 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66FF33"/>
                          </a:solidFill>
                        </a:rPr>
                        <a:t>Downward 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66FF33"/>
                          </a:solidFill>
                        </a:rPr>
                        <a:t>Rotation</a:t>
                      </a:r>
                      <a:endParaRPr lang="en-US" sz="1600" b="1" dirty="0">
                        <a:solidFill>
                          <a:srgbClr val="66FF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66FF"/>
                          </a:solidFill>
                        </a:rPr>
                        <a:t>Extension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FF66FF"/>
                          </a:solidFill>
                        </a:rPr>
                        <a:t>Adduction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FF66FF"/>
                          </a:solidFill>
                        </a:rPr>
                        <a:t>Internal Rotation</a:t>
                      </a:r>
                      <a:endParaRPr lang="en-US" sz="1600" b="1" dirty="0">
                        <a:solidFill>
                          <a:srgbClr val="FF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Elevation Upward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Rotation</a:t>
                      </a:r>
                    </a:p>
                    <a:p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Retraction</a:t>
                      </a:r>
                    </a:p>
                    <a:p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Downward Rotation</a:t>
                      </a:r>
                    </a:p>
                    <a:p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Depression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9537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Abduction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Retraction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Downward</a:t>
                      </a:r>
                      <a:r>
                        <a:rPr lang="en-US" sz="1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Rotation</a:t>
                      </a:r>
                      <a:endParaRPr lang="en-US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C66FF"/>
                          </a:solidFill>
                        </a:rPr>
                        <a:t>Internal Rotation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CC66FF"/>
                          </a:solidFill>
                        </a:rPr>
                        <a:t>Adduction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CC66FF"/>
                          </a:solidFill>
                        </a:rPr>
                        <a:t>Extension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</a:tr>
              <a:tr h="79537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66"/>
                          </a:solidFill>
                        </a:rPr>
                        <a:t>External</a:t>
                      </a:r>
                      <a:r>
                        <a:rPr lang="en-US" sz="1600" b="1" baseline="0" dirty="0" smtClean="0">
                          <a:solidFill>
                            <a:srgbClr val="FF0066"/>
                          </a:solidFill>
                        </a:rPr>
                        <a:t> Rotation (ER)</a:t>
                      </a:r>
                      <a:endParaRPr lang="en-US" sz="1600" b="1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C9900"/>
                          </a:solidFill>
                        </a:rPr>
                        <a:t>Upward Rotation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CC9900"/>
                          </a:solidFill>
                        </a:rPr>
                        <a:t>Protraction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CC9900"/>
                          </a:solidFill>
                        </a:rPr>
                        <a:t>Flexion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rgbClr val="CC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</a:tr>
              <a:tr h="55970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External Rotation(ER)</a:t>
                      </a:r>
                      <a:endParaRPr lang="en-US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</a:tr>
              <a:tr h="79537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Extension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At</a:t>
                      </a:r>
                      <a:r>
                        <a:rPr lang="en-US" sz="1600" b="1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Elbow-Extension </a:t>
                      </a:r>
                      <a:endParaRPr lang="en-US" sz="1600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S: Special Tests</a:t>
            </a:r>
            <a:br>
              <a:rPr lang="en-US" dirty="0" smtClean="0"/>
            </a:br>
            <a:r>
              <a:rPr lang="en-US" dirty="0" smtClean="0"/>
              <a:t>(AROM/PROM- Posterior Muscles)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199"/>
          <a:ext cx="82296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5279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1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2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3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5</a:t>
                      </a:r>
                      <a:endParaRPr lang="en-US" sz="1800" b="1" dirty="0"/>
                    </a:p>
                  </a:txBody>
                  <a:tcPr/>
                </a:tc>
              </a:tr>
              <a:tr h="925345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chemeClr val="accent4"/>
                          </a:solidFill>
                        </a:rPr>
                        <a:t>Levator</a:t>
                      </a:r>
                      <a:r>
                        <a:rPr lang="en-US" sz="1800" b="1" dirty="0" smtClean="0">
                          <a:solidFill>
                            <a:schemeClr val="accent4"/>
                          </a:solidFill>
                        </a:rPr>
                        <a:t> Scapulae</a:t>
                      </a:r>
                    </a:p>
                    <a:p>
                      <a:r>
                        <a:rPr lang="en-US" sz="1800" b="1" dirty="0" smtClean="0">
                          <a:solidFill>
                            <a:schemeClr val="accent4"/>
                          </a:solidFill>
                        </a:rPr>
                        <a:t>(Turquoise)</a:t>
                      </a:r>
                      <a:endParaRPr lang="en-US" sz="1800" b="1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66FF33"/>
                          </a:solidFill>
                        </a:rPr>
                        <a:t>Rhomboideus</a:t>
                      </a:r>
                      <a:r>
                        <a:rPr lang="en-US" sz="1800" b="1" dirty="0" smtClean="0">
                          <a:solidFill>
                            <a:srgbClr val="66FF33"/>
                          </a:solidFill>
                        </a:rPr>
                        <a:t> Major</a:t>
                      </a:r>
                    </a:p>
                    <a:p>
                      <a:r>
                        <a:rPr lang="en-US" sz="1800" b="1" dirty="0" smtClean="0">
                          <a:solidFill>
                            <a:srgbClr val="66FF33"/>
                          </a:solidFill>
                        </a:rPr>
                        <a:t> (Light Green)</a:t>
                      </a:r>
                      <a:endParaRPr lang="en-US" sz="1800" b="1" dirty="0">
                        <a:solidFill>
                          <a:srgbClr val="66FF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FF66FF"/>
                          </a:solidFill>
                        </a:rPr>
                        <a:t>Latissmus</a:t>
                      </a:r>
                      <a:r>
                        <a:rPr lang="en-US" sz="1800" b="1" baseline="0" dirty="0" smtClean="0">
                          <a:solidFill>
                            <a:srgbClr val="FF66FF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FF66FF"/>
                          </a:solidFill>
                        </a:rPr>
                        <a:t>Dorsi</a:t>
                      </a:r>
                      <a:r>
                        <a:rPr lang="en-US" sz="1800" b="1" baseline="0" dirty="0" smtClean="0">
                          <a:solidFill>
                            <a:srgbClr val="FF66FF"/>
                          </a:solidFill>
                        </a:rPr>
                        <a:t> (Light Pink)</a:t>
                      </a:r>
                      <a:endParaRPr lang="en-US" sz="1800" b="1" dirty="0">
                        <a:solidFill>
                          <a:srgbClr val="FF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Trapezius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(Black)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25345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FFFF00"/>
                          </a:solidFill>
                        </a:rPr>
                        <a:t>Supraspinatus</a:t>
                      </a:r>
                      <a:r>
                        <a:rPr lang="en-US" sz="1800" b="1" dirty="0" smtClean="0">
                          <a:solidFill>
                            <a:srgbClr val="FFFF00"/>
                          </a:solidFill>
                        </a:rPr>
                        <a:t> (Yellow)</a:t>
                      </a:r>
                    </a:p>
                    <a:p>
                      <a:r>
                        <a:rPr lang="en-US" sz="1800" b="1" dirty="0" smtClean="0">
                          <a:solidFill>
                            <a:srgbClr val="FFFF00"/>
                          </a:solidFill>
                        </a:rPr>
                        <a:t>Rotator</a:t>
                      </a:r>
                      <a:r>
                        <a:rPr lang="en-US" sz="1800" b="1" baseline="0" dirty="0" smtClean="0">
                          <a:solidFill>
                            <a:srgbClr val="FFFF00"/>
                          </a:solidFill>
                        </a:rPr>
                        <a:t> Cuff</a:t>
                      </a:r>
                      <a:endParaRPr lang="en-US" sz="1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Rhomboideus</a:t>
                      </a:r>
                      <a:r>
                        <a:rPr lang="en-US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Minor (Dark</a:t>
                      </a:r>
                      <a:r>
                        <a:rPr lang="en-US" sz="1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Blue)</a:t>
                      </a:r>
                      <a:endParaRPr lang="en-US" sz="1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solidFill>
                            <a:srgbClr val="CC66FF"/>
                          </a:solidFill>
                        </a:rPr>
                        <a:t>Teres</a:t>
                      </a:r>
                      <a:r>
                        <a:rPr lang="en-US" sz="1800" b="1" dirty="0" smtClean="0">
                          <a:solidFill>
                            <a:srgbClr val="CC66FF"/>
                          </a:solidFill>
                        </a:rPr>
                        <a:t> Major (</a:t>
                      </a:r>
                      <a:r>
                        <a:rPr lang="en-US" sz="1800" b="1" dirty="0" err="1" smtClean="0">
                          <a:solidFill>
                            <a:srgbClr val="CC66FF"/>
                          </a:solidFill>
                        </a:rPr>
                        <a:t>Lavendar</a:t>
                      </a:r>
                      <a:r>
                        <a:rPr lang="en-US" sz="1800" b="1" dirty="0" smtClean="0">
                          <a:solidFill>
                            <a:srgbClr val="CC66FF"/>
                          </a:solidFill>
                        </a:rPr>
                        <a:t>)</a:t>
                      </a:r>
                    </a:p>
                    <a:p>
                      <a:endParaRPr lang="en-US" sz="1800" b="1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/>
                </a:tc>
              </a:tr>
              <a:tr h="925345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FF0066"/>
                          </a:solidFill>
                        </a:rPr>
                        <a:t>Infraspinatus</a:t>
                      </a:r>
                      <a:r>
                        <a:rPr lang="en-US" sz="1800" b="1" baseline="0" dirty="0" smtClean="0">
                          <a:solidFill>
                            <a:srgbClr val="FF0066"/>
                          </a:solidFill>
                        </a:rPr>
                        <a:t> (Dark Pink)</a:t>
                      </a:r>
                    </a:p>
                    <a:p>
                      <a:r>
                        <a:rPr lang="en-US" sz="1800" b="1" baseline="0" dirty="0" smtClean="0">
                          <a:solidFill>
                            <a:srgbClr val="FF0066"/>
                          </a:solidFill>
                        </a:rPr>
                        <a:t>Rotator Cuff</a:t>
                      </a:r>
                      <a:endParaRPr lang="en-US" sz="1800" b="1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solidFill>
                            <a:srgbClr val="CC9900"/>
                          </a:solidFill>
                        </a:rPr>
                        <a:t>Serratus</a:t>
                      </a:r>
                      <a:r>
                        <a:rPr lang="en-US" sz="1800" b="1" dirty="0" smtClean="0">
                          <a:solidFill>
                            <a:srgbClr val="CC9900"/>
                          </a:solidFill>
                        </a:rPr>
                        <a:t> Anterior (Tan)</a:t>
                      </a:r>
                    </a:p>
                    <a:p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CC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/>
                </a:tc>
              </a:tr>
              <a:tr h="925345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Teres</a:t>
                      </a:r>
                      <a:r>
                        <a:rPr lang="en-US" sz="18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Minor (Gray)</a:t>
                      </a:r>
                    </a:p>
                    <a:p>
                      <a:r>
                        <a:rPr lang="en-US" sz="18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Rotator Cuff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/>
                </a:tc>
              </a:tr>
              <a:tr h="64774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Triceps</a:t>
                      </a:r>
                      <a:r>
                        <a:rPr lang="en-US" sz="1800" b="1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Brachii</a:t>
                      </a:r>
                      <a:r>
                        <a:rPr lang="en-US" sz="1800" b="1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(Light Blue)</a:t>
                      </a:r>
                      <a:endParaRPr lang="en-US" sz="1800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01752" y="1371600"/>
            <a:ext cx="4040188" cy="762000"/>
          </a:xfrm>
        </p:spPr>
        <p:txBody>
          <a:bodyPr/>
          <a:lstStyle/>
          <a:p>
            <a:r>
              <a:rPr lang="en-US" dirty="0" smtClean="0"/>
              <a:t>Apprehension Test </a:t>
            </a:r>
          </a:p>
          <a:p>
            <a:r>
              <a:rPr lang="en-US" dirty="0" smtClean="0"/>
              <a:t>(Crank Test)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Relocation Test</a:t>
            </a:r>
            <a:endParaRPr lang="en-US" dirty="0"/>
          </a:p>
        </p:txBody>
      </p:sp>
      <p:pic>
        <p:nvPicPr>
          <p:cNvPr id="10" name="Content Placeholder 9" descr="apprehension test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66800" y="3200400"/>
            <a:ext cx="2438400" cy="2133600"/>
          </a:xfrm>
        </p:spPr>
      </p:pic>
      <p:pic>
        <p:nvPicPr>
          <p:cNvPr id="11" name="Content Placeholder 10" descr="relocation test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10200" y="2971800"/>
            <a:ext cx="2438400" cy="2362199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S: Special Tests for Shoulder Instability (Dislocations/Subluxation of the GH Joint)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H: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List 10 questions an ATC would ask to evaluate an injured shoulder.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7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Appley’s</a:t>
            </a:r>
            <a:r>
              <a:rPr lang="en-US" dirty="0" smtClean="0"/>
              <a:t> Scratch Test-determines ROM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Piano Key Sign-tests for AC joint sprain</a:t>
            </a:r>
            <a:endParaRPr lang="en-US" dirty="0"/>
          </a:p>
        </p:txBody>
      </p:sp>
      <p:pic>
        <p:nvPicPr>
          <p:cNvPr id="9" name="Content Placeholder 8" descr="appley's scratch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62000" y="3048000"/>
            <a:ext cx="3124200" cy="29718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S: Special Tests</a:t>
            </a:r>
            <a:endParaRPr lang="en-US" dirty="0"/>
          </a:p>
        </p:txBody>
      </p:sp>
      <p:pic>
        <p:nvPicPr>
          <p:cNvPr id="10" name="Content Placeholder 9" descr="piano key sig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10200" y="3124201"/>
            <a:ext cx="2971800" cy="266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Empty Can Test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Drop Arm Test</a:t>
            </a:r>
            <a:endParaRPr lang="en-US" dirty="0"/>
          </a:p>
        </p:txBody>
      </p:sp>
      <p:pic>
        <p:nvPicPr>
          <p:cNvPr id="7" name="Content Placeholder 6" descr="empty can test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38200" y="3124200"/>
            <a:ext cx="2743200" cy="2362199"/>
          </a:xfrm>
        </p:spPr>
      </p:pic>
      <p:pic>
        <p:nvPicPr>
          <p:cNvPr id="8" name="Content Placeholder 7" descr="drop arm test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34000" y="3124200"/>
            <a:ext cx="2895600" cy="22860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S: Special Tests-tests for injuries or weakness in the Rotator Cuff Muscles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990600"/>
          </a:xfrm>
        </p:spPr>
        <p:txBody>
          <a:bodyPr/>
          <a:lstStyle/>
          <a:p>
            <a:r>
              <a:rPr lang="en-US" dirty="0" smtClean="0"/>
              <a:t>Shoulder Impingement Test-tests for Bursitis/Tendonitis of RC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Sulcus Sign-tests the GH ligament</a:t>
            </a:r>
            <a:endParaRPr lang="en-US" dirty="0"/>
          </a:p>
        </p:txBody>
      </p:sp>
      <p:pic>
        <p:nvPicPr>
          <p:cNvPr id="7" name="Content Placeholder 6" descr="impingement test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38200" y="2895600"/>
            <a:ext cx="3047999" cy="3048000"/>
          </a:xfrm>
        </p:spPr>
      </p:pic>
      <p:pic>
        <p:nvPicPr>
          <p:cNvPr id="8" name="Content Placeholder 7" descr="sulcus sig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29200" y="2971800"/>
            <a:ext cx="3429000" cy="29718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S: Special Tests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S: Special Tests </a:t>
            </a:r>
            <a:br>
              <a:rPr lang="en-US" dirty="0" smtClean="0"/>
            </a:br>
            <a:r>
              <a:rPr lang="en-US" dirty="0" smtClean="0"/>
              <a:t>(Anterior Muscles-MMT)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33401" y="1752599"/>
          <a:ext cx="7924799" cy="4154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333"/>
                <a:gridCol w="1687689"/>
                <a:gridCol w="2201333"/>
                <a:gridCol w="1834444"/>
              </a:tblGrid>
              <a:tr h="352779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1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2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3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5</a:t>
                      </a:r>
                      <a:endParaRPr lang="en-US" sz="1800" b="1" dirty="0"/>
                    </a:p>
                  </a:txBody>
                  <a:tcPr/>
                </a:tc>
              </a:tr>
              <a:tr h="189455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Flexion</a:t>
                      </a:r>
                    </a:p>
                    <a:p>
                      <a:endParaRPr lang="en-US" sz="1800" b="1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At</a:t>
                      </a:r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</a:rPr>
                        <a:t> Elbow-</a:t>
                      </a:r>
                      <a:r>
                        <a:rPr lang="en-US" sz="1800" b="1" baseline="0" dirty="0" err="1" smtClean="0">
                          <a:solidFill>
                            <a:srgbClr val="00B050"/>
                          </a:solidFill>
                        </a:rPr>
                        <a:t>Supination</a:t>
                      </a:r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</a:rPr>
                        <a:t> and Flexion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Adduction</a:t>
                      </a:r>
                    </a:p>
                    <a:p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Flexion</a:t>
                      </a:r>
                    </a:p>
                    <a:p>
                      <a:endParaRPr lang="en-US" sz="1800" b="1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At Elbow-</a:t>
                      </a:r>
                      <a:r>
                        <a:rPr lang="en-US" sz="1800" b="1" dirty="0" err="1" smtClean="0">
                          <a:solidFill>
                            <a:srgbClr val="0070C0"/>
                          </a:solidFill>
                        </a:rPr>
                        <a:t>Pronation</a:t>
                      </a:r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Flexion</a:t>
                      </a:r>
                    </a:p>
                    <a:p>
                      <a:r>
                        <a:rPr lang="en-US" sz="1800" b="1" dirty="0" err="1" smtClean="0">
                          <a:solidFill>
                            <a:srgbClr val="7030A0"/>
                          </a:solidFill>
                        </a:rPr>
                        <a:t>Horizonal</a:t>
                      </a:r>
                      <a:r>
                        <a:rPr lang="en-US" sz="1800" b="1" baseline="0" dirty="0" smtClean="0">
                          <a:solidFill>
                            <a:srgbClr val="7030A0"/>
                          </a:solidFill>
                        </a:rPr>
                        <a:t> Adduction</a:t>
                      </a:r>
                    </a:p>
                    <a:p>
                      <a:r>
                        <a:rPr lang="en-US" sz="1800" b="1" baseline="0" dirty="0" smtClean="0">
                          <a:solidFill>
                            <a:srgbClr val="7030A0"/>
                          </a:solidFill>
                        </a:rPr>
                        <a:t>Internal</a:t>
                      </a:r>
                    </a:p>
                    <a:p>
                      <a:r>
                        <a:rPr lang="en-US" sz="1800" b="1" baseline="0" dirty="0" smtClean="0">
                          <a:solidFill>
                            <a:srgbClr val="7030A0"/>
                          </a:solidFill>
                        </a:rPr>
                        <a:t>Rotation (IR)</a:t>
                      </a:r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3300"/>
                          </a:solidFill>
                        </a:rPr>
                        <a:t>Flexion</a:t>
                      </a:r>
                    </a:p>
                    <a:p>
                      <a:r>
                        <a:rPr lang="en-US" sz="1800" b="1" dirty="0" smtClean="0">
                          <a:solidFill>
                            <a:srgbClr val="FF3300"/>
                          </a:solidFill>
                        </a:rPr>
                        <a:t>IR</a:t>
                      </a:r>
                    </a:p>
                    <a:p>
                      <a:r>
                        <a:rPr lang="en-US" sz="1800" b="1" dirty="0" smtClean="0">
                          <a:solidFill>
                            <a:srgbClr val="FF3300"/>
                          </a:solidFill>
                        </a:rPr>
                        <a:t>Abduction</a:t>
                      </a:r>
                    </a:p>
                    <a:p>
                      <a:r>
                        <a:rPr lang="en-US" sz="1800" b="1" dirty="0" smtClean="0">
                          <a:solidFill>
                            <a:srgbClr val="FF3300"/>
                          </a:solidFill>
                        </a:rPr>
                        <a:t>Extension</a:t>
                      </a:r>
                    </a:p>
                    <a:p>
                      <a:r>
                        <a:rPr lang="en-US" sz="1800" b="1" dirty="0" smtClean="0">
                          <a:solidFill>
                            <a:srgbClr val="FF3300"/>
                          </a:solidFill>
                        </a:rPr>
                        <a:t>ER</a:t>
                      </a:r>
                      <a:endParaRPr lang="en-US" sz="1800" b="1" dirty="0">
                        <a:solidFill>
                          <a:srgbClr val="FF3300"/>
                        </a:solidFill>
                      </a:endParaRPr>
                    </a:p>
                  </a:txBody>
                  <a:tcPr/>
                </a:tc>
              </a:tr>
              <a:tr h="189455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996600"/>
                          </a:solidFill>
                        </a:rPr>
                        <a:t>Internal Rotation (IR)</a:t>
                      </a:r>
                      <a:endParaRPr lang="en-US" sz="1800" b="1" dirty="0">
                        <a:solidFill>
                          <a:srgbClr val="99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CC0000"/>
                          </a:solidFill>
                        </a:rPr>
                        <a:t>Raises Ribs-Inspiration</a:t>
                      </a:r>
                    </a:p>
                    <a:p>
                      <a:r>
                        <a:rPr lang="en-US" sz="1800" b="1" dirty="0" smtClean="0">
                          <a:solidFill>
                            <a:srgbClr val="CC0000"/>
                          </a:solidFill>
                        </a:rPr>
                        <a:t>Draws Scapula Forward-Protraction</a:t>
                      </a:r>
                    </a:p>
                    <a:p>
                      <a:r>
                        <a:rPr lang="en-US" sz="1800" b="1" dirty="0" smtClean="0">
                          <a:solidFill>
                            <a:srgbClr val="CC0000"/>
                          </a:solidFill>
                        </a:rPr>
                        <a:t>Depression</a:t>
                      </a:r>
                      <a:endParaRPr lang="en-US" sz="1800" b="1" dirty="0">
                        <a:solidFill>
                          <a:srgbClr val="CC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S: Special Tests </a:t>
            </a:r>
            <a:br>
              <a:rPr lang="en-US" dirty="0" smtClean="0"/>
            </a:br>
            <a:r>
              <a:rPr lang="en-US" dirty="0" smtClean="0"/>
              <a:t>(Anterior Muscles-MMT)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362200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5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Biceps </a:t>
                      </a:r>
                      <a:r>
                        <a:rPr lang="en-US" sz="2000" b="1" dirty="0" err="1" smtClean="0">
                          <a:solidFill>
                            <a:srgbClr val="00B050"/>
                          </a:solidFill>
                        </a:rPr>
                        <a:t>Brachii</a:t>
                      </a:r>
                      <a:endParaRPr lang="en-US" sz="2000" b="1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(Green)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</a:rPr>
                        <a:t>Coraco-brachialis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(Blue)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7030A0"/>
                          </a:solidFill>
                        </a:rPr>
                        <a:t>Pectoralis</a:t>
                      </a:r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 Major</a:t>
                      </a:r>
                    </a:p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(Purple)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3300"/>
                          </a:solidFill>
                        </a:rPr>
                        <a:t>Deltoideus</a:t>
                      </a:r>
                      <a:endParaRPr lang="en-US" sz="2000" b="1" dirty="0" smtClean="0">
                        <a:solidFill>
                          <a:srgbClr val="FF3300"/>
                        </a:solidFill>
                      </a:endParaRPr>
                    </a:p>
                    <a:p>
                      <a:r>
                        <a:rPr lang="en-US" sz="2000" b="1" dirty="0" smtClean="0">
                          <a:solidFill>
                            <a:srgbClr val="FF3300"/>
                          </a:solidFill>
                        </a:rPr>
                        <a:t>(Orange)</a:t>
                      </a:r>
                      <a:endParaRPr lang="en-US" sz="2000" b="1" dirty="0">
                        <a:solidFill>
                          <a:srgbClr val="FF33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996600"/>
                          </a:solidFill>
                        </a:rPr>
                        <a:t>Subscapularis</a:t>
                      </a:r>
                      <a:endParaRPr lang="en-US" sz="2000" b="1" dirty="0" smtClean="0">
                        <a:solidFill>
                          <a:srgbClr val="996600"/>
                        </a:solidFill>
                      </a:endParaRPr>
                    </a:p>
                    <a:p>
                      <a:r>
                        <a:rPr lang="en-US" sz="2000" b="1" dirty="0" smtClean="0">
                          <a:solidFill>
                            <a:srgbClr val="996600"/>
                          </a:solidFill>
                        </a:rPr>
                        <a:t>(Brown)</a:t>
                      </a:r>
                    </a:p>
                    <a:p>
                      <a:r>
                        <a:rPr lang="en-US" sz="2000" b="1" dirty="0" smtClean="0">
                          <a:solidFill>
                            <a:srgbClr val="996600"/>
                          </a:solidFill>
                        </a:rPr>
                        <a:t>Rotator Cuff</a:t>
                      </a:r>
                      <a:endParaRPr lang="en-US" sz="2000" b="1" dirty="0">
                        <a:solidFill>
                          <a:srgbClr val="99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CC0000"/>
                          </a:solidFill>
                        </a:rPr>
                        <a:t>Pectoralis</a:t>
                      </a:r>
                      <a:r>
                        <a:rPr lang="en-US" sz="2000" b="1" dirty="0" smtClean="0">
                          <a:solidFill>
                            <a:srgbClr val="CC0000"/>
                          </a:solidFill>
                        </a:rPr>
                        <a:t> Minor</a:t>
                      </a:r>
                    </a:p>
                    <a:p>
                      <a:r>
                        <a:rPr lang="en-US" sz="2000" b="1" dirty="0" smtClean="0">
                          <a:solidFill>
                            <a:srgbClr val="CC0000"/>
                          </a:solidFill>
                        </a:rPr>
                        <a:t>(Red)</a:t>
                      </a:r>
                      <a:endParaRPr lang="en-US" sz="2000" b="1" dirty="0">
                        <a:solidFill>
                          <a:srgbClr val="CC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S: Special Tests</a:t>
            </a:r>
            <a:br>
              <a:rPr lang="en-US" dirty="0" smtClean="0"/>
            </a:br>
            <a:r>
              <a:rPr lang="en-US" dirty="0" smtClean="0"/>
              <a:t>(Posterior Muscles-MMT)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552364"/>
          <a:ext cx="82296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24041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5</a:t>
                      </a:r>
                      <a:endParaRPr lang="en-US" sz="1600" b="1" dirty="0"/>
                    </a:p>
                  </a:txBody>
                  <a:tcPr/>
                </a:tc>
              </a:tr>
              <a:tr h="150237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3"/>
                          </a:solidFill>
                        </a:rPr>
                        <a:t>Elevation</a:t>
                      </a:r>
                      <a:endParaRPr lang="en-US" sz="16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66FF33"/>
                          </a:solidFill>
                        </a:rPr>
                        <a:t>Retraction 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66FF33"/>
                          </a:solidFill>
                        </a:rPr>
                        <a:t>Downward 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66FF33"/>
                          </a:solidFill>
                        </a:rPr>
                        <a:t>Rotation</a:t>
                      </a:r>
                      <a:endParaRPr lang="en-US" sz="1600" b="1" dirty="0">
                        <a:solidFill>
                          <a:srgbClr val="66FF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66FF"/>
                          </a:solidFill>
                        </a:rPr>
                        <a:t>Extension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FF66FF"/>
                          </a:solidFill>
                        </a:rPr>
                        <a:t>Adduction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FF66FF"/>
                          </a:solidFill>
                        </a:rPr>
                        <a:t>Internal Rotation</a:t>
                      </a:r>
                      <a:endParaRPr lang="en-US" sz="1600" b="1" dirty="0">
                        <a:solidFill>
                          <a:srgbClr val="FF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Elevation Upward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Rotation</a:t>
                      </a:r>
                    </a:p>
                    <a:p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Retraction</a:t>
                      </a:r>
                    </a:p>
                    <a:p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Downward Rotation</a:t>
                      </a:r>
                    </a:p>
                    <a:p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Depression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9537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Abduction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Retraction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Downward</a:t>
                      </a:r>
                      <a:r>
                        <a:rPr lang="en-US" sz="1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Rotation</a:t>
                      </a:r>
                      <a:endParaRPr lang="en-US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C66FF"/>
                          </a:solidFill>
                        </a:rPr>
                        <a:t>Internal Rotation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CC66FF"/>
                          </a:solidFill>
                        </a:rPr>
                        <a:t>Adduction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CC66FF"/>
                          </a:solidFill>
                        </a:rPr>
                        <a:t>Extension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</a:tr>
              <a:tr h="79537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66"/>
                          </a:solidFill>
                        </a:rPr>
                        <a:t>External</a:t>
                      </a:r>
                      <a:r>
                        <a:rPr lang="en-US" sz="1600" b="1" baseline="0" dirty="0" smtClean="0">
                          <a:solidFill>
                            <a:srgbClr val="FF0066"/>
                          </a:solidFill>
                        </a:rPr>
                        <a:t> Rotation (ER)</a:t>
                      </a:r>
                      <a:endParaRPr lang="en-US" sz="1600" b="1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C9900"/>
                          </a:solidFill>
                        </a:rPr>
                        <a:t>Upward Rotation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CC9900"/>
                          </a:solidFill>
                        </a:rPr>
                        <a:t>Protraction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CC9900"/>
                          </a:solidFill>
                        </a:rPr>
                        <a:t>Flexion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rgbClr val="CC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</a:tr>
              <a:tr h="55970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External Rotation(ER)</a:t>
                      </a:r>
                      <a:endParaRPr lang="en-US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</a:tr>
              <a:tr h="79537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Extension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At</a:t>
                      </a:r>
                      <a:r>
                        <a:rPr lang="en-US" sz="1600" b="1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Elbow-Extension </a:t>
                      </a:r>
                      <a:endParaRPr lang="en-US" sz="1600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S: Special Tests</a:t>
            </a:r>
            <a:br>
              <a:rPr lang="en-US" dirty="0" smtClean="0"/>
            </a:br>
            <a:r>
              <a:rPr lang="en-US" dirty="0" smtClean="0"/>
              <a:t>(MMT- Posterior Muscles)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199"/>
          <a:ext cx="82296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5279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1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2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3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5</a:t>
                      </a:r>
                      <a:endParaRPr lang="en-US" sz="1800" b="1" dirty="0"/>
                    </a:p>
                  </a:txBody>
                  <a:tcPr/>
                </a:tc>
              </a:tr>
              <a:tr h="925345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chemeClr val="accent4"/>
                          </a:solidFill>
                        </a:rPr>
                        <a:t>Levator</a:t>
                      </a:r>
                      <a:r>
                        <a:rPr lang="en-US" sz="1800" b="1" dirty="0" smtClean="0">
                          <a:solidFill>
                            <a:schemeClr val="accent4"/>
                          </a:solidFill>
                        </a:rPr>
                        <a:t> Scapulae</a:t>
                      </a:r>
                    </a:p>
                    <a:p>
                      <a:r>
                        <a:rPr lang="en-US" sz="1800" b="1" dirty="0" smtClean="0">
                          <a:solidFill>
                            <a:schemeClr val="accent4"/>
                          </a:solidFill>
                        </a:rPr>
                        <a:t>(Turquoise)</a:t>
                      </a:r>
                      <a:endParaRPr lang="en-US" sz="1800" b="1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66FF33"/>
                          </a:solidFill>
                        </a:rPr>
                        <a:t>Rhomboideus</a:t>
                      </a:r>
                      <a:r>
                        <a:rPr lang="en-US" sz="1800" b="1" dirty="0" smtClean="0">
                          <a:solidFill>
                            <a:srgbClr val="66FF33"/>
                          </a:solidFill>
                        </a:rPr>
                        <a:t> Major</a:t>
                      </a:r>
                    </a:p>
                    <a:p>
                      <a:r>
                        <a:rPr lang="en-US" sz="1800" b="1" dirty="0" smtClean="0">
                          <a:solidFill>
                            <a:srgbClr val="66FF33"/>
                          </a:solidFill>
                        </a:rPr>
                        <a:t> (Light Green)</a:t>
                      </a:r>
                      <a:endParaRPr lang="en-US" sz="1800" b="1" dirty="0">
                        <a:solidFill>
                          <a:srgbClr val="66FF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FF66FF"/>
                          </a:solidFill>
                        </a:rPr>
                        <a:t>Latissmus</a:t>
                      </a:r>
                      <a:r>
                        <a:rPr lang="en-US" sz="1800" b="1" baseline="0" dirty="0" smtClean="0">
                          <a:solidFill>
                            <a:srgbClr val="FF66FF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FF66FF"/>
                          </a:solidFill>
                        </a:rPr>
                        <a:t>Dorsi</a:t>
                      </a:r>
                      <a:r>
                        <a:rPr lang="en-US" sz="1800" b="1" baseline="0" dirty="0" smtClean="0">
                          <a:solidFill>
                            <a:srgbClr val="FF66FF"/>
                          </a:solidFill>
                        </a:rPr>
                        <a:t> (Light Pink)</a:t>
                      </a:r>
                      <a:endParaRPr lang="en-US" sz="1800" b="1" dirty="0">
                        <a:solidFill>
                          <a:srgbClr val="FF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Trapezius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(Black)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25345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FFFF00"/>
                          </a:solidFill>
                        </a:rPr>
                        <a:t>Supraspinatus</a:t>
                      </a:r>
                      <a:r>
                        <a:rPr lang="en-US" sz="1800" b="1" dirty="0" smtClean="0">
                          <a:solidFill>
                            <a:srgbClr val="FFFF00"/>
                          </a:solidFill>
                        </a:rPr>
                        <a:t> (Yellow)</a:t>
                      </a:r>
                    </a:p>
                    <a:p>
                      <a:r>
                        <a:rPr lang="en-US" sz="1800" b="1" dirty="0" smtClean="0">
                          <a:solidFill>
                            <a:srgbClr val="FFFF00"/>
                          </a:solidFill>
                        </a:rPr>
                        <a:t>Rotator</a:t>
                      </a:r>
                      <a:r>
                        <a:rPr lang="en-US" sz="1800" b="1" baseline="0" dirty="0" smtClean="0">
                          <a:solidFill>
                            <a:srgbClr val="FFFF00"/>
                          </a:solidFill>
                        </a:rPr>
                        <a:t> Cuff</a:t>
                      </a:r>
                      <a:endParaRPr lang="en-US" sz="1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Rhomboideus</a:t>
                      </a:r>
                      <a:r>
                        <a:rPr lang="en-US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Minor (Dark</a:t>
                      </a:r>
                      <a:r>
                        <a:rPr lang="en-US" sz="1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Blue)</a:t>
                      </a:r>
                      <a:endParaRPr lang="en-US" sz="1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solidFill>
                            <a:srgbClr val="CC66FF"/>
                          </a:solidFill>
                        </a:rPr>
                        <a:t>Teres</a:t>
                      </a:r>
                      <a:r>
                        <a:rPr lang="en-US" sz="1800" b="1" dirty="0" smtClean="0">
                          <a:solidFill>
                            <a:srgbClr val="CC66FF"/>
                          </a:solidFill>
                        </a:rPr>
                        <a:t> Major (</a:t>
                      </a:r>
                      <a:r>
                        <a:rPr lang="en-US" sz="1800" b="1" dirty="0" err="1" smtClean="0">
                          <a:solidFill>
                            <a:srgbClr val="CC66FF"/>
                          </a:solidFill>
                        </a:rPr>
                        <a:t>Lavendar</a:t>
                      </a:r>
                      <a:r>
                        <a:rPr lang="en-US" sz="1800" b="1" dirty="0" smtClean="0">
                          <a:solidFill>
                            <a:srgbClr val="CC66FF"/>
                          </a:solidFill>
                        </a:rPr>
                        <a:t>)</a:t>
                      </a:r>
                    </a:p>
                    <a:p>
                      <a:endParaRPr lang="en-US" sz="1800" b="1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/>
                </a:tc>
              </a:tr>
              <a:tr h="925345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FF0066"/>
                          </a:solidFill>
                        </a:rPr>
                        <a:t>Infraspinatus</a:t>
                      </a:r>
                      <a:r>
                        <a:rPr lang="en-US" sz="1800" b="1" baseline="0" dirty="0" smtClean="0">
                          <a:solidFill>
                            <a:srgbClr val="FF0066"/>
                          </a:solidFill>
                        </a:rPr>
                        <a:t> (Dark Pink)</a:t>
                      </a:r>
                    </a:p>
                    <a:p>
                      <a:r>
                        <a:rPr lang="en-US" sz="1800" b="1" baseline="0" dirty="0" smtClean="0">
                          <a:solidFill>
                            <a:srgbClr val="FF0066"/>
                          </a:solidFill>
                        </a:rPr>
                        <a:t>Rotator Cuff</a:t>
                      </a:r>
                      <a:endParaRPr lang="en-US" sz="1800" b="1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solidFill>
                            <a:srgbClr val="CC9900"/>
                          </a:solidFill>
                        </a:rPr>
                        <a:t>Serratus</a:t>
                      </a:r>
                      <a:r>
                        <a:rPr lang="en-US" sz="1800" b="1" dirty="0" smtClean="0">
                          <a:solidFill>
                            <a:srgbClr val="CC9900"/>
                          </a:solidFill>
                        </a:rPr>
                        <a:t> Anterior (Tan)</a:t>
                      </a:r>
                    </a:p>
                    <a:p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CC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/>
                </a:tc>
              </a:tr>
              <a:tr h="925345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Teres</a:t>
                      </a:r>
                      <a:r>
                        <a:rPr lang="en-US" sz="18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Minor (Gray)</a:t>
                      </a:r>
                    </a:p>
                    <a:p>
                      <a:r>
                        <a:rPr lang="en-US" sz="18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Rotator Cuff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/>
                </a:tc>
              </a:tr>
              <a:tr h="64774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Triceps</a:t>
                      </a:r>
                      <a:r>
                        <a:rPr lang="en-US" sz="1800" b="1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Brachii</a:t>
                      </a:r>
                      <a:r>
                        <a:rPr lang="en-US" sz="1800" b="1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(Light Blue)</a:t>
                      </a:r>
                      <a:endParaRPr lang="en-US" sz="1800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 the athlete use their arm when they :</a:t>
            </a:r>
          </a:p>
          <a:p>
            <a:pPr lvl="1"/>
            <a:r>
              <a:rPr lang="en-US" dirty="0" smtClean="0"/>
              <a:t>Walk</a:t>
            </a:r>
          </a:p>
          <a:p>
            <a:pPr lvl="1"/>
            <a:r>
              <a:rPr lang="en-US" dirty="0" smtClean="0"/>
              <a:t>Hop</a:t>
            </a:r>
          </a:p>
          <a:p>
            <a:pPr lvl="1"/>
            <a:r>
              <a:rPr lang="en-US" dirty="0" smtClean="0"/>
              <a:t>Jump</a:t>
            </a:r>
          </a:p>
          <a:p>
            <a:pPr lvl="1"/>
            <a:r>
              <a:rPr lang="en-US" dirty="0" smtClean="0"/>
              <a:t>Run</a:t>
            </a:r>
          </a:p>
          <a:p>
            <a:pPr lvl="1"/>
            <a:r>
              <a:rPr lang="en-US" dirty="0" smtClean="0"/>
              <a:t>Sprint</a:t>
            </a:r>
          </a:p>
          <a:p>
            <a:pPr lvl="1"/>
            <a:r>
              <a:rPr lang="en-US" dirty="0" smtClean="0"/>
              <a:t>Back pedal</a:t>
            </a:r>
          </a:p>
          <a:p>
            <a:pPr lvl="1"/>
            <a:r>
              <a:rPr lang="en-US" dirty="0" smtClean="0"/>
              <a:t>Cut</a:t>
            </a:r>
          </a:p>
          <a:p>
            <a:pPr lvl="1"/>
            <a:r>
              <a:rPr lang="en-US" dirty="0" smtClean="0"/>
              <a:t>Squat </a:t>
            </a:r>
          </a:p>
          <a:p>
            <a:pPr lvl="1"/>
            <a:r>
              <a:rPr lang="en-US" dirty="0" smtClean="0"/>
              <a:t>Lunge</a:t>
            </a:r>
          </a:p>
          <a:p>
            <a:pPr lvl="1"/>
            <a:r>
              <a:rPr lang="en-US" dirty="0" smtClean="0"/>
              <a:t>Change Direction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Depends on the sport:</a:t>
            </a:r>
          </a:p>
          <a:p>
            <a:pPr lvl="1"/>
            <a:r>
              <a:rPr lang="en-US" dirty="0" smtClean="0"/>
              <a:t>Soccer- Throw ins </a:t>
            </a:r>
          </a:p>
          <a:p>
            <a:pPr lvl="1"/>
            <a:r>
              <a:rPr lang="en-US" dirty="0" smtClean="0"/>
              <a:t>Volleyball-Jump Serve/Spike</a:t>
            </a:r>
          </a:p>
          <a:p>
            <a:pPr lvl="1"/>
            <a:r>
              <a:rPr lang="en-US" dirty="0" smtClean="0"/>
              <a:t>Softball/Baseball- Throw/Catch</a:t>
            </a:r>
          </a:p>
          <a:p>
            <a:pPr lvl="1"/>
            <a:r>
              <a:rPr lang="en-US" dirty="0" smtClean="0"/>
              <a:t>Football-Get in Stance/Cut/Change Direction/Start and Stop/Catch/Throw a Ball</a:t>
            </a:r>
          </a:p>
          <a:p>
            <a:pPr lvl="1"/>
            <a:r>
              <a:rPr lang="en-US" dirty="0" smtClean="0"/>
              <a:t>Tennis-Serve, Backhand/Forehand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 Tests: Functional/Sports Specific Tests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H: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happened to cause this pain?</a:t>
            </a:r>
          </a:p>
          <a:p>
            <a:r>
              <a:rPr lang="en-US" dirty="0" smtClean="0"/>
              <a:t>Have you ever had this problem before?</a:t>
            </a:r>
          </a:p>
          <a:p>
            <a:r>
              <a:rPr lang="en-US" dirty="0" smtClean="0"/>
              <a:t>What is the duration and intensity of the pain?</a:t>
            </a:r>
          </a:p>
          <a:p>
            <a:r>
              <a:rPr lang="en-US" dirty="0" smtClean="0"/>
              <a:t>Where is the pain located?</a:t>
            </a:r>
          </a:p>
          <a:p>
            <a:r>
              <a:rPr lang="en-US" dirty="0" smtClean="0"/>
              <a:t>Is there </a:t>
            </a:r>
            <a:r>
              <a:rPr lang="en-US" dirty="0" err="1" smtClean="0"/>
              <a:t>crepitus</a:t>
            </a:r>
            <a:r>
              <a:rPr lang="en-US" dirty="0" smtClean="0"/>
              <a:t> during movement ?or numbness? or distortion in temperature such as a cold or warm feeling?</a:t>
            </a:r>
          </a:p>
          <a:p>
            <a:r>
              <a:rPr lang="en-US" dirty="0" smtClean="0"/>
              <a:t>Is there a feeling of weakness or a sense of fatigue?</a:t>
            </a:r>
          </a:p>
          <a:p>
            <a:r>
              <a:rPr lang="en-US" dirty="0" smtClean="0"/>
              <a:t>What shoulder movements or positions seem to aggravate or relieve the pain?</a:t>
            </a:r>
          </a:p>
          <a:p>
            <a:r>
              <a:rPr lang="en-US" dirty="0" smtClean="0"/>
              <a:t>Has anything been done to make this feel better? (ice, heat, massage, medication)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O: 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List at least 5 signs/symptoms an ATC would look for in a shoulder evaluation.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4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O: Observation (Anterior)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Are both shoulders even with one another?</a:t>
            </a:r>
          </a:p>
          <a:p>
            <a:r>
              <a:rPr lang="en-US" dirty="0" smtClean="0"/>
              <a:t>Is one shoulder held higher because of muscle spasm or muscle guarding?</a:t>
            </a:r>
          </a:p>
          <a:p>
            <a:r>
              <a:rPr lang="en-US" dirty="0" smtClean="0"/>
              <a:t>Is the lateral end of the clavicle prominent (sticking up)?</a:t>
            </a:r>
          </a:p>
          <a:p>
            <a:r>
              <a:rPr lang="en-US" dirty="0" smtClean="0"/>
              <a:t>Is the lateral </a:t>
            </a:r>
            <a:r>
              <a:rPr lang="en-US" dirty="0" err="1" smtClean="0"/>
              <a:t>acromion</a:t>
            </a:r>
            <a:r>
              <a:rPr lang="en-US" dirty="0" smtClean="0"/>
              <a:t> process more prominent?</a:t>
            </a:r>
          </a:p>
          <a:p>
            <a:r>
              <a:rPr lang="en-US" dirty="0" smtClean="0"/>
              <a:t>Does the clavicle look deformed?</a:t>
            </a:r>
          </a:p>
          <a:p>
            <a:r>
              <a:rPr lang="en-US" dirty="0" smtClean="0"/>
              <a:t>Is the deltoid muscle deformed?</a:t>
            </a:r>
          </a:p>
          <a:p>
            <a:r>
              <a:rPr lang="en-US" dirty="0" smtClean="0"/>
              <a:t>Is there any indentation in the biceps </a:t>
            </a:r>
            <a:r>
              <a:rPr lang="en-US" dirty="0" err="1" smtClean="0"/>
              <a:t>brachii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O: Observation (Lateral)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Is there </a:t>
            </a:r>
            <a:r>
              <a:rPr lang="en-US" dirty="0" err="1" smtClean="0"/>
              <a:t>kyphosis</a:t>
            </a:r>
            <a:r>
              <a:rPr lang="en-US" dirty="0" smtClean="0"/>
              <a:t> in the thoracic spine or are the shoulders slumped forward?</a:t>
            </a:r>
          </a:p>
          <a:p>
            <a:r>
              <a:rPr lang="en-US" dirty="0" smtClean="0"/>
              <a:t>Is there forward or backward arm hang?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O: Observation (Posterior)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Is there asymmetry such as a low shoulder, uneven scapulae, or winging of one scapula and not the other?</a:t>
            </a:r>
          </a:p>
          <a:p>
            <a:r>
              <a:rPr lang="en-US" dirty="0" smtClean="0"/>
              <a:t>Is the scapula protracted because of a constricted pectoral muscle?</a:t>
            </a:r>
          </a:p>
          <a:p>
            <a:r>
              <a:rPr lang="en-US" dirty="0" smtClean="0"/>
              <a:t>Is there a winging scapula on one or both sides?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things to observe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Walking with arm swing or leaning toward injured side</a:t>
            </a:r>
          </a:p>
          <a:p>
            <a:pPr lvl="1"/>
            <a:r>
              <a:rPr lang="en-US" dirty="0" smtClean="0"/>
              <a:t>Swelling</a:t>
            </a:r>
          </a:p>
          <a:p>
            <a:pPr lvl="1"/>
            <a:r>
              <a:rPr lang="en-US" dirty="0" smtClean="0"/>
              <a:t>Deformity</a:t>
            </a:r>
          </a:p>
          <a:p>
            <a:pPr lvl="1"/>
            <a:r>
              <a:rPr lang="en-US" dirty="0" err="1" smtClean="0"/>
              <a:t>Eccymosis</a:t>
            </a:r>
            <a:r>
              <a:rPr lang="en-US" dirty="0" smtClean="0"/>
              <a:t> or discoloration</a:t>
            </a:r>
          </a:p>
          <a:p>
            <a:pPr lvl="1"/>
            <a:r>
              <a:rPr lang="en-US" dirty="0" smtClean="0"/>
              <a:t>Heat or warmth</a:t>
            </a:r>
          </a:p>
          <a:p>
            <a:pPr lvl="1"/>
            <a:r>
              <a:rPr lang="en-US" dirty="0" err="1" smtClean="0"/>
              <a:t>Crepitus</a:t>
            </a:r>
            <a:r>
              <a:rPr lang="en-US" dirty="0" smtClean="0"/>
              <a:t> or abnormal sounds at the Shoulder</a:t>
            </a:r>
          </a:p>
          <a:p>
            <a:pPr lvl="1"/>
            <a:r>
              <a:rPr lang="en-US" dirty="0" smtClean="0"/>
              <a:t>Redness</a:t>
            </a:r>
          </a:p>
          <a:p>
            <a:pPr lvl="1"/>
            <a:r>
              <a:rPr lang="en-US" dirty="0" smtClean="0"/>
              <a:t>Feeling or Sensation</a:t>
            </a:r>
          </a:p>
          <a:p>
            <a:pPr lvl="1"/>
            <a:r>
              <a:rPr lang="en-US" dirty="0" smtClean="0"/>
              <a:t>Range of Motion (ROM)</a:t>
            </a:r>
          </a:p>
          <a:p>
            <a:pPr lvl="1"/>
            <a:r>
              <a:rPr lang="en-US" dirty="0" smtClean="0"/>
              <a:t>Areas of Pain and Point Tenderness</a:t>
            </a:r>
          </a:p>
          <a:p>
            <a:pPr lvl="1"/>
            <a:r>
              <a:rPr lang="en-US" dirty="0" smtClean="0"/>
              <a:t>Muscle Atrophy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P: Palpate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List all the structures you can TOUCH on the Shoulder.</a:t>
            </a:r>
          </a:p>
          <a:p>
            <a:pPr lvl="1"/>
            <a:r>
              <a:rPr lang="en-US" dirty="0" smtClean="0"/>
              <a:t>Bones</a:t>
            </a:r>
          </a:p>
          <a:p>
            <a:pPr lvl="1"/>
            <a:r>
              <a:rPr lang="en-US" dirty="0" smtClean="0"/>
              <a:t>Joints</a:t>
            </a:r>
          </a:p>
          <a:p>
            <a:pPr lvl="1"/>
            <a:r>
              <a:rPr lang="en-US" dirty="0" smtClean="0"/>
              <a:t>Ligaments</a:t>
            </a:r>
          </a:p>
          <a:p>
            <a:pPr lvl="1"/>
            <a:r>
              <a:rPr lang="en-US" dirty="0" smtClean="0"/>
              <a:t>Muscles</a:t>
            </a:r>
          </a:p>
          <a:p>
            <a:pPr lvl="2"/>
            <a:r>
              <a:rPr lang="en-US" dirty="0" smtClean="0"/>
              <a:t>Anterior</a:t>
            </a:r>
          </a:p>
          <a:p>
            <a:pPr lvl="2"/>
            <a:r>
              <a:rPr lang="en-US" dirty="0" smtClean="0"/>
              <a:t>Posterior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44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644</TotalTime>
  <Words>1021</Words>
  <Application>Microsoft Office PowerPoint</Application>
  <PresentationFormat>On-screen Show (4:3)</PresentationFormat>
  <Paragraphs>312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Georgia</vt:lpstr>
      <vt:lpstr>Wingdings</vt:lpstr>
      <vt:lpstr>Wingdings 2</vt:lpstr>
      <vt:lpstr>Civic</vt:lpstr>
      <vt:lpstr>Shoulder Evaluation</vt:lpstr>
      <vt:lpstr>H: History</vt:lpstr>
      <vt:lpstr>H: History</vt:lpstr>
      <vt:lpstr>O: Observation</vt:lpstr>
      <vt:lpstr>O: Observation (Anterior)</vt:lpstr>
      <vt:lpstr>O: Observation (Lateral)</vt:lpstr>
      <vt:lpstr>O: Observation (Posterior)</vt:lpstr>
      <vt:lpstr>More things to observe</vt:lpstr>
      <vt:lpstr>P: Palpate</vt:lpstr>
      <vt:lpstr>P: Palpation of the Shoulder Joint</vt:lpstr>
      <vt:lpstr>P: Palpation of the Ligaments of the Shoulder </vt:lpstr>
      <vt:lpstr>P: Palpation of the Shoulder Muscles </vt:lpstr>
      <vt:lpstr>P: Palpation of the Shoulder Muscles</vt:lpstr>
      <vt:lpstr>S: Special Test</vt:lpstr>
      <vt:lpstr>S: Special Tests  (Anterior Muscles-AROM/PROM)</vt:lpstr>
      <vt:lpstr>S: Special Tests  (Anterior Muscles-AROM/PROM)</vt:lpstr>
      <vt:lpstr>S: Special Tests (AROM/PROM-Posterior Muscles)</vt:lpstr>
      <vt:lpstr>S: Special Tests (AROM/PROM- Posterior Muscles)</vt:lpstr>
      <vt:lpstr>S: Special Tests for Shoulder Instability (Dislocations/Subluxation of the GH Joint)</vt:lpstr>
      <vt:lpstr>S: Special Tests</vt:lpstr>
      <vt:lpstr>S: Special Tests-tests for injuries or weakness in the Rotator Cuff Muscles</vt:lpstr>
      <vt:lpstr>S: Special Tests</vt:lpstr>
      <vt:lpstr>S: Special Tests  (Anterior Muscles-MMT)</vt:lpstr>
      <vt:lpstr>S: Special Tests  (Anterior Muscles-MMT)</vt:lpstr>
      <vt:lpstr>S: Special Tests (Posterior Muscles-MMT)</vt:lpstr>
      <vt:lpstr>S: Special Tests (MMT- Posterior Muscles)</vt:lpstr>
      <vt:lpstr>Special Tests: Functional/Sports Specific Tests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Shoulder Evaluation</dc:title>
  <dc:creator>sennis</dc:creator>
  <cp:lastModifiedBy>sennis</cp:lastModifiedBy>
  <cp:revision>14</cp:revision>
  <dcterms:created xsi:type="dcterms:W3CDTF">2014-03-18T20:33:05Z</dcterms:created>
  <dcterms:modified xsi:type="dcterms:W3CDTF">2016-04-29T16:18:28Z</dcterms:modified>
</cp:coreProperties>
</file>