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6" r:id="rId7"/>
    <p:sldId id="278" r:id="rId8"/>
    <p:sldId id="261" r:id="rId9"/>
    <p:sldId id="262" r:id="rId10"/>
    <p:sldId id="279" r:id="rId11"/>
    <p:sldId id="263" r:id="rId12"/>
    <p:sldId id="264" r:id="rId13"/>
    <p:sldId id="275" r:id="rId14"/>
    <p:sldId id="280" r:id="rId15"/>
    <p:sldId id="265" r:id="rId16"/>
    <p:sldId id="266" r:id="rId17"/>
    <p:sldId id="267" r:id="rId18"/>
    <p:sldId id="268" r:id="rId19"/>
    <p:sldId id="282"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957F61DD-F35C-4D3F-A45F-602A3C4B0339}"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957F61DD-F35C-4D3F-A45F-602A3C4B033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22EABD-14A1-43DC-B8D1-03FDBC281618}" type="datetimeFigureOut">
              <a:rPr lang="en-US" smtClean="0"/>
              <a:pPr/>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7F61DD-F35C-4D3F-A45F-602A3C4B033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D22EABD-14A1-43DC-B8D1-03FDBC281618}" type="datetimeFigureOut">
              <a:rPr lang="en-US" smtClean="0"/>
              <a:pPr/>
              <a:t>2/24/2015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57F61DD-F35C-4D3F-A45F-602A3C4B033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Shoulder Injuries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Test of Acromioclavicular Joint Instability (Piano key sign)</a:t>
            </a:r>
            <a:endParaRPr lang="en-US" dirty="0"/>
          </a:p>
        </p:txBody>
      </p:sp>
      <p:sp>
        <p:nvSpPr>
          <p:cNvPr id="3" name="Content Placeholder 2"/>
          <p:cNvSpPr>
            <a:spLocks noGrp="1"/>
          </p:cNvSpPr>
          <p:nvPr>
            <p:ph idx="1"/>
          </p:nvPr>
        </p:nvSpPr>
        <p:spPr/>
        <p:txBody>
          <a:bodyPr/>
          <a:lstStyle/>
          <a:p>
            <a:r>
              <a:rPr lang="en-US" dirty="0" smtClean="0"/>
              <a:t>The acromioclavicular joint is first palpated to determine if there is any displacement of the acromion process and the distal head of the clavicle. Next, pressure is applied to the distal clavicle in all four directions to determine stability and any associated increase in pain. Pressure is applied to the tip of the shoulder, which compresses the acromioclavicular joint and may also increase pain.</a:t>
            </a:r>
            <a:endParaRPr lang="en-US" dirty="0"/>
          </a:p>
        </p:txBody>
      </p:sp>
    </p:spTree>
    <p:extLst>
      <p:ext uri="{BB962C8B-B14F-4D97-AF65-F5344CB8AC3E}">
        <p14:creationId xmlns:p14="http://schemas.microsoft.com/office/powerpoint/2010/main" val="336553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Rotator Cuff Strain or Tear </a:t>
            </a:r>
            <a:br>
              <a:rPr lang="en-US" dirty="0" smtClean="0"/>
            </a:br>
            <a:r>
              <a:rPr lang="en-US" dirty="0" smtClean="0"/>
              <a:t>(“SITS” Muscles)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Rotator Cuff Muscles: Supraspinatus</a:t>
            </a:r>
            <a:r>
              <a:rPr lang="en-US" dirty="0" smtClean="0"/>
              <a:t>, Infraspinatus, Teres Minor, </a:t>
            </a:r>
            <a:r>
              <a:rPr lang="en-US" dirty="0" err="1" smtClean="0"/>
              <a:t>Subscapularis</a:t>
            </a:r>
            <a:endParaRPr lang="en-US" dirty="0" smtClean="0"/>
          </a:p>
          <a:p>
            <a:r>
              <a:rPr lang="en-US" b="1" u="sng" dirty="0" err="1" smtClean="0"/>
              <a:t>Suprasinatus</a:t>
            </a:r>
            <a:r>
              <a:rPr lang="en-US" b="1" u="sng" dirty="0" smtClean="0"/>
              <a:t> </a:t>
            </a:r>
            <a:r>
              <a:rPr lang="en-US" b="1" u="sng" dirty="0" smtClean="0"/>
              <a:t>involved 75% of the time with rotator cuff injuries.</a:t>
            </a:r>
          </a:p>
          <a:p>
            <a:r>
              <a:rPr lang="en-US" dirty="0" smtClean="0"/>
              <a:t>Mechanism</a:t>
            </a:r>
          </a:p>
          <a:p>
            <a:pPr lvl="1"/>
            <a:r>
              <a:rPr lang="en-US" b="1" u="sng" dirty="0" smtClean="0"/>
              <a:t>Fall on outstretched shoulder</a:t>
            </a:r>
          </a:p>
          <a:p>
            <a:pPr lvl="1"/>
            <a:r>
              <a:rPr lang="en-US" b="1" u="sng" dirty="0" smtClean="0"/>
              <a:t>Lifting or throwing of heavy objects without proper warm-up</a:t>
            </a:r>
          </a:p>
          <a:p>
            <a:pPr lvl="1"/>
            <a:r>
              <a:rPr lang="en-US" b="1" u="sng" dirty="0" smtClean="0"/>
              <a:t>Poor overhead mechanics</a:t>
            </a:r>
          </a:p>
          <a:p>
            <a:r>
              <a:rPr lang="en-US" dirty="0" smtClean="0"/>
              <a:t>Signs and Symptoms</a:t>
            </a:r>
          </a:p>
          <a:p>
            <a:pPr lvl="1"/>
            <a:r>
              <a:rPr lang="en-US" dirty="0" smtClean="0"/>
              <a:t>Pain over shoulder joint, increases with ROM</a:t>
            </a:r>
          </a:p>
          <a:p>
            <a:pPr lvl="1"/>
            <a:r>
              <a:rPr lang="en-US" dirty="0" smtClean="0"/>
              <a:t>Point tenderness over shoulder</a:t>
            </a:r>
          </a:p>
          <a:p>
            <a:pPr lvl="1"/>
            <a:r>
              <a:rPr lang="en-US" dirty="0" smtClean="0"/>
              <a:t>Decreased ROM due to pain</a:t>
            </a:r>
          </a:p>
          <a:p>
            <a:pPr lvl="1"/>
            <a:r>
              <a:rPr lang="en-US" dirty="0" smtClean="0"/>
              <a:t>Muscular weakness possible, depending on severity </a:t>
            </a:r>
          </a:p>
          <a:p>
            <a:r>
              <a:rPr lang="en-US" dirty="0" smtClean="0"/>
              <a:t>Treatment</a:t>
            </a:r>
          </a:p>
          <a:p>
            <a:pPr lvl="1"/>
            <a:r>
              <a:rPr lang="en-US" dirty="0" smtClean="0"/>
              <a:t>Rest</a:t>
            </a:r>
          </a:p>
          <a:p>
            <a:pPr lvl="1"/>
            <a:r>
              <a:rPr lang="en-US" dirty="0" smtClean="0"/>
              <a:t>Ice</a:t>
            </a:r>
          </a:p>
          <a:p>
            <a:pPr lvl="1"/>
            <a:r>
              <a:rPr lang="en-US" dirty="0" smtClean="0"/>
              <a:t>Stretching followed by strengthening exercises</a:t>
            </a:r>
          </a:p>
          <a:p>
            <a:pPr lvl="1"/>
            <a:r>
              <a:rPr lang="en-US" dirty="0" smtClean="0"/>
              <a:t>Proper techniques in overhand movement</a:t>
            </a:r>
          </a:p>
          <a:p>
            <a:pPr lvl="1"/>
            <a:r>
              <a:rPr lang="en-US" dirty="0" smtClean="0"/>
              <a:t>Referral if problem persists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Rotator Cuff Strain or Tear</a:t>
            </a:r>
            <a:br>
              <a:rPr lang="en-US" dirty="0" smtClean="0"/>
            </a:br>
            <a:r>
              <a:rPr lang="en-US" dirty="0" smtClean="0"/>
              <a:t>Continued…</a:t>
            </a:r>
            <a:endParaRPr lang="en-US" dirty="0"/>
          </a:p>
        </p:txBody>
      </p:sp>
      <p:pic>
        <p:nvPicPr>
          <p:cNvPr id="4" name="Content Placeholder 3" descr="rotator_cuff_high.jpg"/>
          <p:cNvPicPr>
            <a:picLocks noGrp="1" noChangeAspect="1"/>
          </p:cNvPicPr>
          <p:nvPr>
            <p:ph idx="1"/>
          </p:nvPr>
        </p:nvPicPr>
        <p:blipFill>
          <a:blip r:embed="rId2" cstate="print"/>
          <a:stretch>
            <a:fillRect/>
          </a:stretch>
        </p:blipFill>
        <p:spPr>
          <a:xfrm>
            <a:off x="2514600" y="1393211"/>
            <a:ext cx="4097016" cy="5464789"/>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Drop Arm Test-Tests for Injury to Rotator Cuff Muscle (Supraspinatus</a:t>
            </a:r>
            <a:r>
              <a:rPr lang="en-US" dirty="0" smtClean="0"/>
              <a:t>)</a:t>
            </a:r>
            <a:endParaRPr lang="en-US" dirty="0"/>
          </a:p>
        </p:txBody>
      </p:sp>
      <p:sp>
        <p:nvSpPr>
          <p:cNvPr id="3" name="Content Placeholder 2"/>
          <p:cNvSpPr>
            <a:spLocks noGrp="1"/>
          </p:cNvSpPr>
          <p:nvPr>
            <p:ph sz="half" idx="1"/>
          </p:nvPr>
        </p:nvSpPr>
        <p:spPr/>
        <p:txBody>
          <a:bodyPr>
            <a:normAutofit lnSpcReduction="10000"/>
          </a:bodyPr>
          <a:lstStyle/>
          <a:p>
            <a:endParaRPr lang="en-US" dirty="0" smtClean="0"/>
          </a:p>
          <a:p>
            <a:r>
              <a:rPr lang="en-US" dirty="0" smtClean="0"/>
              <a:t>a diagnostic test for a tear in the supraspinatus tendon. The result is positive if the patient is unable to lower the affected arm slowly and smoothly from a position of 90 degrees of abduction. </a:t>
            </a:r>
          </a:p>
          <a:p>
            <a:endParaRPr lang="en-US" dirty="0"/>
          </a:p>
        </p:txBody>
      </p:sp>
      <p:sp>
        <p:nvSpPr>
          <p:cNvPr id="5" name="Content Placeholder 4"/>
          <p:cNvSpPr>
            <a:spLocks noGrp="1"/>
          </p:cNvSpPr>
          <p:nvPr>
            <p:ph sz="half" idx="2"/>
          </p:nvPr>
        </p:nvSpPr>
        <p:spPr/>
        <p:txBody>
          <a:bodyPr>
            <a:normAutofit lnSpcReduction="10000"/>
          </a:bodyPr>
          <a:lstStyle/>
          <a:p>
            <a:endParaRPr lang="en-US" dirty="0"/>
          </a:p>
        </p:txBody>
      </p:sp>
      <p:pic>
        <p:nvPicPr>
          <p:cNvPr id="4" name="Picture 3" descr="rotator-cuff-drop_~MM110001.jpg"/>
          <p:cNvPicPr>
            <a:picLocks noChangeAspect="1"/>
          </p:cNvPicPr>
          <p:nvPr/>
        </p:nvPicPr>
        <p:blipFill>
          <a:blip r:embed="rId2" cstate="print"/>
          <a:stretch>
            <a:fillRect/>
          </a:stretch>
        </p:blipFill>
        <p:spPr>
          <a:xfrm>
            <a:off x="5105400" y="2667000"/>
            <a:ext cx="3200400" cy="2859024"/>
          </a:xfrm>
          <a:prstGeom prst="rect">
            <a:avLst/>
          </a:prstGeom>
        </p:spPr>
      </p:pic>
    </p:spTree>
    <p:extLst>
      <p:ext uri="{BB962C8B-B14F-4D97-AF65-F5344CB8AC3E}">
        <p14:creationId xmlns:p14="http://schemas.microsoft.com/office/powerpoint/2010/main" val="24060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endParaRPr lang="en-US" dirty="0" smtClean="0"/>
          </a:p>
          <a:p>
            <a:r>
              <a:rPr lang="en-US" b="1" u="sng" dirty="0" smtClean="0"/>
              <a:t>Empty Can Test</a:t>
            </a:r>
            <a:endParaRPr lang="en-US" b="1" u="sng" dirty="0"/>
          </a:p>
        </p:txBody>
      </p:sp>
      <p:sp>
        <p:nvSpPr>
          <p:cNvPr id="3" name="Text Placeholder 2"/>
          <p:cNvSpPr>
            <a:spLocks noGrp="1"/>
          </p:cNvSpPr>
          <p:nvPr>
            <p:ph type="body" sz="half" idx="3"/>
          </p:nvPr>
        </p:nvSpPr>
        <p:spPr/>
        <p:txBody>
          <a:bodyPr>
            <a:normAutofit fontScale="92500" lnSpcReduction="20000"/>
          </a:bodyPr>
          <a:lstStyle/>
          <a:p>
            <a:endParaRPr lang="en-US" dirty="0" smtClean="0"/>
          </a:p>
          <a:p>
            <a:r>
              <a:rPr lang="en-US" b="1" u="sng" dirty="0" smtClean="0"/>
              <a:t>Drop Arm Test</a:t>
            </a:r>
            <a:endParaRPr lang="en-US" b="1" u="sng" dirty="0"/>
          </a:p>
        </p:txBody>
      </p:sp>
      <p:pic>
        <p:nvPicPr>
          <p:cNvPr id="7" name="Content Placeholder 6" descr="empty can test.jpg"/>
          <p:cNvPicPr>
            <a:picLocks noGrp="1" noChangeAspect="1"/>
          </p:cNvPicPr>
          <p:nvPr>
            <p:ph sz="quarter" idx="2"/>
          </p:nvPr>
        </p:nvPicPr>
        <p:blipFill>
          <a:blip r:embed="rId2" cstate="print"/>
          <a:stretch>
            <a:fillRect/>
          </a:stretch>
        </p:blipFill>
        <p:spPr>
          <a:xfrm>
            <a:off x="838200" y="3124200"/>
            <a:ext cx="2743200" cy="2362199"/>
          </a:xfrm>
        </p:spPr>
      </p:pic>
      <p:pic>
        <p:nvPicPr>
          <p:cNvPr id="8" name="Content Placeholder 7" descr="drop arm test.jpg"/>
          <p:cNvPicPr>
            <a:picLocks noGrp="1" noChangeAspect="1"/>
          </p:cNvPicPr>
          <p:nvPr>
            <p:ph sz="quarter" idx="4"/>
          </p:nvPr>
        </p:nvPicPr>
        <p:blipFill>
          <a:blip r:embed="rId3" cstate="print"/>
          <a:stretch>
            <a:fillRect/>
          </a:stretch>
        </p:blipFill>
        <p:spPr>
          <a:xfrm>
            <a:off x="5334000" y="3124200"/>
            <a:ext cx="2895600" cy="2286000"/>
          </a:xfrm>
        </p:spPr>
      </p:pic>
      <p:sp>
        <p:nvSpPr>
          <p:cNvPr id="6" name="Title 5"/>
          <p:cNvSpPr>
            <a:spLocks noGrp="1"/>
          </p:cNvSpPr>
          <p:nvPr>
            <p:ph type="title"/>
          </p:nvPr>
        </p:nvSpPr>
        <p:spPr>
          <a:xfrm>
            <a:off x="301752" y="228600"/>
            <a:ext cx="8534400" cy="914400"/>
          </a:xfrm>
        </p:spPr>
        <p:txBody>
          <a:bodyPr>
            <a:normAutofit fontScale="90000"/>
          </a:bodyPr>
          <a:lstStyle/>
          <a:p>
            <a:r>
              <a:rPr lang="en-US" dirty="0" smtClean="0"/>
              <a:t/>
            </a:r>
            <a:br>
              <a:rPr lang="en-US" dirty="0" smtClean="0"/>
            </a:br>
            <a:r>
              <a:rPr lang="en-US" dirty="0" smtClean="0"/>
              <a:t>Special Tests-tests for injuries or weakness in the Rotator Cuff Muscles</a:t>
            </a:r>
            <a:endParaRPr lang="en-US" dirty="0"/>
          </a:p>
        </p:txBody>
      </p:sp>
    </p:spTree>
    <p:extLst>
      <p:ext uri="{BB962C8B-B14F-4D97-AF65-F5344CB8AC3E}">
        <p14:creationId xmlns:p14="http://schemas.microsoft.com/office/powerpoint/2010/main" val="2761924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Contusion to Upper Arm </a:t>
            </a:r>
            <a:br>
              <a:rPr lang="en-US" dirty="0" smtClean="0"/>
            </a:br>
            <a:r>
              <a:rPr lang="en-US" u="sng" dirty="0" smtClean="0"/>
              <a:t>(Deltoid – Most Common)</a:t>
            </a:r>
            <a:endParaRPr lang="en-US" u="sng" dirty="0"/>
          </a:p>
        </p:txBody>
      </p:sp>
      <p:sp>
        <p:nvSpPr>
          <p:cNvPr id="3" name="Content Placeholder 2"/>
          <p:cNvSpPr>
            <a:spLocks noGrp="1"/>
          </p:cNvSpPr>
          <p:nvPr>
            <p:ph idx="1"/>
          </p:nvPr>
        </p:nvSpPr>
        <p:spPr/>
        <p:txBody>
          <a:bodyPr>
            <a:normAutofit fontScale="85000" lnSpcReduction="20000"/>
          </a:bodyPr>
          <a:lstStyle/>
          <a:p>
            <a:r>
              <a:rPr lang="en-US" b="1" u="sng" dirty="0" smtClean="0"/>
              <a:t>Precautions-prevent the possibility of myositis </a:t>
            </a:r>
            <a:r>
              <a:rPr lang="en-US" b="1" u="sng" dirty="0" err="1" smtClean="0"/>
              <a:t>ossificans</a:t>
            </a:r>
            <a:r>
              <a:rPr lang="en-US" b="1" u="sng" dirty="0" smtClean="0"/>
              <a:t> (calcium formation from repetitive trauma)</a:t>
            </a:r>
            <a:endParaRPr lang="en-US" b="1" u="sng" dirty="0" smtClean="0"/>
          </a:p>
          <a:p>
            <a:r>
              <a:rPr lang="en-US" dirty="0" smtClean="0"/>
              <a:t>Mechanism</a:t>
            </a:r>
          </a:p>
          <a:p>
            <a:pPr lvl="1"/>
            <a:r>
              <a:rPr lang="en-US" dirty="0" smtClean="0"/>
              <a:t>Direct blow</a:t>
            </a:r>
          </a:p>
          <a:p>
            <a:pPr lvl="1"/>
            <a:r>
              <a:rPr lang="en-US" dirty="0" smtClean="0"/>
              <a:t>Fall on arm</a:t>
            </a:r>
          </a:p>
          <a:p>
            <a:r>
              <a:rPr lang="en-US" dirty="0" smtClean="0"/>
              <a:t>Signs and Symptoms</a:t>
            </a:r>
          </a:p>
          <a:p>
            <a:pPr lvl="1"/>
            <a:r>
              <a:rPr lang="en-US" dirty="0" smtClean="0"/>
              <a:t>Point tenderness and swelling over area</a:t>
            </a:r>
          </a:p>
          <a:p>
            <a:pPr lvl="1"/>
            <a:r>
              <a:rPr lang="en-US" dirty="0" smtClean="0"/>
              <a:t>Pain on palpation and active ROM</a:t>
            </a:r>
          </a:p>
          <a:p>
            <a:pPr lvl="1"/>
            <a:r>
              <a:rPr lang="en-US" dirty="0" smtClean="0"/>
              <a:t>Bruising and possible limp in muscle belly</a:t>
            </a:r>
          </a:p>
          <a:p>
            <a:pPr lvl="1"/>
            <a:r>
              <a:rPr lang="en-US" dirty="0" smtClean="0"/>
              <a:t>Possible a decreased ROM</a:t>
            </a:r>
          </a:p>
          <a:p>
            <a:r>
              <a:rPr lang="en-US" dirty="0" smtClean="0"/>
              <a:t>Treatment</a:t>
            </a:r>
          </a:p>
          <a:p>
            <a:pPr lvl="1"/>
            <a:r>
              <a:rPr lang="en-US" dirty="0" smtClean="0"/>
              <a:t>Ice</a:t>
            </a:r>
          </a:p>
          <a:p>
            <a:pPr lvl="1"/>
            <a:r>
              <a:rPr lang="en-US" dirty="0" smtClean="0"/>
              <a:t>Padding and protection</a:t>
            </a:r>
          </a:p>
          <a:p>
            <a:pPr lvl="1"/>
            <a:r>
              <a:rPr lang="en-US" dirty="0" smtClean="0"/>
              <a:t>Strengthening exercises</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pic>
        <p:nvPicPr>
          <p:cNvPr id="4" name="Content Placeholder 3" descr="biceps-upper_arm_front.gif"/>
          <p:cNvPicPr>
            <a:picLocks noGrp="1" noChangeAspect="1"/>
          </p:cNvPicPr>
          <p:nvPr>
            <p:ph idx="1"/>
          </p:nvPr>
        </p:nvPicPr>
        <p:blipFill>
          <a:blip r:embed="rId2" cstate="print"/>
          <a:stretch>
            <a:fillRect/>
          </a:stretch>
        </p:blipFill>
        <p:spPr>
          <a:xfrm>
            <a:off x="609600" y="0"/>
            <a:ext cx="7848600" cy="66915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Brachial Plexus Injuries</a:t>
            </a:r>
            <a:br>
              <a:rPr lang="en-US" u="sng" dirty="0" smtClean="0"/>
            </a:br>
            <a:r>
              <a:rPr lang="en-US" u="sng" dirty="0" smtClean="0"/>
              <a:t>(Stingers or Burners)</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Bundles of nerves that run from the neck to the shoulder area. Commonly injured in football</a:t>
            </a:r>
          </a:p>
          <a:p>
            <a:r>
              <a:rPr lang="en-US" dirty="0" smtClean="0"/>
              <a:t>Mechanism</a:t>
            </a:r>
          </a:p>
          <a:p>
            <a:pPr lvl="1"/>
            <a:r>
              <a:rPr lang="en-US" b="1" u="sng" dirty="0" smtClean="0"/>
              <a:t>Arm trapped down </a:t>
            </a:r>
            <a:r>
              <a:rPr lang="en-US" b="1" u="sng" dirty="0" smtClean="0"/>
              <a:t>inferiorly and </a:t>
            </a:r>
            <a:r>
              <a:rPr lang="en-US" b="1" u="sng" dirty="0" smtClean="0"/>
              <a:t>head rotated and pushed to the side </a:t>
            </a:r>
            <a:r>
              <a:rPr lang="en-US" b="1" u="sng" dirty="0" smtClean="0"/>
              <a:t>laterally (stretch </a:t>
            </a:r>
            <a:r>
              <a:rPr lang="en-US" b="1" u="sng" dirty="0" smtClean="0"/>
              <a:t>injury)</a:t>
            </a:r>
          </a:p>
          <a:p>
            <a:r>
              <a:rPr lang="en-US" dirty="0" smtClean="0"/>
              <a:t>Signs and Symptoms</a:t>
            </a:r>
          </a:p>
          <a:p>
            <a:pPr lvl="1"/>
            <a:r>
              <a:rPr lang="en-US" b="1" u="sng" dirty="0" smtClean="0"/>
              <a:t>Numbness and tingling in the arm</a:t>
            </a:r>
          </a:p>
          <a:p>
            <a:pPr lvl="1"/>
            <a:r>
              <a:rPr lang="en-US" b="1" u="sng" dirty="0" smtClean="0"/>
              <a:t>Loss of strength and some ROM</a:t>
            </a:r>
          </a:p>
          <a:p>
            <a:pPr lvl="1"/>
            <a:r>
              <a:rPr lang="en-US" b="1" u="sng" dirty="0" smtClean="0"/>
              <a:t>Athlete usually carries arm to the side, bending to one side</a:t>
            </a:r>
          </a:p>
          <a:p>
            <a:pPr lvl="1"/>
            <a:r>
              <a:rPr lang="en-US" dirty="0" smtClean="0"/>
              <a:t>Possible pain and soreness over arm</a:t>
            </a:r>
          </a:p>
          <a:p>
            <a:r>
              <a:rPr lang="en-US" dirty="0" smtClean="0"/>
              <a:t>Treatment</a:t>
            </a:r>
          </a:p>
          <a:p>
            <a:pPr lvl="1"/>
            <a:r>
              <a:rPr lang="en-US" dirty="0" smtClean="0"/>
              <a:t>Check neck to rule out fracture</a:t>
            </a:r>
          </a:p>
          <a:p>
            <a:pPr lvl="1"/>
            <a:r>
              <a:rPr lang="en-US" b="1" u="sng" dirty="0" smtClean="0"/>
              <a:t>Hold athlete out of action until ROM and full strength return</a:t>
            </a:r>
          </a:p>
          <a:p>
            <a:pPr lvl="1"/>
            <a:r>
              <a:rPr lang="en-US" dirty="0" smtClean="0"/>
              <a:t>Ice</a:t>
            </a:r>
          </a:p>
          <a:p>
            <a:pPr lvl="1"/>
            <a:r>
              <a:rPr lang="en-US" dirty="0" smtClean="0"/>
              <a:t>Referral if problem reoccurs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Brachial Plexus Injuries</a:t>
            </a:r>
            <a:br>
              <a:rPr lang="en-US" dirty="0" smtClean="0"/>
            </a:br>
            <a:r>
              <a:rPr lang="en-US" dirty="0" smtClean="0"/>
              <a:t>Continued…</a:t>
            </a:r>
            <a:endParaRPr lang="en-US" dirty="0"/>
          </a:p>
        </p:txBody>
      </p:sp>
      <p:pic>
        <p:nvPicPr>
          <p:cNvPr id="4" name="Content Placeholder 3" descr="cervical_burners_anatomy01.jpg"/>
          <p:cNvPicPr>
            <a:picLocks noGrp="1" noChangeAspect="1"/>
          </p:cNvPicPr>
          <p:nvPr>
            <p:ph idx="1"/>
          </p:nvPr>
        </p:nvPicPr>
        <p:blipFill>
          <a:blip r:embed="rId2" cstate="print"/>
          <a:stretch>
            <a:fillRect/>
          </a:stretch>
        </p:blipFill>
        <p:spPr>
          <a:xfrm>
            <a:off x="1981200" y="2129632"/>
            <a:ext cx="4953000" cy="371475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752" y="1524000"/>
            <a:ext cx="4040188" cy="990600"/>
          </a:xfrm>
        </p:spPr>
        <p:txBody>
          <a:bodyPr>
            <a:normAutofit fontScale="85000" lnSpcReduction="10000"/>
          </a:bodyPr>
          <a:lstStyle/>
          <a:p>
            <a:r>
              <a:rPr lang="en-US" b="1" u="sng" dirty="0" smtClean="0"/>
              <a:t>Shoulder Impingement Test-tests for Bursitis/Tendonitis of RC</a:t>
            </a:r>
            <a:endParaRPr lang="en-US" b="1" u="sng" dirty="0"/>
          </a:p>
        </p:txBody>
      </p:sp>
      <p:sp>
        <p:nvSpPr>
          <p:cNvPr id="3" name="Text Placeholder 2"/>
          <p:cNvSpPr>
            <a:spLocks noGrp="1"/>
          </p:cNvSpPr>
          <p:nvPr>
            <p:ph type="body" sz="half" idx="3"/>
          </p:nvPr>
        </p:nvSpPr>
        <p:spPr/>
        <p:txBody>
          <a:bodyPr>
            <a:normAutofit lnSpcReduction="10000"/>
          </a:bodyPr>
          <a:lstStyle/>
          <a:p>
            <a:r>
              <a:rPr lang="en-US" b="1" u="sng" dirty="0" smtClean="0"/>
              <a:t>Sulcus Sign-tests the GH ligament</a:t>
            </a:r>
            <a:endParaRPr lang="en-US" b="1" u="sng" dirty="0"/>
          </a:p>
        </p:txBody>
      </p:sp>
      <p:pic>
        <p:nvPicPr>
          <p:cNvPr id="7" name="Content Placeholder 6" descr="impingement test.jpg"/>
          <p:cNvPicPr>
            <a:picLocks noGrp="1" noChangeAspect="1"/>
          </p:cNvPicPr>
          <p:nvPr>
            <p:ph sz="quarter" idx="2"/>
          </p:nvPr>
        </p:nvPicPr>
        <p:blipFill>
          <a:blip r:embed="rId2" cstate="print"/>
          <a:stretch>
            <a:fillRect/>
          </a:stretch>
        </p:blipFill>
        <p:spPr>
          <a:xfrm>
            <a:off x="838200" y="2895600"/>
            <a:ext cx="3047999" cy="3048000"/>
          </a:xfrm>
        </p:spPr>
      </p:pic>
      <p:pic>
        <p:nvPicPr>
          <p:cNvPr id="8" name="Content Placeholder 7" descr="sulcus sign.jpg"/>
          <p:cNvPicPr>
            <a:picLocks noGrp="1" noChangeAspect="1"/>
          </p:cNvPicPr>
          <p:nvPr>
            <p:ph sz="quarter" idx="4"/>
          </p:nvPr>
        </p:nvPicPr>
        <p:blipFill>
          <a:blip r:embed="rId3" cstate="print"/>
          <a:stretch>
            <a:fillRect/>
          </a:stretch>
        </p:blipFill>
        <p:spPr>
          <a:xfrm>
            <a:off x="5029200" y="2971800"/>
            <a:ext cx="3429000" cy="2971800"/>
          </a:xfrm>
        </p:spPr>
      </p:pic>
      <p:sp>
        <p:nvSpPr>
          <p:cNvPr id="6" name="Title 5"/>
          <p:cNvSpPr>
            <a:spLocks noGrp="1"/>
          </p:cNvSpPr>
          <p:nvPr>
            <p:ph type="title"/>
          </p:nvPr>
        </p:nvSpPr>
        <p:spPr/>
        <p:txBody>
          <a:bodyPr/>
          <a:lstStyle/>
          <a:p>
            <a:r>
              <a:rPr lang="en-US" dirty="0" smtClean="0"/>
              <a:t>More Special Tests</a:t>
            </a:r>
            <a:endParaRPr lang="en-US" dirty="0"/>
          </a:p>
        </p:txBody>
      </p:sp>
    </p:spTree>
    <p:extLst>
      <p:ext uri="{BB962C8B-B14F-4D97-AF65-F5344CB8AC3E}">
        <p14:creationId xmlns:p14="http://schemas.microsoft.com/office/powerpoint/2010/main" val="3863780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Fractures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Location</a:t>
            </a:r>
          </a:p>
          <a:p>
            <a:pPr lvl="1"/>
            <a:r>
              <a:rPr lang="en-US" b="1" u="sng" dirty="0" smtClean="0"/>
              <a:t>Clavicle: where it changes shape</a:t>
            </a:r>
          </a:p>
          <a:p>
            <a:pPr lvl="1"/>
            <a:r>
              <a:rPr lang="en-US" b="1" u="sng" dirty="0" smtClean="0"/>
              <a:t>Scapula: rare injury</a:t>
            </a:r>
          </a:p>
          <a:p>
            <a:pPr lvl="1"/>
            <a:r>
              <a:rPr lang="en-US" b="1" u="sng" dirty="0" smtClean="0"/>
              <a:t>Humerus: neck of humerus or shaft </a:t>
            </a:r>
          </a:p>
          <a:p>
            <a:r>
              <a:rPr lang="en-US" dirty="0" smtClean="0"/>
              <a:t>Mechanism of Injury</a:t>
            </a:r>
          </a:p>
          <a:p>
            <a:pPr lvl="1"/>
            <a:r>
              <a:rPr lang="en-US" b="1" u="sng" dirty="0" smtClean="0"/>
              <a:t>Fall on an outstretched arm</a:t>
            </a:r>
          </a:p>
          <a:p>
            <a:pPr lvl="1"/>
            <a:r>
              <a:rPr lang="en-US" dirty="0" smtClean="0"/>
              <a:t>Direct blow</a:t>
            </a:r>
          </a:p>
          <a:p>
            <a:r>
              <a:rPr lang="en-US" dirty="0" smtClean="0"/>
              <a:t>Signs and Symptoms</a:t>
            </a:r>
          </a:p>
          <a:p>
            <a:pPr lvl="1"/>
            <a:r>
              <a:rPr lang="en-US" dirty="0" smtClean="0"/>
              <a:t>Pain and point tenderness over fracture site</a:t>
            </a:r>
          </a:p>
          <a:p>
            <a:pPr lvl="1"/>
            <a:r>
              <a:rPr lang="en-US" dirty="0" smtClean="0"/>
              <a:t>Possible deformity</a:t>
            </a:r>
          </a:p>
          <a:p>
            <a:pPr lvl="1"/>
            <a:r>
              <a:rPr lang="en-US" dirty="0" smtClean="0"/>
              <a:t>Swelling and possible crepitus</a:t>
            </a:r>
          </a:p>
          <a:p>
            <a:pPr lvl="1"/>
            <a:r>
              <a:rPr lang="en-US" dirty="0" smtClean="0"/>
              <a:t>Decreased ROM and strength over shoulder joint</a:t>
            </a:r>
          </a:p>
          <a:p>
            <a:r>
              <a:rPr lang="en-US" dirty="0" smtClean="0"/>
              <a:t>Treatment</a:t>
            </a:r>
          </a:p>
          <a:p>
            <a:pPr lvl="1"/>
            <a:r>
              <a:rPr lang="en-US" b="1" u="sng" dirty="0" smtClean="0"/>
              <a:t>Immobilization</a:t>
            </a:r>
          </a:p>
          <a:p>
            <a:pPr lvl="1"/>
            <a:r>
              <a:rPr lang="en-US" b="1" u="sng" dirty="0" smtClean="0"/>
              <a:t>PRICES</a:t>
            </a:r>
            <a:endParaRPr lang="en-US" b="1" u="sng" dirty="0" smtClean="0"/>
          </a:p>
          <a:p>
            <a:pPr lvl="1"/>
            <a:r>
              <a:rPr lang="en-US" b="1" u="sng" dirty="0" smtClean="0"/>
              <a:t>Referral to physician for x-rays/evaluation</a:t>
            </a:r>
            <a:endParaRPr lang="en-US" b="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SPECIAL TESTS</a:t>
            </a:r>
            <a:endParaRPr lang="en-US" dirty="0"/>
          </a:p>
        </p:txBody>
      </p:sp>
      <p:sp>
        <p:nvSpPr>
          <p:cNvPr id="4" name="Content Placeholder 3"/>
          <p:cNvSpPr>
            <a:spLocks noGrp="1"/>
          </p:cNvSpPr>
          <p:nvPr>
            <p:ph sz="half" idx="1"/>
          </p:nvPr>
        </p:nvSpPr>
        <p:spPr/>
        <p:txBody>
          <a:bodyPr/>
          <a:lstStyle/>
          <a:p>
            <a:r>
              <a:rPr lang="en-US" b="1" u="sng" dirty="0" err="1"/>
              <a:t>Appley’s</a:t>
            </a:r>
            <a:r>
              <a:rPr lang="en-US" b="1" u="sng" dirty="0"/>
              <a:t> Scratch Test-determines </a:t>
            </a:r>
            <a:r>
              <a:rPr lang="en-US" b="1" u="sng" dirty="0" smtClean="0"/>
              <a:t>ROM limitations </a:t>
            </a:r>
            <a:endParaRPr lang="en-US" b="1" u="sng" dirty="0"/>
          </a:p>
        </p:txBody>
      </p:sp>
      <p:pic>
        <p:nvPicPr>
          <p:cNvPr id="6" name="Content Placeholder 8" descr="appley's scratch.jpg"/>
          <p:cNvPicPr>
            <a:picLocks noGrp="1" noChangeAspect="1"/>
          </p:cNvPicPr>
          <p:nvPr>
            <p:ph sz="half" idx="2"/>
          </p:nvPr>
        </p:nvPicPr>
        <p:blipFill>
          <a:blip r:embed="rId2" cstate="print"/>
          <a:stretch>
            <a:fillRect/>
          </a:stretch>
        </p:blipFill>
        <p:spPr>
          <a:xfrm>
            <a:off x="5105400" y="1905000"/>
            <a:ext cx="3428999" cy="4038600"/>
          </a:xfrm>
        </p:spPr>
      </p:pic>
    </p:spTree>
    <p:extLst>
      <p:ext uri="{BB962C8B-B14F-4D97-AF65-F5344CB8AC3E}">
        <p14:creationId xmlns:p14="http://schemas.microsoft.com/office/powerpoint/2010/main" val="1545206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Fractures</a:t>
            </a:r>
            <a:br>
              <a:rPr lang="en-US" dirty="0" smtClean="0"/>
            </a:br>
            <a:r>
              <a:rPr lang="en-US" dirty="0" smtClean="0"/>
              <a:t>Continued…</a:t>
            </a:r>
            <a:endParaRPr lang="en-US" dirty="0"/>
          </a:p>
        </p:txBody>
      </p:sp>
      <p:pic>
        <p:nvPicPr>
          <p:cNvPr id="4" name="Content Placeholder 3" descr="four_part_shoulder_fracture.jpg"/>
          <p:cNvPicPr>
            <a:picLocks noGrp="1" noChangeAspect="1"/>
          </p:cNvPicPr>
          <p:nvPr>
            <p:ph idx="1"/>
          </p:nvPr>
        </p:nvPicPr>
        <p:blipFill>
          <a:blip r:embed="rId2" cstate="print"/>
          <a:stretch>
            <a:fillRect/>
          </a:stretch>
        </p:blipFill>
        <p:spPr>
          <a:xfrm>
            <a:off x="2895600" y="1676400"/>
            <a:ext cx="3128963" cy="459598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Dislocation</a:t>
            </a:r>
            <a:r>
              <a:rPr lang="en-US" sz="2800" dirty="0"/>
              <a:t>s</a:t>
            </a:r>
            <a:endParaRPr lang="en-US" sz="2800" dirty="0"/>
          </a:p>
        </p:txBody>
      </p:sp>
      <p:sp>
        <p:nvSpPr>
          <p:cNvPr id="3" name="Content Placeholder 2"/>
          <p:cNvSpPr>
            <a:spLocks noGrp="1"/>
          </p:cNvSpPr>
          <p:nvPr>
            <p:ph idx="1"/>
          </p:nvPr>
        </p:nvSpPr>
        <p:spPr>
          <a:xfrm>
            <a:off x="457200" y="1295400"/>
            <a:ext cx="8229600" cy="4754563"/>
          </a:xfrm>
        </p:spPr>
        <p:txBody>
          <a:bodyPr>
            <a:normAutofit fontScale="70000" lnSpcReduction="20000"/>
          </a:bodyPr>
          <a:lstStyle/>
          <a:p>
            <a:r>
              <a:rPr lang="en-US" u="sng" dirty="0" smtClean="0"/>
              <a:t>Anterior</a:t>
            </a:r>
            <a:r>
              <a:rPr lang="en-US" dirty="0" smtClean="0"/>
              <a:t>: </a:t>
            </a:r>
            <a:r>
              <a:rPr lang="en-US" b="1" u="sng" dirty="0" smtClean="0"/>
              <a:t>Forward/downward displacement of the shoulder, COMMON INJURY, usually </a:t>
            </a:r>
            <a:r>
              <a:rPr lang="en-US" b="1" u="sng" dirty="0" smtClean="0"/>
              <a:t>reoccurs</a:t>
            </a:r>
          </a:p>
          <a:p>
            <a:r>
              <a:rPr lang="en-US" u="sng" dirty="0" smtClean="0"/>
              <a:t>Posterior</a:t>
            </a:r>
            <a:r>
              <a:rPr lang="en-US" u="sng" dirty="0" smtClean="0"/>
              <a:t>:</a:t>
            </a:r>
            <a:r>
              <a:rPr lang="en-US" dirty="0" smtClean="0"/>
              <a:t> backward displacement of the shoulder, unusual and difficult to spot and treat</a:t>
            </a:r>
            <a:endParaRPr lang="en-US" u="sng" dirty="0" smtClean="0"/>
          </a:p>
          <a:p>
            <a:r>
              <a:rPr lang="en-US" dirty="0" smtClean="0"/>
              <a:t>Mechanism of Injury</a:t>
            </a:r>
          </a:p>
          <a:p>
            <a:pPr lvl="1"/>
            <a:r>
              <a:rPr lang="en-US" dirty="0" smtClean="0"/>
              <a:t>Fall on an outstretched arm</a:t>
            </a:r>
          </a:p>
          <a:p>
            <a:pPr lvl="1"/>
            <a:r>
              <a:rPr lang="en-US" dirty="0" smtClean="0"/>
              <a:t>Vigorous pulling of the arm in either </a:t>
            </a:r>
            <a:r>
              <a:rPr lang="en-US" dirty="0" smtClean="0"/>
              <a:t>direction</a:t>
            </a:r>
          </a:p>
          <a:p>
            <a:pPr lvl="1"/>
            <a:r>
              <a:rPr lang="en-US" b="1" u="sng" dirty="0" smtClean="0"/>
              <a:t>ANTERIOR: ABDUCTION/EXTERNAL ROTATION</a:t>
            </a:r>
            <a:endParaRPr lang="en-US" b="1" u="sng" dirty="0" smtClean="0"/>
          </a:p>
          <a:p>
            <a:r>
              <a:rPr lang="en-US" dirty="0" smtClean="0"/>
              <a:t>Signs and Symptoms</a:t>
            </a:r>
          </a:p>
          <a:p>
            <a:pPr lvl="1"/>
            <a:r>
              <a:rPr lang="en-US" dirty="0" smtClean="0"/>
              <a:t>Intense pain until shoulder is reduced</a:t>
            </a:r>
          </a:p>
          <a:p>
            <a:pPr lvl="1"/>
            <a:r>
              <a:rPr lang="en-US" dirty="0" smtClean="0"/>
              <a:t>Possible deformity</a:t>
            </a:r>
          </a:p>
          <a:p>
            <a:pPr lvl="1"/>
            <a:r>
              <a:rPr lang="en-US" dirty="0" smtClean="0"/>
              <a:t>Reduced or no ROM</a:t>
            </a:r>
          </a:p>
          <a:p>
            <a:pPr lvl="1"/>
            <a:r>
              <a:rPr lang="en-US" dirty="0" smtClean="0"/>
              <a:t>Possible numbness and tingling over arm</a:t>
            </a:r>
          </a:p>
          <a:p>
            <a:r>
              <a:rPr lang="en-US" dirty="0" smtClean="0"/>
              <a:t>Treatment</a:t>
            </a:r>
          </a:p>
          <a:p>
            <a:pPr lvl="1"/>
            <a:r>
              <a:rPr lang="en-US" b="1" u="sng" dirty="0" smtClean="0"/>
              <a:t>Do not try to reduce dislocation</a:t>
            </a:r>
          </a:p>
          <a:p>
            <a:pPr lvl="1"/>
            <a:r>
              <a:rPr lang="en-US" b="1" u="sng" dirty="0" smtClean="0"/>
              <a:t>Ice and </a:t>
            </a:r>
            <a:r>
              <a:rPr lang="en-US" b="1" u="sng" dirty="0" smtClean="0"/>
              <a:t>immobilize (SLING/SWATHE) </a:t>
            </a:r>
            <a:r>
              <a:rPr lang="en-US" b="1" u="sng" dirty="0" smtClean="0"/>
              <a:t>for transport</a:t>
            </a:r>
          </a:p>
          <a:p>
            <a:pPr lvl="1"/>
            <a:r>
              <a:rPr lang="en-US" b="1" u="sng" dirty="0" smtClean="0"/>
              <a:t>Referral immediately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Dislocations </a:t>
            </a:r>
            <a:br>
              <a:rPr lang="en-US" dirty="0" smtClean="0"/>
            </a:br>
            <a:r>
              <a:rPr lang="en-US" dirty="0" smtClean="0"/>
              <a:t>Continued…</a:t>
            </a:r>
            <a:endParaRPr lang="en-US" dirty="0"/>
          </a:p>
        </p:txBody>
      </p:sp>
      <p:pic>
        <p:nvPicPr>
          <p:cNvPr id="4" name="Content Placeholder 3" descr="DislocatedShoulder_na.jpg"/>
          <p:cNvPicPr>
            <a:picLocks noGrp="1" noChangeAspect="1"/>
          </p:cNvPicPr>
          <p:nvPr>
            <p:ph idx="1"/>
          </p:nvPr>
        </p:nvPicPr>
        <p:blipFill>
          <a:blip r:embed="rId2" cstate="print"/>
          <a:stretch>
            <a:fillRect/>
          </a:stretch>
        </p:blipFill>
        <p:spPr>
          <a:xfrm>
            <a:off x="2032000" y="1922462"/>
            <a:ext cx="5080000" cy="4064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Apprehension Test</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Apprehension test:</a:t>
            </a:r>
            <a:r>
              <a:rPr lang="en-US" dirty="0" smtClean="0"/>
              <a:t> This test puts the shoulder in a position where the patient may become apprehensive that it is about to dislocate. The examiner will want to know this and will look for signs that the patient is apprehensive. Lying on the back, the patient's arm is extended 90</a:t>
            </a:r>
            <a:r>
              <a:rPr lang="en-US" baseline="30000" dirty="0" smtClean="0"/>
              <a:t>o</a:t>
            </a:r>
            <a:r>
              <a:rPr lang="en-US" dirty="0" smtClean="0"/>
              <a:t> from the side and rotated clockwise ("externally rotated"). This is similar to the position your arm would be in if you were getting ready to throw a ball or wave to someone. From this position, the examiner will continue to externally rotate the patient's arm. This is the position that puts the most strain on the ligaments which stop normally stop the shoulder from dislocating anteriorly. If those ligaments are weak or damaged, the shoulder may feel like it is going to pop out of joint -- which is what the physician wants to know (</a:t>
            </a:r>
            <a:r>
              <a:rPr lang="en-US" i="1" dirty="0" smtClean="0"/>
              <a:t>Fig. 5d</a:t>
            </a:r>
            <a:r>
              <a:rPr lang="en-US" dirty="0" smtClean="0"/>
              <a:t>). </a:t>
            </a:r>
          </a:p>
          <a:p>
            <a:endParaRPr lang="en-US" dirty="0"/>
          </a:p>
        </p:txBody>
      </p:sp>
    </p:spTree>
    <p:extLst>
      <p:ext uri="{BB962C8B-B14F-4D97-AF65-F5344CB8AC3E}">
        <p14:creationId xmlns:p14="http://schemas.microsoft.com/office/powerpoint/2010/main" val="798725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1752" y="1371600"/>
            <a:ext cx="4040188" cy="1447800"/>
          </a:xfrm>
        </p:spPr>
        <p:txBody>
          <a:bodyPr>
            <a:normAutofit/>
          </a:bodyPr>
          <a:lstStyle/>
          <a:p>
            <a:endParaRPr lang="en-US" dirty="0" smtClean="0"/>
          </a:p>
          <a:p>
            <a:r>
              <a:rPr lang="en-US" b="1" u="sng" dirty="0" smtClean="0"/>
              <a:t>Apprehension Test </a:t>
            </a:r>
          </a:p>
          <a:p>
            <a:r>
              <a:rPr lang="en-US" b="1" u="sng" dirty="0" smtClean="0"/>
              <a:t>(Crank Test)</a:t>
            </a:r>
            <a:endParaRPr lang="en-US" b="1" u="sng" dirty="0"/>
          </a:p>
        </p:txBody>
      </p:sp>
      <p:sp>
        <p:nvSpPr>
          <p:cNvPr id="8" name="Text Placeholder 7"/>
          <p:cNvSpPr>
            <a:spLocks noGrp="1"/>
          </p:cNvSpPr>
          <p:nvPr>
            <p:ph type="body" sz="half" idx="3"/>
          </p:nvPr>
        </p:nvSpPr>
        <p:spPr>
          <a:xfrm>
            <a:off x="4645025" y="1535112"/>
            <a:ext cx="4041775" cy="1360488"/>
          </a:xfrm>
        </p:spPr>
        <p:txBody>
          <a:bodyPr/>
          <a:lstStyle/>
          <a:p>
            <a:r>
              <a:rPr lang="en-US" b="1" u="sng" dirty="0" smtClean="0"/>
              <a:t>Relocation Test</a:t>
            </a:r>
            <a:endParaRPr lang="en-US" b="1" u="sng" dirty="0"/>
          </a:p>
        </p:txBody>
      </p:sp>
      <p:pic>
        <p:nvPicPr>
          <p:cNvPr id="11" name="Content Placeholder 10" descr="relocation test.jpg"/>
          <p:cNvPicPr>
            <a:picLocks noGrp="1" noChangeAspect="1"/>
          </p:cNvPicPr>
          <p:nvPr>
            <p:ph sz="quarter" idx="4"/>
          </p:nvPr>
        </p:nvPicPr>
        <p:blipFill>
          <a:blip r:embed="rId2" cstate="print"/>
          <a:stretch>
            <a:fillRect/>
          </a:stretch>
        </p:blipFill>
        <p:spPr>
          <a:xfrm>
            <a:off x="5410200" y="3276600"/>
            <a:ext cx="2438400" cy="2362199"/>
          </a:xfrm>
        </p:spPr>
      </p:pic>
      <p:sp>
        <p:nvSpPr>
          <p:cNvPr id="5" name="Title 4"/>
          <p:cNvSpPr>
            <a:spLocks noGrp="1"/>
          </p:cNvSpPr>
          <p:nvPr>
            <p:ph type="title"/>
          </p:nvPr>
        </p:nvSpPr>
        <p:spPr>
          <a:xfrm>
            <a:off x="301752" y="228600"/>
            <a:ext cx="8534400" cy="914400"/>
          </a:xfrm>
        </p:spPr>
        <p:txBody>
          <a:bodyPr>
            <a:normAutofit fontScale="90000"/>
          </a:bodyPr>
          <a:lstStyle/>
          <a:p>
            <a:r>
              <a:rPr lang="en-US" dirty="0" smtClean="0"/>
              <a:t>Shoulder (GH JOINT) </a:t>
            </a:r>
            <a:r>
              <a:rPr lang="en-US" dirty="0" smtClean="0"/>
              <a:t>Instability (Dislocations/Subluxation)</a:t>
            </a:r>
            <a:endParaRPr lang="en-US" dirty="0"/>
          </a:p>
        </p:txBody>
      </p:sp>
      <p:pic>
        <p:nvPicPr>
          <p:cNvPr id="9" name="Content Placeholder 3" descr="fig5d.jpg"/>
          <p:cNvPicPr>
            <a:picLocks noGrp="1" noChangeAspect="1"/>
          </p:cNvPicPr>
          <p:nvPr>
            <p:ph sz="quarter" idx="2"/>
          </p:nvPr>
        </p:nvPicPr>
        <p:blipFill>
          <a:blip r:embed="rId3" cstate="print"/>
          <a:stretch>
            <a:fillRect/>
          </a:stretch>
        </p:blipFill>
        <p:spPr>
          <a:xfrm>
            <a:off x="762000" y="3276600"/>
            <a:ext cx="2895600" cy="2286000"/>
          </a:xfrm>
          <a:prstGeom prst="rect">
            <a:avLst/>
          </a:prstGeom>
        </p:spPr>
      </p:pic>
    </p:spTree>
    <p:extLst>
      <p:ext uri="{BB962C8B-B14F-4D97-AF65-F5344CB8AC3E}">
        <p14:creationId xmlns:p14="http://schemas.microsoft.com/office/powerpoint/2010/main" val="2531103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 (Acromioclavicular) Joint Seperation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Mechanism</a:t>
            </a:r>
          </a:p>
          <a:p>
            <a:pPr lvl="1"/>
            <a:r>
              <a:rPr lang="en-US" dirty="0" smtClean="0"/>
              <a:t>Fall on outstretched arm</a:t>
            </a:r>
          </a:p>
          <a:p>
            <a:pPr lvl="1"/>
            <a:r>
              <a:rPr lang="en-US" b="1" u="sng" dirty="0" smtClean="0"/>
              <a:t>Fall on the tip of the shoulder</a:t>
            </a:r>
          </a:p>
          <a:p>
            <a:r>
              <a:rPr lang="en-US" dirty="0" smtClean="0"/>
              <a:t>Signs and Symptoms</a:t>
            </a:r>
          </a:p>
          <a:p>
            <a:pPr lvl="1"/>
            <a:r>
              <a:rPr lang="en-US" b="1" u="sng" dirty="0" smtClean="0"/>
              <a:t>Point tenderness over ligament </a:t>
            </a:r>
            <a:r>
              <a:rPr lang="en-US" b="1" u="sng" dirty="0" smtClean="0"/>
              <a:t>area at the AC joint</a:t>
            </a:r>
            <a:endParaRPr lang="en-US" b="1" u="sng" dirty="0" smtClean="0"/>
          </a:p>
          <a:p>
            <a:pPr lvl="1"/>
            <a:r>
              <a:rPr lang="en-US" b="1" u="sng" dirty="0" smtClean="0"/>
              <a:t>Pain and an inability to move </a:t>
            </a:r>
            <a:r>
              <a:rPr lang="en-US" b="1" u="sng" dirty="0" smtClean="0"/>
              <a:t>arm, especially Abduction</a:t>
            </a:r>
            <a:endParaRPr lang="en-US" b="1" u="sng" dirty="0" smtClean="0"/>
          </a:p>
          <a:p>
            <a:pPr lvl="1"/>
            <a:r>
              <a:rPr lang="en-US" dirty="0" smtClean="0"/>
              <a:t>Deformity possible, depending on severity</a:t>
            </a:r>
          </a:p>
          <a:p>
            <a:r>
              <a:rPr lang="en-US" dirty="0" smtClean="0"/>
              <a:t>Types of Seperation and Severity of Seperation</a:t>
            </a:r>
          </a:p>
          <a:p>
            <a:pPr lvl="1"/>
            <a:r>
              <a:rPr lang="en-US" b="1" u="sng" dirty="0" smtClean="0"/>
              <a:t>1</a:t>
            </a:r>
            <a:r>
              <a:rPr lang="en-US" b="1" u="sng" baseline="30000" dirty="0" smtClean="0"/>
              <a:t>st</a:t>
            </a:r>
            <a:r>
              <a:rPr lang="en-US" b="1" u="sng" dirty="0" smtClean="0"/>
              <a:t> degree: partial seperation of ligament, no deformity</a:t>
            </a:r>
          </a:p>
          <a:p>
            <a:pPr lvl="1"/>
            <a:r>
              <a:rPr lang="en-US" b="1" u="sng" dirty="0" smtClean="0"/>
              <a:t>2</a:t>
            </a:r>
            <a:r>
              <a:rPr lang="en-US" b="1" u="sng" baseline="30000" dirty="0" smtClean="0"/>
              <a:t>nd</a:t>
            </a:r>
            <a:r>
              <a:rPr lang="en-US" b="1" u="sng" dirty="0" smtClean="0"/>
              <a:t> degree: moderate seperation of ligament, mild to moderate deformity</a:t>
            </a:r>
          </a:p>
          <a:p>
            <a:pPr lvl="1"/>
            <a:r>
              <a:rPr lang="en-US" b="1" u="sng" dirty="0" smtClean="0"/>
              <a:t>3</a:t>
            </a:r>
            <a:r>
              <a:rPr lang="en-US" b="1" u="sng" baseline="30000" dirty="0" smtClean="0"/>
              <a:t>rd</a:t>
            </a:r>
            <a:r>
              <a:rPr lang="en-US" b="1" u="sng" dirty="0" smtClean="0"/>
              <a:t> degree: complete tear of ligament, deformity</a:t>
            </a:r>
          </a:p>
          <a:p>
            <a:r>
              <a:rPr lang="en-US" dirty="0" smtClean="0"/>
              <a:t>Treatment</a:t>
            </a:r>
          </a:p>
          <a:p>
            <a:pPr lvl="1"/>
            <a:r>
              <a:rPr lang="en-US" dirty="0" smtClean="0"/>
              <a:t>Ice</a:t>
            </a:r>
          </a:p>
          <a:p>
            <a:pPr lvl="1"/>
            <a:r>
              <a:rPr lang="en-US" dirty="0" smtClean="0"/>
              <a:t>Sling for comfort</a:t>
            </a:r>
          </a:p>
          <a:p>
            <a:pPr lvl="1"/>
            <a:r>
              <a:rPr lang="en-US" dirty="0" smtClean="0"/>
              <a:t>Possible referral, depending on the severity</a:t>
            </a:r>
          </a:p>
          <a:p>
            <a:pPr lvl="1"/>
            <a:r>
              <a:rPr lang="en-US" dirty="0" smtClean="0"/>
              <a:t>Rehabilitation includes controlling pain, re-establishing ROM and strength, and return to activity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 Sprain or Joint Seperation </a:t>
            </a:r>
            <a:br>
              <a:rPr lang="en-US" dirty="0" smtClean="0"/>
            </a:br>
            <a:endParaRPr lang="en-US" dirty="0"/>
          </a:p>
        </p:txBody>
      </p:sp>
      <p:sp>
        <p:nvSpPr>
          <p:cNvPr id="5" name="Text Placeholder 4"/>
          <p:cNvSpPr>
            <a:spLocks noGrp="1"/>
          </p:cNvSpPr>
          <p:nvPr>
            <p:ph type="body" idx="1"/>
          </p:nvPr>
        </p:nvSpPr>
        <p:spPr/>
        <p:txBody>
          <a:bodyPr/>
          <a:lstStyle/>
          <a:p>
            <a:r>
              <a:rPr lang="en-US" dirty="0" smtClean="0"/>
              <a:t>Grades of Injury</a:t>
            </a:r>
            <a:endParaRPr lang="en-US" dirty="0"/>
          </a:p>
        </p:txBody>
      </p:sp>
      <p:sp>
        <p:nvSpPr>
          <p:cNvPr id="6" name="Text Placeholder 5"/>
          <p:cNvSpPr>
            <a:spLocks noGrp="1"/>
          </p:cNvSpPr>
          <p:nvPr>
            <p:ph type="body" sz="half" idx="3"/>
          </p:nvPr>
        </p:nvSpPr>
        <p:spPr>
          <a:xfrm>
            <a:off x="4645025" y="1066800"/>
            <a:ext cx="4041775" cy="1447800"/>
          </a:xfrm>
        </p:spPr>
        <p:txBody>
          <a:bodyPr>
            <a:normAutofit fontScale="92500" lnSpcReduction="10000"/>
          </a:bodyPr>
          <a:lstStyle/>
          <a:p>
            <a:endParaRPr lang="en-US" dirty="0" smtClean="0"/>
          </a:p>
          <a:p>
            <a:endParaRPr lang="en-US" dirty="0"/>
          </a:p>
          <a:p>
            <a:r>
              <a:rPr lang="en-US" b="1" u="sng" dirty="0" smtClean="0"/>
              <a:t>Piano </a:t>
            </a:r>
            <a:r>
              <a:rPr lang="en-US" b="1" u="sng" dirty="0"/>
              <a:t>Key Sign-tests for AC joint sprain</a:t>
            </a:r>
          </a:p>
          <a:p>
            <a:endParaRPr lang="en-US" dirty="0"/>
          </a:p>
        </p:txBody>
      </p:sp>
      <p:pic>
        <p:nvPicPr>
          <p:cNvPr id="4" name="Content Placeholder 3" descr="shoulder_acromioclavicular_separation_anat04.jpg"/>
          <p:cNvPicPr>
            <a:picLocks noGrp="1" noChangeAspect="1"/>
          </p:cNvPicPr>
          <p:nvPr>
            <p:ph sz="quarter" idx="2"/>
          </p:nvPr>
        </p:nvPicPr>
        <p:blipFill>
          <a:blip r:embed="rId2" cstate="print"/>
          <a:stretch>
            <a:fillRect/>
          </a:stretch>
        </p:blipFill>
        <p:spPr>
          <a:xfrm>
            <a:off x="381000" y="2362200"/>
            <a:ext cx="3733800" cy="3810000"/>
          </a:xfrm>
        </p:spPr>
      </p:pic>
      <p:pic>
        <p:nvPicPr>
          <p:cNvPr id="8" name="Content Placeholder 9" descr="piano key sign.jpg"/>
          <p:cNvPicPr>
            <a:picLocks noGrp="1" noChangeAspect="1"/>
          </p:cNvPicPr>
          <p:nvPr>
            <p:ph sz="quarter" idx="4"/>
          </p:nvPr>
        </p:nvPicPr>
        <p:blipFill>
          <a:blip r:embed="rId3" cstate="print"/>
          <a:stretch>
            <a:fillRect/>
          </a:stretch>
        </p:blipFill>
        <p:spPr>
          <a:xfrm>
            <a:off x="4876800" y="2514601"/>
            <a:ext cx="3962400" cy="3581399"/>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341</TotalTime>
  <Words>860</Words>
  <Application>Microsoft Office PowerPoint</Application>
  <PresentationFormat>On-screen Show (4:3)</PresentationFormat>
  <Paragraphs>128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Shoulder Injuries</vt:lpstr>
      <vt:lpstr>Fractures</vt:lpstr>
      <vt:lpstr>Fractures Continued…</vt:lpstr>
      <vt:lpstr>Dislocations</vt:lpstr>
      <vt:lpstr>Dislocations  Continued…</vt:lpstr>
      <vt:lpstr>Apprehension Test</vt:lpstr>
      <vt:lpstr>Shoulder (GH JOINT) Instability (Dislocations/Subluxation)</vt:lpstr>
      <vt:lpstr>AC (Acromioclavicular) Joint Seperation</vt:lpstr>
      <vt:lpstr>AC Sprain or Joint Seperation  </vt:lpstr>
      <vt:lpstr>Test of Acromioclavicular Joint Instability (Piano key sign)</vt:lpstr>
      <vt:lpstr>Rotator Cuff Strain or Tear  (“SITS” Muscles)</vt:lpstr>
      <vt:lpstr>Rotator Cuff Strain or Tear Continued…</vt:lpstr>
      <vt:lpstr>Drop Arm Test-Tests for Injury to Rotator Cuff Muscle (Supraspinatus)</vt:lpstr>
      <vt:lpstr> Special Tests-tests for injuries or weakness in the Rotator Cuff Muscles</vt:lpstr>
      <vt:lpstr>Contusion to Upper Arm  (Deltoid – Most Common)</vt:lpstr>
      <vt:lpstr>PowerPoint Presentation</vt:lpstr>
      <vt:lpstr>Brachial Plexus Injuries (Stingers or Burners)</vt:lpstr>
      <vt:lpstr>Brachial Plexus Injuries Continued…</vt:lpstr>
      <vt:lpstr>More Special Tests</vt:lpstr>
      <vt:lpstr>MORE SPECIAL TESTS</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Shoulder Injuries</dc:title>
  <dc:creator>009290029</dc:creator>
  <cp:lastModifiedBy>sennis</cp:lastModifiedBy>
  <cp:revision>18</cp:revision>
  <dcterms:created xsi:type="dcterms:W3CDTF">2010-04-20T13:51:05Z</dcterms:created>
  <dcterms:modified xsi:type="dcterms:W3CDTF">2015-02-25T01:01:09Z</dcterms:modified>
</cp:coreProperties>
</file>