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0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3B5-1A4D-4248-8D42-C5A703DB3B9A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0D9-956D-4FA3-B100-5431B90A9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Spine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Generally an axial load w/ some degree of cervical flexion</a:t>
            </a:r>
          </a:p>
          <a:p>
            <a:pPr lvl="1"/>
            <a:r>
              <a:rPr lang="en-US" dirty="0" smtClean="0"/>
              <a:t>Addition of rotation may result in dislocation 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Neck points tenderness</a:t>
            </a:r>
            <a:r>
              <a:rPr lang="en-US" dirty="0" smtClean="0"/>
              <a:t>, restricted motion, cervical muscle spasm, cervical pain, pain in the chest and extremities, </a:t>
            </a:r>
            <a:r>
              <a:rPr lang="en-US" b="1" u="sng" dirty="0" smtClean="0"/>
              <a:t>numbness in the trunk and or limbs, weakness in the trunk and/or limbs</a:t>
            </a:r>
            <a:r>
              <a:rPr lang="en-US" dirty="0" smtClean="0"/>
              <a:t>, </a:t>
            </a:r>
            <a:r>
              <a:rPr lang="en-US" b="1" u="sng" dirty="0" smtClean="0"/>
              <a:t>loss of bladder and bowel control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Treat like an unconscious athlete until otherwise ruled out – use extreme care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Dislocation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b="1" u="sng" dirty="0" smtClean="0"/>
              <a:t>Usually the result of violent flexion and rotation of the head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Considerable pain, numbness, weakness, or paralysis</a:t>
            </a:r>
          </a:p>
          <a:p>
            <a:pPr lvl="1"/>
            <a:r>
              <a:rPr lang="en-US" dirty="0" smtClean="0"/>
              <a:t>Unilateral dislocation causes the head to be tilted toward the dislocated side with extreme muscle tightness on the elongated side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Extreme care must be used – more likely to cause spinal cord injury than a fracture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Contusions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b="1" u="sng" dirty="0" smtClean="0"/>
              <a:t>Significant impact or direct blow to the back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dirty="0" smtClean="0"/>
              <a:t>Pain, swelling, dislocation, muscle spasm and point tenderness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PRICES for the first 72 hours</a:t>
            </a:r>
          </a:p>
          <a:p>
            <a:pPr lvl="1"/>
            <a:r>
              <a:rPr lang="en-US" dirty="0" smtClean="0"/>
              <a:t>Ice massage combined with gradual stretching</a:t>
            </a:r>
          </a:p>
          <a:p>
            <a:pPr lvl="1"/>
            <a:r>
              <a:rPr lang="en-US" dirty="0" smtClean="0"/>
              <a:t>Recovery generally last 2 days to 2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Back/Lumbar Muscle 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Sudden extension contraction overload generally in conjunction w/ some type of rotation</a:t>
            </a:r>
          </a:p>
          <a:p>
            <a:pPr lvl="1"/>
            <a:r>
              <a:rPr lang="en-US" dirty="0" smtClean="0"/>
              <a:t>Chronic strain associated with posture and mechanics</a:t>
            </a:r>
          </a:p>
          <a:p>
            <a:r>
              <a:rPr lang="en-US" dirty="0" smtClean="0"/>
              <a:t>Signs of Injury</a:t>
            </a:r>
            <a:endParaRPr lang="en-US" b="1" u="sng" dirty="0" smtClean="0"/>
          </a:p>
          <a:p>
            <a:pPr lvl="1"/>
            <a:r>
              <a:rPr lang="en-US" b="1" u="sng" dirty="0" smtClean="0"/>
              <a:t>Pain may be diffuse or localized</a:t>
            </a:r>
          </a:p>
          <a:p>
            <a:pPr lvl="1"/>
            <a:r>
              <a:rPr lang="en-US" b="1" u="sng" dirty="0" smtClean="0"/>
              <a:t>Pain w/ active extension and passive flexion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PRICES to decrease spasm; followed by a graduated stretching and strengthening program (core stability exercises)</a:t>
            </a:r>
          </a:p>
          <a:p>
            <a:pPr lvl="1"/>
            <a:r>
              <a:rPr lang="en-US" dirty="0" smtClean="0"/>
              <a:t>Elastic wrap/back brace may be useful for support and compression</a:t>
            </a:r>
          </a:p>
          <a:p>
            <a:pPr lvl="1"/>
            <a:r>
              <a:rPr lang="en-US" dirty="0" smtClean="0"/>
              <a:t>Compete bed rest may be necessary if it is severe enough </a:t>
            </a:r>
          </a:p>
          <a:p>
            <a:pPr lvl="1"/>
            <a:r>
              <a:rPr lang="en-US" dirty="0" smtClean="0"/>
              <a:t>NSAID’S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Strains of the Neck and Upper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Sudden turn of the head, forced flexion, extension or rotation</a:t>
            </a:r>
          </a:p>
          <a:p>
            <a:pPr lvl="1"/>
            <a:r>
              <a:rPr lang="en-US" b="1" u="sng" dirty="0" smtClean="0"/>
              <a:t>Generally involves upper trapezius muscles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Localized pain and point tenderness, restricted motion, reluctance to move the neck in any direction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RICE and application of a cervical collar</a:t>
            </a:r>
          </a:p>
          <a:p>
            <a:pPr lvl="1"/>
            <a:r>
              <a:rPr lang="en-US" dirty="0" smtClean="0"/>
              <a:t>Follow – up care will involve ROM exercises, isometrics which progress to a full isotonic strengthening program, cryotherapy and superficial thermotherapy, analgesic medications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Cause of Injury</a:t>
            </a:r>
          </a:p>
          <a:p>
            <a:pPr lvl="1"/>
            <a:r>
              <a:rPr lang="en-US" sz="1800" b="1" u="sng" dirty="0" smtClean="0"/>
              <a:t>Inflammatory condition of the sciatic nerve</a:t>
            </a:r>
          </a:p>
          <a:p>
            <a:pPr lvl="1"/>
            <a:r>
              <a:rPr lang="en-US" sz="1800" dirty="0" smtClean="0"/>
              <a:t>Nerve is vulnerable to direct blows that place abnormal amounts of pressure on nerve</a:t>
            </a:r>
          </a:p>
          <a:p>
            <a:r>
              <a:rPr lang="en-US" sz="1800" dirty="0" smtClean="0"/>
              <a:t>Signs of Injury</a:t>
            </a:r>
          </a:p>
          <a:p>
            <a:pPr lvl="1"/>
            <a:r>
              <a:rPr lang="en-US" sz="1800" b="1" u="sng" dirty="0" smtClean="0"/>
              <a:t>Arises abruptly or gradually; </a:t>
            </a:r>
          </a:p>
          <a:p>
            <a:pPr marL="457200" lvl="1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</a:t>
            </a:r>
            <a:r>
              <a:rPr lang="en-US" sz="1800" b="1" u="sng" dirty="0" smtClean="0"/>
              <a:t>produces sharp shooting pain, tingling </a:t>
            </a:r>
          </a:p>
          <a:p>
            <a:pPr marL="457200" lvl="1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</a:t>
            </a:r>
            <a:r>
              <a:rPr lang="en-US" sz="1800" b="1" u="sng" dirty="0" smtClean="0"/>
              <a:t>and numbness</a:t>
            </a:r>
          </a:p>
          <a:p>
            <a:pPr lvl="1"/>
            <a:r>
              <a:rPr lang="en-US" sz="1800" dirty="0" smtClean="0"/>
              <a:t>Sensitive to palpation</a:t>
            </a:r>
          </a:p>
          <a:p>
            <a:pPr lvl="1"/>
            <a:r>
              <a:rPr lang="en-US" sz="1800" b="1" u="sng" dirty="0" smtClean="0"/>
              <a:t>SPECIAL TEST: straight leg raises </a:t>
            </a:r>
          </a:p>
          <a:p>
            <a:pPr marL="457200" lvl="1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</a:t>
            </a:r>
            <a:r>
              <a:rPr lang="en-US" sz="1800" b="1" u="sng" dirty="0" smtClean="0"/>
              <a:t> intensifying the pain (pain shoots</a:t>
            </a:r>
          </a:p>
          <a:p>
            <a:pPr marL="457200" lvl="1" indent="0">
              <a:buNone/>
            </a:pPr>
            <a:r>
              <a:rPr lang="en-US" sz="1800" b="1" dirty="0" smtClean="0"/>
              <a:t>      </a:t>
            </a:r>
            <a:r>
              <a:rPr lang="en-US" sz="1800" b="1" u="sng" dirty="0" smtClean="0"/>
              <a:t>down the leg)</a:t>
            </a:r>
          </a:p>
          <a:p>
            <a:r>
              <a:rPr lang="en-US" sz="1800" dirty="0" smtClean="0"/>
              <a:t>Care</a:t>
            </a:r>
          </a:p>
          <a:p>
            <a:pPr lvl="1"/>
            <a:r>
              <a:rPr lang="en-US" sz="1800" dirty="0" smtClean="0"/>
              <a:t>Rest is essential; acutely – </a:t>
            </a:r>
          </a:p>
          <a:p>
            <a:pPr lvl="1"/>
            <a:r>
              <a:rPr lang="en-US" sz="1800" dirty="0" smtClean="0"/>
              <a:t>recovery = 2 – 3 weeks</a:t>
            </a:r>
          </a:p>
          <a:p>
            <a:pPr lvl="1"/>
            <a:r>
              <a:rPr lang="en-US" sz="1800" dirty="0" smtClean="0"/>
              <a:t>Treat the cause of inflammation;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NSAID’S</a:t>
            </a:r>
          </a:p>
          <a:p>
            <a:endParaRPr lang="en-US" dirty="0"/>
          </a:p>
        </p:txBody>
      </p:sp>
      <p:pic>
        <p:nvPicPr>
          <p:cNvPr id="4" name="Picture 3" descr="sciatic_no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438400"/>
            <a:ext cx="3886200" cy="384277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Sprain (Whiplash)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Generally the same mechanism as a strain, but more violent</a:t>
            </a:r>
          </a:p>
          <a:p>
            <a:pPr lvl="1"/>
            <a:r>
              <a:rPr lang="en-US" b="1" u="sng" dirty="0" smtClean="0"/>
              <a:t>Involves a snapping of the head and neck</a:t>
            </a:r>
            <a:r>
              <a:rPr lang="en-US" dirty="0" smtClean="0"/>
              <a:t> – compromising the anterior or posterior longitudinal ligament, the interspinous ligament and the supraspinous ligament 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Similar signs and symptoms to a strain – however, they last longer</a:t>
            </a:r>
          </a:p>
          <a:p>
            <a:pPr lvl="1"/>
            <a:r>
              <a:rPr lang="en-US" dirty="0" smtClean="0"/>
              <a:t>Tenderness over the transverse and spinous processes</a:t>
            </a:r>
          </a:p>
          <a:p>
            <a:pPr lvl="1"/>
            <a:r>
              <a:rPr lang="en-US" b="1" u="sng" dirty="0" smtClean="0"/>
              <a:t>Pain will usually arise the day after the trauma (result of muscle spasm)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Rule out fracture, dislocation, disk injury or cord injury PRICES for first 48 – 72 hours, possibly bed rest if severe enough, analgesics and NSAID’S, mechanical traction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Whiplash</a:t>
            </a:r>
            <a:endParaRPr lang="en-US" dirty="0"/>
          </a:p>
        </p:txBody>
      </p:sp>
      <p:pic>
        <p:nvPicPr>
          <p:cNvPr id="4" name="Content Placeholder 3" descr="Whipla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905000"/>
            <a:ext cx="4572000" cy="317296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Pinched Nerve (Brachial Plexus Injury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[Stinger/Burner]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Result of stretching or compression of the brachial plexus</a:t>
            </a:r>
          </a:p>
          <a:p>
            <a:pPr lvl="1"/>
            <a:r>
              <a:rPr lang="en-US" b="1" u="sng" dirty="0" smtClean="0"/>
              <a:t>Referred to as a stinger or burner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Burning sensation, numbness and tingling as well as pain extending from the shoulder into the hand</a:t>
            </a:r>
          </a:p>
          <a:p>
            <a:pPr lvl="1"/>
            <a:r>
              <a:rPr lang="en-US" b="1" u="sng" dirty="0" smtClean="0"/>
              <a:t>Some loss of function of the arm and hand for several minutes</a:t>
            </a:r>
          </a:p>
          <a:p>
            <a:pPr lvl="1"/>
            <a:r>
              <a:rPr lang="en-US" dirty="0" smtClean="0"/>
              <a:t>Symptoms rarely persist for several days</a:t>
            </a:r>
          </a:p>
          <a:p>
            <a:pPr lvl="1"/>
            <a:r>
              <a:rPr lang="en-US" dirty="0" smtClean="0"/>
              <a:t>Repeated injury can result in neuritis, muscular atrophy, and permanent damage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Return to activity once S&amp;S have returned to normal</a:t>
            </a:r>
          </a:p>
          <a:p>
            <a:pPr lvl="1"/>
            <a:r>
              <a:rPr lang="en-US" dirty="0" smtClean="0"/>
              <a:t>If repeated offender, Strengthening and stretching program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hedisabledlist.com/files/images/injury-to-brachial-plexus-photo.thumbnai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685800"/>
            <a:ext cx="5029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Sacroiliac Sprain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Cause of Injury</a:t>
            </a:r>
          </a:p>
          <a:p>
            <a:pPr lvl="1"/>
            <a:r>
              <a:rPr lang="en-US" sz="2000" b="1" u="sng" dirty="0" smtClean="0"/>
              <a:t>Result of twisting with both feet on the ground, stumbles forward, falls backward, steps too far down, heavy landing on one leg, bends forwards with knee locked during lifting. </a:t>
            </a:r>
          </a:p>
          <a:p>
            <a:r>
              <a:rPr lang="en-US" sz="2000" dirty="0" smtClean="0"/>
              <a:t>Signs of Injury</a:t>
            </a:r>
          </a:p>
          <a:p>
            <a:pPr lvl="1"/>
            <a:r>
              <a:rPr lang="en-US" sz="2000" dirty="0" smtClean="0"/>
              <a:t>Palpable pain and tenderness over the joint, medial to the PSIS w/ some muscle guarding. </a:t>
            </a:r>
          </a:p>
          <a:p>
            <a:pPr lvl="1"/>
            <a:r>
              <a:rPr lang="en-US" sz="2000" b="1" u="sng" dirty="0" smtClean="0"/>
              <a:t>Pelvic asymmetries are possible</a:t>
            </a:r>
          </a:p>
          <a:p>
            <a:pPr lvl="1"/>
            <a:r>
              <a:rPr lang="en-US" sz="2000" b="1" u="sng" dirty="0" smtClean="0"/>
              <a:t>Special Tests: SI Compression and Distraction</a:t>
            </a:r>
          </a:p>
          <a:p>
            <a:r>
              <a:rPr lang="en-US" sz="2000" dirty="0" smtClean="0"/>
              <a:t>Care</a:t>
            </a:r>
          </a:p>
          <a:p>
            <a:pPr lvl="1"/>
            <a:r>
              <a:rPr lang="en-US" sz="2000" dirty="0" smtClean="0"/>
              <a:t> Ice can be used to reduce pain</a:t>
            </a:r>
          </a:p>
          <a:p>
            <a:pPr lvl="1"/>
            <a:r>
              <a:rPr lang="en-US" sz="2000" dirty="0" smtClean="0"/>
              <a:t>Bracing can be helpful in acute sprains</a:t>
            </a:r>
          </a:p>
          <a:p>
            <a:pPr lvl="1"/>
            <a:r>
              <a:rPr lang="en-US" sz="2000" dirty="0" smtClean="0"/>
              <a:t>Strengthening exercises should be used to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stabilize the joints</a:t>
            </a:r>
          </a:p>
          <a:p>
            <a:pPr lvl="1">
              <a:buNone/>
            </a:pPr>
            <a:endParaRPr lang="en-US" sz="1600" dirty="0" smtClean="0"/>
          </a:p>
        </p:txBody>
      </p:sp>
      <p:pic>
        <p:nvPicPr>
          <p:cNvPr id="4" name="Picture 3" descr="s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962400"/>
            <a:ext cx="2795588" cy="2494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 Leg Raises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Straight leg raises applies pressure to the sacroiliac joint and may indicate a problem either in the sciatic nerve, the sacroiliac joint, or the lumbar spine (herniated disc).</a:t>
            </a:r>
            <a:endParaRPr lang="en-US" b="1" u="sng" dirty="0"/>
          </a:p>
        </p:txBody>
      </p:sp>
      <p:pic>
        <p:nvPicPr>
          <p:cNvPr id="4" name="Picture 3" descr="straight let 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603880"/>
            <a:ext cx="3200400" cy="2634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and Distraction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Sacroiliac compression and distraction tests are useful in determining if there is a problem in the sacroiliac joint</a:t>
            </a:r>
            <a:endParaRPr lang="en-US" b="1" u="sng" dirty="0"/>
          </a:p>
        </p:txBody>
      </p:sp>
      <p:pic>
        <p:nvPicPr>
          <p:cNvPr id="4" name="Picture 3" descr="si j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77308"/>
            <a:ext cx="5130800" cy="3642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Go Find A Sports Video!!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9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Back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Cause of injury</a:t>
            </a:r>
          </a:p>
          <a:p>
            <a:pPr lvl="1"/>
            <a:r>
              <a:rPr lang="en-US" sz="2000" b="1" u="sng" dirty="0" smtClean="0"/>
              <a:t>Mechanical defects of the spine </a:t>
            </a:r>
          </a:p>
          <a:p>
            <a:pPr marL="457200" lvl="1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u="sng" dirty="0" smtClean="0"/>
              <a:t>(posture, obesity, and body mechanics)</a:t>
            </a:r>
          </a:p>
          <a:p>
            <a:pPr lvl="1"/>
            <a:r>
              <a:rPr lang="en-US" sz="2000" b="1" u="sng" dirty="0" smtClean="0"/>
              <a:t>Back Trauma</a:t>
            </a:r>
            <a:endParaRPr lang="en-US" sz="2000" b="1" u="sng" dirty="0"/>
          </a:p>
          <a:p>
            <a:r>
              <a:rPr lang="en-US" sz="2000" dirty="0" smtClean="0"/>
              <a:t>Signs of Injury</a:t>
            </a:r>
          </a:p>
          <a:p>
            <a:pPr lvl="1"/>
            <a:r>
              <a:rPr lang="en-US" sz="2000" dirty="0" smtClean="0"/>
              <a:t>Pain, possible weakness, antalgic gait, associated with ligamentous sprain, muscle strains and bony defects</a:t>
            </a:r>
          </a:p>
          <a:p>
            <a:pPr lvl="1"/>
            <a:r>
              <a:rPr lang="en-US" sz="2000" dirty="0" smtClean="0"/>
              <a:t>Neurological signs and symptoms are possible</a:t>
            </a:r>
          </a:p>
          <a:p>
            <a:r>
              <a:rPr lang="en-US" sz="2000" dirty="0" smtClean="0"/>
              <a:t>Care</a:t>
            </a:r>
          </a:p>
          <a:p>
            <a:pPr lvl="1"/>
            <a:r>
              <a:rPr lang="en-US" sz="2000" dirty="0" smtClean="0"/>
              <a:t>Correct alignments and body mechanics</a:t>
            </a:r>
          </a:p>
          <a:p>
            <a:pPr lvl="1"/>
            <a:r>
              <a:rPr lang="en-US" sz="2000" dirty="0" smtClean="0"/>
              <a:t>Strengthening and stretching – avoid unnecessary stresses and strains associated with daily living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back p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990600"/>
            <a:ext cx="2057400" cy="2082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Lumbar Vertebrae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Cause</a:t>
            </a:r>
          </a:p>
          <a:p>
            <a:pPr lvl="1"/>
            <a:r>
              <a:rPr lang="en-US" sz="1800" dirty="0" smtClean="0"/>
              <a:t>Compression fractures or fracture of the spinous or transverse processes</a:t>
            </a:r>
          </a:p>
          <a:p>
            <a:pPr lvl="1"/>
            <a:r>
              <a:rPr lang="en-US" sz="1800" b="1" u="sng" dirty="0" smtClean="0"/>
              <a:t>Compression fractures are usually the result of trunk hyperflexion or falling from height</a:t>
            </a:r>
          </a:p>
          <a:p>
            <a:pPr lvl="1"/>
            <a:r>
              <a:rPr lang="en-US" sz="1800" b="1" u="sng" dirty="0" smtClean="0"/>
              <a:t>Fractures of the processes are generally the result of a direct blow</a:t>
            </a:r>
          </a:p>
          <a:p>
            <a:r>
              <a:rPr lang="en-US" sz="1800" dirty="0" smtClean="0"/>
              <a:t>Signs of Injury</a:t>
            </a:r>
          </a:p>
          <a:p>
            <a:pPr lvl="1"/>
            <a:r>
              <a:rPr lang="en-US" sz="1800" dirty="0" smtClean="0"/>
              <a:t>Pain, possible weakness, antalgic gait, associated with ligamentous sprain, muscle strains and body defects</a:t>
            </a:r>
          </a:p>
          <a:p>
            <a:pPr lvl="1"/>
            <a:r>
              <a:rPr lang="en-US" sz="1800" dirty="0" smtClean="0"/>
              <a:t>Neurological signs and symptoms are possible</a:t>
            </a:r>
          </a:p>
          <a:p>
            <a:r>
              <a:rPr lang="en-US" sz="1800" dirty="0" smtClean="0"/>
              <a:t>Care</a:t>
            </a:r>
          </a:p>
          <a:p>
            <a:pPr lvl="1"/>
            <a:r>
              <a:rPr lang="en-US" sz="1800" dirty="0" smtClean="0"/>
              <a:t>Correct alignments and body mechanics</a:t>
            </a:r>
          </a:p>
          <a:p>
            <a:pPr lvl="1"/>
            <a:r>
              <a:rPr lang="en-US" sz="1800" dirty="0" smtClean="0"/>
              <a:t>Strengthening and stretching – avoid unnecessary 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      stresses and strains associated with daily living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umbar fr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927231"/>
            <a:ext cx="2643188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Coccyx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b="1" u="sng" dirty="0" smtClean="0"/>
              <a:t>Generally the result of a direct impact which may be caused  by forcibly sitting down, falling, or being kicked by an opponent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dirty="0" smtClean="0"/>
              <a:t>Pain is often prolonged and at times chronic</a:t>
            </a:r>
          </a:p>
          <a:p>
            <a:pPr lvl="1"/>
            <a:r>
              <a:rPr lang="en-US" b="1" u="sng" dirty="0" smtClean="0"/>
              <a:t>Tenderness over the bone and pain with sitting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Analgesics and </a:t>
            </a:r>
            <a:r>
              <a:rPr lang="en-US" b="1" u="sng" dirty="0" smtClean="0"/>
              <a:t>a donut pillow/ring seat to relieve pressure while sitting</a:t>
            </a:r>
          </a:p>
          <a:p>
            <a:pPr lvl="1"/>
            <a:r>
              <a:rPr lang="en-US" dirty="0" smtClean="0"/>
              <a:t>Pain from a fractured coccyx could last months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Herniated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Cause of Injury</a:t>
            </a:r>
          </a:p>
          <a:p>
            <a:pPr lvl="1"/>
            <a:r>
              <a:rPr lang="en-US" sz="1800" dirty="0" smtClean="0"/>
              <a:t>Caused by abnormal stresses </a:t>
            </a:r>
            <a:r>
              <a:rPr lang="en-US" sz="1800" dirty="0"/>
              <a:t>a</a:t>
            </a:r>
            <a:r>
              <a:rPr lang="en-US" sz="1800" dirty="0" smtClean="0"/>
              <a:t>nd degeneration due to use 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b="1" u="sng" dirty="0" smtClean="0"/>
              <a:t> (forward bending /flexion and twisting/rotation)</a:t>
            </a:r>
          </a:p>
          <a:p>
            <a:r>
              <a:rPr lang="en-US" sz="1800" dirty="0" smtClean="0"/>
              <a:t>Signs of Injury</a:t>
            </a:r>
          </a:p>
          <a:p>
            <a:pPr lvl="1"/>
            <a:r>
              <a:rPr lang="en-US" sz="1800" dirty="0" smtClean="0"/>
              <a:t>Centrally located pain that radiate unilaterally</a:t>
            </a:r>
          </a:p>
          <a:p>
            <a:pPr lvl="1"/>
            <a:r>
              <a:rPr lang="en-US" sz="1800" b="1" u="sng" dirty="0" smtClean="0"/>
              <a:t>Symptoms are worse in the morning</a:t>
            </a:r>
          </a:p>
          <a:p>
            <a:pPr lvl="1"/>
            <a:r>
              <a:rPr lang="en-US" sz="1800" b="1" u="sng" dirty="0" smtClean="0"/>
              <a:t>Onset is sudden or gradual, pain may increase after the athlete sits and then tries to resume activity</a:t>
            </a:r>
          </a:p>
          <a:p>
            <a:pPr lvl="1"/>
            <a:r>
              <a:rPr lang="en-US" sz="1800" b="1" u="sng" dirty="0" smtClean="0"/>
              <a:t>Forward being and sitting increase pain, while back extension reduces pain</a:t>
            </a:r>
          </a:p>
          <a:p>
            <a:pPr lvl="1"/>
            <a:r>
              <a:rPr lang="en-US" sz="1800" b="1" u="sng" dirty="0" smtClean="0"/>
              <a:t>SPECIAL TEST: Straight leg raise to 30 degrees is painful</a:t>
            </a:r>
          </a:p>
          <a:p>
            <a:r>
              <a:rPr lang="en-US" sz="1800" dirty="0" smtClean="0"/>
              <a:t>Care</a:t>
            </a:r>
          </a:p>
          <a:p>
            <a:pPr lvl="1"/>
            <a:r>
              <a:rPr lang="en-US" sz="1800" dirty="0" smtClean="0"/>
              <a:t>Rest and ice for pain management</a:t>
            </a:r>
          </a:p>
          <a:p>
            <a:pPr lvl="1"/>
            <a:r>
              <a:rPr lang="en-US" sz="1800" dirty="0" smtClean="0"/>
              <a:t>Extension exercises may be comfortable</a:t>
            </a:r>
          </a:p>
          <a:p>
            <a:pPr lvl="1"/>
            <a:r>
              <a:rPr lang="en-US" sz="1800" dirty="0" smtClean="0"/>
              <a:t>Core stabilization exercises should be integrated as athlete improves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Herniated Disc</a:t>
            </a:r>
            <a:endParaRPr lang="en-US" dirty="0"/>
          </a:p>
        </p:txBody>
      </p:sp>
      <p:pic>
        <p:nvPicPr>
          <p:cNvPr id="4" name="Content Placeholder 3" descr="herniat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20131"/>
            <a:ext cx="38100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Spondylolysis</a:t>
            </a:r>
            <a:r>
              <a:rPr lang="en-US" dirty="0" smtClean="0"/>
              <a:t> and Spondylolisthesis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b="1" u="sng" dirty="0" smtClean="0"/>
              <a:t>Spondylolysis refers to degeneration of the vertebrae due to congenital weakness (stress fracture or fracture results)</a:t>
            </a:r>
          </a:p>
          <a:p>
            <a:pPr lvl="1"/>
            <a:r>
              <a:rPr lang="en-US" b="1" u="sng" dirty="0" smtClean="0"/>
              <a:t>Slipping of one vertebrae above or below another is referred to </a:t>
            </a:r>
            <a:r>
              <a:rPr lang="en-US" b="1" u="sng" smtClean="0"/>
              <a:t>as spondylolisthesis</a:t>
            </a:r>
            <a:endParaRPr lang="en-US" b="1" u="sng" dirty="0" smtClean="0"/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Pain and persistent aching, low back stiffness with increased pain after activity</a:t>
            </a:r>
          </a:p>
          <a:p>
            <a:pPr lvl="1"/>
            <a:r>
              <a:rPr lang="en-US" b="1" u="sng" dirty="0" smtClean="0"/>
              <a:t>Frequent need to change position or “pop” back to reduce pain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Bracing and occasionally bed rest for 1 – 3 days will help reduce pain</a:t>
            </a:r>
          </a:p>
          <a:p>
            <a:pPr lvl="1"/>
            <a:r>
              <a:rPr lang="en-US" dirty="0" smtClean="0"/>
              <a:t>Progressive trunk strengthening, dynamic core strengthening, concentration on abdominal work</a:t>
            </a:r>
          </a:p>
          <a:p>
            <a:pPr lvl="1"/>
            <a:r>
              <a:rPr lang="en-US" dirty="0" smtClean="0"/>
              <a:t>Increased susceptibility to lumbar strains and sprains and thus vigorous activity may need to be 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Spondylolysis</a:t>
            </a:r>
            <a:r>
              <a:rPr lang="en-US" dirty="0" smtClean="0"/>
              <a:t> and Spondylolisthesis</a:t>
            </a:r>
            <a:endParaRPr lang="en-US" dirty="0"/>
          </a:p>
        </p:txBody>
      </p:sp>
      <p:pic>
        <p:nvPicPr>
          <p:cNvPr id="4" name="Content Placeholder 3" descr="lumbar_spondylolisthesis_intro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4191000" cy="4191000"/>
          </a:xfrm>
        </p:spPr>
      </p:pic>
      <p:pic>
        <p:nvPicPr>
          <p:cNvPr id="5" name="Picture 4" descr="lumbar_spondylolysis_intro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447800"/>
            <a:ext cx="4191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1257</Words>
  <Application>Microsoft Office PowerPoint</Application>
  <PresentationFormat>On-screen Show (4:3)</PresentationFormat>
  <Paragraphs>163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Spine Conditions</vt:lpstr>
      <vt:lpstr>Sacroiliac Sprain</vt:lpstr>
      <vt:lpstr>Low Back Pain</vt:lpstr>
      <vt:lpstr>Lumbar Vertebrae Fracture</vt:lpstr>
      <vt:lpstr>Coccyx Fractures</vt:lpstr>
      <vt:lpstr>Herniated Disk</vt:lpstr>
      <vt:lpstr>Herniated Disc</vt:lpstr>
      <vt:lpstr>Spondylolysis and Spondylolisthesis</vt:lpstr>
      <vt:lpstr>Spondylolysis and Spondylolisthesis</vt:lpstr>
      <vt:lpstr>Cervical Fractures</vt:lpstr>
      <vt:lpstr>Cervical Dislocation</vt:lpstr>
      <vt:lpstr>Back Contusions</vt:lpstr>
      <vt:lpstr>Low Back/Lumbar Muscle Strain</vt:lpstr>
      <vt:lpstr>Acute Strains of the Neck and Upper Back</vt:lpstr>
      <vt:lpstr>Sciatica</vt:lpstr>
      <vt:lpstr>Cervical Sprain (Whiplash)</vt:lpstr>
      <vt:lpstr>Whiplash</vt:lpstr>
      <vt:lpstr>Pinched Nerve (Brachial Plexus Injury) [Stinger/Burner]</vt:lpstr>
      <vt:lpstr>PowerPoint Presentation</vt:lpstr>
      <vt:lpstr>Straight Leg Raises</vt:lpstr>
      <vt:lpstr>Compression and Distraction Tests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Spine Conditions</dc:title>
  <dc:creator>spridgen</dc:creator>
  <cp:lastModifiedBy>Brooke Mungall</cp:lastModifiedBy>
  <cp:revision>27</cp:revision>
  <dcterms:created xsi:type="dcterms:W3CDTF">2010-03-16T13:43:21Z</dcterms:created>
  <dcterms:modified xsi:type="dcterms:W3CDTF">2017-03-16T13:15:01Z</dcterms:modified>
</cp:coreProperties>
</file>