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86" r:id="rId10"/>
    <p:sldId id="287" r:id="rId11"/>
    <p:sldId id="263" r:id="rId12"/>
    <p:sldId id="264" r:id="rId13"/>
    <p:sldId id="275" r:id="rId14"/>
    <p:sldId id="265" r:id="rId15"/>
    <p:sldId id="274" r:id="rId16"/>
    <p:sldId id="266" r:id="rId17"/>
    <p:sldId id="276" r:id="rId18"/>
    <p:sldId id="277" r:id="rId19"/>
    <p:sldId id="285" r:id="rId20"/>
    <p:sldId id="278" r:id="rId21"/>
    <p:sldId id="267" r:id="rId22"/>
    <p:sldId id="268" r:id="rId23"/>
    <p:sldId id="280" r:id="rId24"/>
    <p:sldId id="281" r:id="rId25"/>
    <p:sldId id="283" r:id="rId26"/>
    <p:sldId id="282" r:id="rId27"/>
    <p:sldId id="284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DF7361-1CD2-4671-B8D3-76AB799E768D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D7834E-8407-4690-9D8A-F2F8D5CA6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Textbook Pages 467-471 for </a:t>
            </a:r>
            <a:r>
              <a:rPr lang="en-US" dirty="0" smtClean="0"/>
              <a:t>Spine Chapter 20</a:t>
            </a:r>
            <a:endParaRPr lang="en-US" dirty="0" smtClean="0"/>
          </a:p>
          <a:p>
            <a:r>
              <a:rPr lang="en-US" dirty="0" smtClean="0"/>
              <a:t>Use Textbook Pages 488-490 for </a:t>
            </a:r>
            <a:r>
              <a:rPr lang="en-US" smtClean="0"/>
              <a:t>Thorax/Abdomen Chapter 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Spine and Thorax/Abdomen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Walking with a limp or unable to bear weight</a:t>
            </a:r>
          </a:p>
          <a:p>
            <a:pPr lvl="1"/>
            <a:r>
              <a:rPr lang="en-US" dirty="0" smtClean="0"/>
              <a:t>Leaning forward or backward with walking</a:t>
            </a:r>
          </a:p>
          <a:p>
            <a:pPr lvl="1"/>
            <a:r>
              <a:rPr lang="en-US" dirty="0" smtClean="0"/>
              <a:t>Posture-</a:t>
            </a:r>
            <a:r>
              <a:rPr lang="en-US" dirty="0" err="1" smtClean="0"/>
              <a:t>Kyphosis</a:t>
            </a:r>
            <a:r>
              <a:rPr lang="en-US" dirty="0" smtClean="0"/>
              <a:t>, </a:t>
            </a:r>
            <a:r>
              <a:rPr lang="en-US" dirty="0" err="1" smtClean="0"/>
              <a:t>Lordosis</a:t>
            </a:r>
            <a:r>
              <a:rPr lang="en-US" dirty="0" smtClean="0"/>
              <a:t>, or Scoliosis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Deformity</a:t>
            </a:r>
          </a:p>
          <a:p>
            <a:pPr lvl="1"/>
            <a:r>
              <a:rPr lang="en-US" dirty="0" err="1" smtClean="0"/>
              <a:t>Eccymosis</a:t>
            </a:r>
            <a:r>
              <a:rPr lang="en-US" dirty="0" smtClean="0"/>
              <a:t> or discoloration</a:t>
            </a:r>
          </a:p>
          <a:p>
            <a:pPr lvl="1"/>
            <a:r>
              <a:rPr lang="en-US" dirty="0" smtClean="0"/>
              <a:t>Are the Hips Symmetric- Tilted Anteriorly or Posteriorly </a:t>
            </a:r>
          </a:p>
          <a:p>
            <a:pPr lvl="1"/>
            <a:r>
              <a:rPr lang="en-US" dirty="0" smtClean="0"/>
              <a:t>Are the Legs the Same Length</a:t>
            </a:r>
          </a:p>
          <a:p>
            <a:pPr lvl="1"/>
            <a:r>
              <a:rPr lang="en-US" dirty="0" smtClean="0"/>
              <a:t>Heat or warmth</a:t>
            </a:r>
          </a:p>
          <a:p>
            <a:pPr lvl="1"/>
            <a:r>
              <a:rPr lang="en-US" dirty="0" err="1" smtClean="0"/>
              <a:t>Crepitus</a:t>
            </a:r>
            <a:r>
              <a:rPr lang="en-US" dirty="0" smtClean="0"/>
              <a:t> or abnormal sounds while sitting, standing, or moving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Feeling or Sensation</a:t>
            </a:r>
          </a:p>
          <a:p>
            <a:pPr lvl="1"/>
            <a:r>
              <a:rPr lang="en-US" dirty="0" smtClean="0"/>
              <a:t>Range of Motion (ROM)</a:t>
            </a:r>
          </a:p>
          <a:p>
            <a:pPr lvl="1"/>
            <a:r>
              <a:rPr lang="en-US" dirty="0" smtClean="0"/>
              <a:t>Areas of Pain and Point Tenderness</a:t>
            </a:r>
          </a:p>
          <a:p>
            <a:pPr lvl="1"/>
            <a:r>
              <a:rPr lang="en-US" dirty="0" smtClean="0"/>
              <a:t>Muscle Atrophy or Weakness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Palpation- Spine (Prone)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BONY ANATOMY –</a:t>
            </a:r>
          </a:p>
          <a:p>
            <a:pPr lvl="1"/>
            <a:r>
              <a:rPr lang="en-US" dirty="0" smtClean="0"/>
              <a:t>Cervical Spine (C1-C7)</a:t>
            </a:r>
          </a:p>
          <a:p>
            <a:pPr lvl="1"/>
            <a:r>
              <a:rPr lang="en-US" dirty="0" smtClean="0"/>
              <a:t>Thoracic Spine (T1-T12)</a:t>
            </a:r>
          </a:p>
          <a:p>
            <a:pPr lvl="1"/>
            <a:r>
              <a:rPr lang="en-US" dirty="0" smtClean="0"/>
              <a:t>Lumbar Spine (L1-L5)</a:t>
            </a:r>
          </a:p>
          <a:p>
            <a:pPr lvl="2"/>
            <a:r>
              <a:rPr lang="en-US" dirty="0" err="1" smtClean="0"/>
              <a:t>Spinous</a:t>
            </a:r>
            <a:r>
              <a:rPr lang="en-US" dirty="0" smtClean="0"/>
              <a:t> Processes</a:t>
            </a:r>
          </a:p>
          <a:p>
            <a:pPr lvl="2"/>
            <a:r>
              <a:rPr lang="en-US" dirty="0" smtClean="0"/>
              <a:t>Transverse Processes</a:t>
            </a:r>
          </a:p>
          <a:p>
            <a:pPr lvl="1"/>
            <a:r>
              <a:rPr lang="en-US" dirty="0" smtClean="0"/>
              <a:t>Sacrum</a:t>
            </a:r>
          </a:p>
          <a:p>
            <a:pPr lvl="1"/>
            <a:r>
              <a:rPr lang="en-US" dirty="0" smtClean="0"/>
              <a:t>Coccyx </a:t>
            </a:r>
            <a:endParaRPr lang="en-US" dirty="0"/>
          </a:p>
        </p:txBody>
      </p:sp>
      <p:pic>
        <p:nvPicPr>
          <p:cNvPr id="9" name="Content Placeholder 8" descr="Skelet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3036" t="15000" r="26766"/>
          <a:stretch>
            <a:fillRect/>
          </a:stretch>
        </p:blipFill>
        <p:spPr>
          <a:xfrm>
            <a:off x="5334000" y="1219200"/>
            <a:ext cx="29718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Palpation-Thorax and Abdomen (Supine)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BONY ANATOMY-</a:t>
            </a:r>
          </a:p>
          <a:p>
            <a:pPr lvl="1"/>
            <a:r>
              <a:rPr lang="en-US" dirty="0" smtClean="0"/>
              <a:t>Thoracic Spine (T1-T12)</a:t>
            </a:r>
          </a:p>
          <a:p>
            <a:pPr lvl="1"/>
            <a:r>
              <a:rPr lang="en-US" dirty="0" smtClean="0"/>
              <a:t>Lumbar Spine (L1-L5)</a:t>
            </a:r>
          </a:p>
          <a:p>
            <a:pPr lvl="1"/>
            <a:r>
              <a:rPr lang="en-US" dirty="0" smtClean="0"/>
              <a:t>Ribs</a:t>
            </a:r>
          </a:p>
          <a:p>
            <a:pPr lvl="2"/>
            <a:r>
              <a:rPr lang="en-US" dirty="0" smtClean="0"/>
              <a:t>True</a:t>
            </a:r>
          </a:p>
          <a:p>
            <a:pPr lvl="2"/>
            <a:r>
              <a:rPr lang="en-US" dirty="0" smtClean="0"/>
              <a:t>False</a:t>
            </a:r>
          </a:p>
          <a:p>
            <a:pPr lvl="2"/>
            <a:r>
              <a:rPr lang="en-US" dirty="0" smtClean="0"/>
              <a:t>Floating</a:t>
            </a:r>
          </a:p>
          <a:p>
            <a:pPr lvl="1"/>
            <a:r>
              <a:rPr lang="en-US" dirty="0" smtClean="0"/>
              <a:t>Sternum</a:t>
            </a:r>
          </a:p>
          <a:p>
            <a:pPr lvl="2"/>
            <a:r>
              <a:rPr lang="en-US" dirty="0" err="1" smtClean="0"/>
              <a:t>Manubrium</a:t>
            </a:r>
            <a:endParaRPr lang="en-US" dirty="0" smtClean="0"/>
          </a:p>
          <a:p>
            <a:pPr lvl="2"/>
            <a:r>
              <a:rPr lang="en-US" dirty="0" smtClean="0"/>
              <a:t>Body</a:t>
            </a:r>
          </a:p>
          <a:p>
            <a:pPr lvl="2"/>
            <a:r>
              <a:rPr lang="en-US" dirty="0" err="1" smtClean="0"/>
              <a:t>Xiphoid</a:t>
            </a:r>
            <a:r>
              <a:rPr lang="en-US" dirty="0" smtClean="0"/>
              <a:t> Process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6" name="Content Placeholder 5" descr="tb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0688" t="16667" r="10063" b="20000"/>
          <a:stretch>
            <a:fillRect/>
          </a:stretch>
        </p:blipFill>
        <p:spPr>
          <a:xfrm>
            <a:off x="4953000" y="1752600"/>
            <a:ext cx="3810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Palpation- Above and Below</a:t>
            </a:r>
            <a:endParaRPr lang="en-US" dirty="0"/>
          </a:p>
        </p:txBody>
      </p:sp>
      <p:pic>
        <p:nvPicPr>
          <p:cNvPr id="5" name="Content Placeholder 4" descr="Skelet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491" t="15000" r="25128" b="5000"/>
          <a:stretch>
            <a:fillRect/>
          </a:stretch>
        </p:blipFill>
        <p:spPr>
          <a:xfrm>
            <a:off x="685800" y="1600200"/>
            <a:ext cx="32766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Skull (Cranium)</a:t>
            </a:r>
          </a:p>
          <a:p>
            <a:r>
              <a:rPr lang="en-US" dirty="0" smtClean="0"/>
              <a:t>Pelvis</a:t>
            </a:r>
          </a:p>
          <a:p>
            <a:pPr lvl="1"/>
            <a:r>
              <a:rPr lang="en-US" dirty="0" smtClean="0"/>
              <a:t>Ilium (ASIS, AIIS, PSIS, PIIS, Iliac Crest)</a:t>
            </a:r>
          </a:p>
          <a:p>
            <a:pPr lvl="1"/>
            <a:r>
              <a:rPr lang="en-US" dirty="0" smtClean="0"/>
              <a:t>Pubis (Pubic </a:t>
            </a:r>
            <a:r>
              <a:rPr lang="en-US" dirty="0" err="1" smtClean="0"/>
              <a:t>Symphysis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Ischium</a:t>
            </a:r>
            <a:r>
              <a:rPr lang="en-US" dirty="0" smtClean="0"/>
              <a:t> (</a:t>
            </a:r>
            <a:r>
              <a:rPr lang="en-US" dirty="0" err="1" smtClean="0"/>
              <a:t>Ischial</a:t>
            </a:r>
            <a:r>
              <a:rPr lang="en-US" dirty="0" smtClean="0"/>
              <a:t> </a:t>
            </a:r>
            <a:r>
              <a:rPr lang="en-US" dirty="0" err="1" smtClean="0"/>
              <a:t>Tuberosity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Femur</a:t>
            </a:r>
          </a:p>
          <a:p>
            <a:pPr lvl="1"/>
            <a:r>
              <a:rPr lang="en-US" dirty="0" smtClean="0"/>
              <a:t>Greater </a:t>
            </a:r>
            <a:r>
              <a:rPr lang="en-US" dirty="0" err="1" smtClean="0"/>
              <a:t>Trochanter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SOFT TISSUE (MUSCLES) </a:t>
            </a:r>
            <a:endParaRPr lang="en-US" dirty="0"/>
          </a:p>
        </p:txBody>
      </p:sp>
      <p:pic>
        <p:nvPicPr>
          <p:cNvPr id="4" name="Content Placeholder 3" descr="backmuscle fu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3749675" cy="3048000"/>
          </a:xfrm>
        </p:spPr>
      </p:pic>
      <p:pic>
        <p:nvPicPr>
          <p:cNvPr id="6" name="Content Placeholder 5" descr="backmuscle fun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260177"/>
            <a:ext cx="3749675" cy="2947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SOFT TISSUES (MUSCLES)</a:t>
            </a:r>
            <a:endParaRPr lang="en-US" dirty="0"/>
          </a:p>
        </p:txBody>
      </p:sp>
      <p:pic>
        <p:nvPicPr>
          <p:cNvPr id="7" name="Content Placeholder 6" descr="ab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243" t="5000" r="14257" b="15000"/>
          <a:stretch>
            <a:fillRect/>
          </a:stretch>
        </p:blipFill>
        <p:spPr>
          <a:xfrm>
            <a:off x="1219200" y="1676400"/>
            <a:ext cx="6629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AROM/PROM</a:t>
            </a:r>
          </a:p>
          <a:p>
            <a:r>
              <a:rPr lang="en-US" dirty="0" smtClean="0"/>
              <a:t>Special Tests</a:t>
            </a:r>
          </a:p>
          <a:p>
            <a:r>
              <a:rPr lang="en-US" dirty="0" smtClean="0"/>
              <a:t>MMT</a:t>
            </a:r>
          </a:p>
          <a:p>
            <a:r>
              <a:rPr lang="en-US" dirty="0" smtClean="0"/>
              <a:t>Functional/Sports Specific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AROM/PROM-Spine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</a:t>
                      </a:r>
                      <a:r>
                        <a:rPr lang="en-US" sz="2000" b="1" baseline="0" dirty="0" smtClean="0"/>
                        <a:t> OF THE SPINE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 OF THE ABDOMEN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ERECTOR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SPINAE SPINALIS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ERECTOR SPINAE ILIOCOSTALIS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ERECTOR SPINAE LONGISSIMUS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(BLUE)</a:t>
                      </a:r>
                    </a:p>
                    <a:p>
                      <a:endParaRPr lang="en-US" sz="20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OBLIQUUS</a:t>
                      </a:r>
                      <a:r>
                        <a:rPr lang="en-US" sz="2000" b="1" baseline="0" dirty="0" smtClean="0"/>
                        <a:t> INTERNUS</a:t>
                      </a:r>
                    </a:p>
                    <a:p>
                      <a:r>
                        <a:rPr lang="en-US" sz="2000" b="1" baseline="0" dirty="0" smtClean="0"/>
                        <a:t>OBLIQUUS EXTERNUS</a:t>
                      </a:r>
                    </a:p>
                    <a:p>
                      <a:r>
                        <a:rPr lang="en-US" sz="2000" b="1" baseline="0" dirty="0" smtClean="0"/>
                        <a:t>(BLACK)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MULTIFIDIS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(PURPLE)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RECTUS ABDOMINUS (YELLOW)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QUADRATUS LUMBORUM(GREEN)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TRANSVERSE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ABDOMINUS (RED)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AROM/PROM-Spine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</a:t>
                      </a:r>
                      <a:r>
                        <a:rPr lang="en-US" sz="2000" b="1" baseline="0" dirty="0" smtClean="0"/>
                        <a:t> OF THE SPINE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 OF THE ABDOMEN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EXTENSION AND LATERAL FLEXION(BLUE)</a:t>
                      </a:r>
                    </a:p>
                    <a:p>
                      <a:endParaRPr lang="en-US" sz="20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ROTATION AND LATERAL FLEXION(BLACK)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EXTENSION AND ROTATION (PURPLE)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FLEXION(YELLOW)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LATERAL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FLEXION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(GREEN)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COMPRESSION (RED)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352425" y="1463675"/>
          <a:ext cx="768032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63"/>
                <a:gridCol w="3840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Thorax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the Abdomen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Intercostales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Externus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Serratus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Posterior Superior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Obliquus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Externus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Obliquus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</a:rPr>
                        <a:t>Internus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3300"/>
                          </a:solidFill>
                        </a:rPr>
                        <a:t>Intercostales</a:t>
                      </a:r>
                      <a:r>
                        <a:rPr lang="en-US" sz="2000" b="1" baseline="0" dirty="0" smtClean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3300"/>
                          </a:solidFill>
                        </a:rPr>
                        <a:t>Internus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Transverse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Abdominus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Serratus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 Posterior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Inferior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Diaphragm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Rectus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</a:rPr>
                        <a:t>Abdominus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AROM/PROM-Thorax/Abdomen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?s For Spine—RULE OUT Cervical Spine….CALL 911 in needed!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happened?</a:t>
            </a:r>
          </a:p>
          <a:p>
            <a:r>
              <a:rPr lang="en-US" dirty="0" smtClean="0"/>
              <a:t>Did you hit someone or land directly on the top of your head?</a:t>
            </a:r>
          </a:p>
          <a:p>
            <a:r>
              <a:rPr lang="en-US" dirty="0" smtClean="0"/>
              <a:t>Were you knocked out or unconscious? </a:t>
            </a:r>
          </a:p>
          <a:p>
            <a:r>
              <a:rPr lang="en-US" dirty="0" smtClean="0"/>
              <a:t>Do you have any pain in your neck?</a:t>
            </a:r>
          </a:p>
          <a:p>
            <a:r>
              <a:rPr lang="en-US" dirty="0" smtClean="0"/>
              <a:t>Do you have tingling, numbness, or burning in your shoulders, arms, or hands?</a:t>
            </a:r>
          </a:p>
          <a:p>
            <a:r>
              <a:rPr lang="en-US" dirty="0" smtClean="0"/>
              <a:t>Do you have equal muscle strength in both hands?</a:t>
            </a:r>
          </a:p>
          <a:p>
            <a:r>
              <a:rPr lang="en-US" dirty="0" smtClean="0"/>
              <a:t>Are you able to move your ankles or toes? </a:t>
            </a:r>
          </a:p>
          <a:p>
            <a:r>
              <a:rPr lang="en-US" dirty="0" smtClean="0"/>
              <a:t>Any changes in bowel or bladder?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352425" y="1463675"/>
          <a:ext cx="76803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63"/>
                <a:gridCol w="3840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Thorax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the Abdomen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Inspiration (Inhale)  BLUE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Rotation and Lateral Flexion BLACK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3300"/>
                          </a:solidFill>
                        </a:rPr>
                        <a:t>Expiration (Exhale) ORANGE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Compression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Expands the Ribcage  GREEN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Flexion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AROM/PROM-Thorax/Abdomen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Tests- Straight Leg Raise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Disk Pathology (Herniated)- Pain with 30 degrees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Sciatica- Radiating/Shooting Pain</a:t>
            </a:r>
            <a:endParaRPr lang="en-US" dirty="0"/>
          </a:p>
        </p:txBody>
      </p:sp>
      <p:pic>
        <p:nvPicPr>
          <p:cNvPr id="10" name="Content Placeholder 9" descr="sl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70467" y="2514600"/>
            <a:ext cx="7211533" cy="365760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Tests- SI Joint Issue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 Distraction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SI Compression</a:t>
            </a:r>
            <a:endParaRPr lang="en-US" dirty="0"/>
          </a:p>
        </p:txBody>
      </p:sp>
      <p:pic>
        <p:nvPicPr>
          <p:cNvPr id="9" name="Content Placeholder 8" descr="si compress distraction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7918" y="3047999"/>
            <a:ext cx="2878282" cy="2895601"/>
          </a:xfrm>
        </p:spPr>
      </p:pic>
      <p:pic>
        <p:nvPicPr>
          <p:cNvPr id="10" name="Content Placeholder 9" descr="si compress distraction 3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86400" y="3429000"/>
            <a:ext cx="2667000" cy="2573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MMT-Spine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</a:t>
                      </a:r>
                      <a:r>
                        <a:rPr lang="en-US" sz="2000" b="1" baseline="0" dirty="0" smtClean="0"/>
                        <a:t> OF THE SPINE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 OF THE ABDOMEN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ERECTOR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SPINAE SPINALIS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ERECTOR SPINAE ILIOCOSTALIS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ERECTOR SPINAE LONGISSIMUS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(BLUE)</a:t>
                      </a:r>
                    </a:p>
                    <a:p>
                      <a:endParaRPr lang="en-US" sz="20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OBLIQUUS</a:t>
                      </a:r>
                      <a:r>
                        <a:rPr lang="en-US" sz="2000" b="1" baseline="0" dirty="0" smtClean="0"/>
                        <a:t> INTERNUS</a:t>
                      </a:r>
                    </a:p>
                    <a:p>
                      <a:r>
                        <a:rPr lang="en-US" sz="2000" b="1" baseline="0" dirty="0" smtClean="0"/>
                        <a:t>OBLIQUUS EXTERNUS</a:t>
                      </a:r>
                    </a:p>
                    <a:p>
                      <a:r>
                        <a:rPr lang="en-US" sz="2000" b="1" baseline="0" dirty="0" smtClean="0"/>
                        <a:t>(BLACK)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MULTIFIDIS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(PURPLE)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RECTUS ABDOMINUS (YELLOW)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QUADRATUS LUMBORUM(GREEN)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TRANSVERSE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ABDOMINUS (RED)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MMT-Spine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</a:t>
                      </a:r>
                      <a:r>
                        <a:rPr lang="en-US" sz="2000" b="1" baseline="0" dirty="0" smtClean="0"/>
                        <a:t> OF THE SPINE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MUSCLES OF THE ABDOMEN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EXTENSION AND LATERAL FLEXION(BLUE)</a:t>
                      </a:r>
                    </a:p>
                    <a:p>
                      <a:endParaRPr lang="en-US" sz="20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ROTATION AND LATERAL FLEXION(BLACK)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EXTENSION AND ROTATION (PURPLE)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FLEXION(YELLOW)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LATERAL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FLEXION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(GREEN)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COMPRESSION (RED)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01642500"/>
              </p:ext>
            </p:extLst>
          </p:nvPr>
        </p:nvGraphicFramePr>
        <p:xfrm>
          <a:off x="352425" y="1463675"/>
          <a:ext cx="768032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63"/>
                <a:gridCol w="3840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Thorax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the Abdomen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Intercostales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Externus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Serratus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Posterior Superior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Obliquus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Externus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Obliquus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Internus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3300"/>
                          </a:solidFill>
                        </a:rPr>
                        <a:t>Intercostales</a:t>
                      </a:r>
                      <a:r>
                        <a:rPr lang="en-US" sz="2000" b="1" baseline="0" dirty="0" smtClean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3300"/>
                          </a:solidFill>
                        </a:rPr>
                        <a:t>Internus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Transverse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Abdominus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Serratus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 Posterior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Inferior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Diaphragm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Rectus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</a:rPr>
                        <a:t>Abdominus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MMT-Thorax/Abdomen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92140"/>
              </p:ext>
            </p:extLst>
          </p:nvPr>
        </p:nvGraphicFramePr>
        <p:xfrm>
          <a:off x="352425" y="1463675"/>
          <a:ext cx="76803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63"/>
                <a:gridCol w="3840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Thorax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Muscles of the Abdomen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Inspiration (Inhale)  BLUE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Rotation and Lateral Flexion BLACK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3300"/>
                          </a:solidFill>
                        </a:rPr>
                        <a:t>Expiration (Exhale) ORANGE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Compression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Expands the Ribcage  GREEN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Flexion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MMT-Thorax/Abdomen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the athlete: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Hop</a:t>
            </a:r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Back pedal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Squat </a:t>
            </a:r>
          </a:p>
          <a:p>
            <a:pPr lvl="1"/>
            <a:r>
              <a:rPr lang="en-US" dirty="0" smtClean="0"/>
              <a:t>Lunge</a:t>
            </a:r>
          </a:p>
          <a:p>
            <a:pPr lvl="1"/>
            <a:r>
              <a:rPr lang="en-US" dirty="0" smtClean="0"/>
              <a:t>Change Direction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Depends on the sport:</a:t>
            </a:r>
          </a:p>
          <a:p>
            <a:pPr lvl="1"/>
            <a:r>
              <a:rPr lang="en-US" dirty="0" smtClean="0"/>
              <a:t>Softball/Baseball-Swing the Bat/Throw/Get in Stance for Position</a:t>
            </a:r>
          </a:p>
          <a:p>
            <a:pPr lvl="1"/>
            <a:r>
              <a:rPr lang="en-US" dirty="0" smtClean="0"/>
              <a:t>Track-Stride Out/Hurdle/Jump/Get in the Starting Block</a:t>
            </a:r>
          </a:p>
          <a:p>
            <a:pPr lvl="1"/>
            <a:r>
              <a:rPr lang="en-US" dirty="0" smtClean="0"/>
              <a:t>Tennis-Serve/Backhand and Forehand the Ball/Volley</a:t>
            </a:r>
          </a:p>
          <a:p>
            <a:pPr lvl="1"/>
            <a:r>
              <a:rPr lang="en-US" dirty="0" smtClean="0"/>
              <a:t>Golf-Lean over to pick up ball/Drive/Putt/Swing the Club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Functional: Sports Specific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Call 911???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Sacroiliac Sprain				Runner’s Nipple/Cyclist’s Nipple</a:t>
            </a:r>
          </a:p>
          <a:p>
            <a:r>
              <a:rPr lang="en-US" dirty="0" smtClean="0"/>
              <a:t>Low Back Pain				Abdominal Muscle Strain</a:t>
            </a:r>
          </a:p>
          <a:p>
            <a:r>
              <a:rPr lang="en-US" dirty="0" smtClean="0"/>
              <a:t>Lumbar Vertebrae Fracture			Contusions of the Abdominal Wall</a:t>
            </a:r>
          </a:p>
          <a:p>
            <a:r>
              <a:rPr lang="en-US" dirty="0" smtClean="0"/>
              <a:t>Coccyx Fracture				Hernia (Inguinal or Femoral)</a:t>
            </a:r>
          </a:p>
          <a:p>
            <a:r>
              <a:rPr lang="en-US" dirty="0" smtClean="0"/>
              <a:t>Herniated Disk				Spleen Injuries</a:t>
            </a:r>
          </a:p>
          <a:p>
            <a:r>
              <a:rPr lang="en-US" dirty="0" err="1" smtClean="0"/>
              <a:t>Spondylolysis</a:t>
            </a:r>
            <a:r>
              <a:rPr lang="en-US" dirty="0" smtClean="0"/>
              <a:t>				Kidney Contusions</a:t>
            </a:r>
          </a:p>
          <a:p>
            <a:r>
              <a:rPr lang="en-US" dirty="0" err="1" smtClean="0"/>
              <a:t>Spondylolisthesis</a:t>
            </a:r>
            <a:r>
              <a:rPr lang="en-US" dirty="0" smtClean="0"/>
              <a:t>				Liver Contusions</a:t>
            </a:r>
          </a:p>
          <a:p>
            <a:r>
              <a:rPr lang="en-US" dirty="0" smtClean="0"/>
              <a:t>Cervical Fracture				Appendicitis</a:t>
            </a:r>
          </a:p>
          <a:p>
            <a:r>
              <a:rPr lang="en-US" dirty="0" smtClean="0"/>
              <a:t>Low Back/Lumbar Muscle Strain		Injuries to the Bladder</a:t>
            </a:r>
          </a:p>
          <a:p>
            <a:r>
              <a:rPr lang="en-US" dirty="0" smtClean="0"/>
              <a:t>Acute Strains of the Neck and Upper Back	Rib Contusion</a:t>
            </a:r>
          </a:p>
          <a:p>
            <a:r>
              <a:rPr lang="en-US" dirty="0" smtClean="0"/>
              <a:t>Sciatica					Rib Fracture</a:t>
            </a:r>
          </a:p>
          <a:p>
            <a:r>
              <a:rPr lang="en-US" dirty="0" smtClean="0"/>
              <a:t>Cervical Sprain (Whiplash)			Costal Cartilage Injury</a:t>
            </a:r>
          </a:p>
          <a:p>
            <a:r>
              <a:rPr lang="en-US" dirty="0" smtClean="0"/>
              <a:t>Pinched Nerve (Brachial Plexus Injury)		</a:t>
            </a:r>
            <a:r>
              <a:rPr lang="en-US" dirty="0" err="1" smtClean="0"/>
              <a:t>Intercostal</a:t>
            </a:r>
            <a:r>
              <a:rPr lang="en-US" dirty="0" smtClean="0"/>
              <a:t> Muscle Injury</a:t>
            </a:r>
          </a:p>
          <a:p>
            <a:r>
              <a:rPr lang="en-US" dirty="0" smtClean="0"/>
              <a:t>Lung Injury (</a:t>
            </a:r>
            <a:r>
              <a:rPr lang="en-US" dirty="0" err="1" smtClean="0"/>
              <a:t>Pneumothorax</a:t>
            </a:r>
            <a:r>
              <a:rPr lang="en-US" dirty="0" smtClean="0"/>
              <a:t>/</a:t>
            </a:r>
            <a:r>
              <a:rPr lang="en-US" dirty="0" err="1" smtClean="0"/>
              <a:t>Hemothorax</a:t>
            </a:r>
            <a:r>
              <a:rPr lang="en-US" dirty="0" smtClean="0"/>
              <a:t>)	Cooper’s Ligament Sprain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C-spine is ruled out, more ?s: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 is the pain located?</a:t>
            </a:r>
          </a:p>
          <a:p>
            <a:r>
              <a:rPr lang="en-US" dirty="0" smtClean="0"/>
              <a:t>What kind of pain do you have?</a:t>
            </a:r>
          </a:p>
          <a:p>
            <a:r>
              <a:rPr lang="en-US" dirty="0" smtClean="0"/>
              <a:t>What were you doing when the pain began?</a:t>
            </a:r>
          </a:p>
          <a:p>
            <a:r>
              <a:rPr lang="en-US" dirty="0" smtClean="0"/>
              <a:t>Were you standing, sitting, bending, or twisting?</a:t>
            </a:r>
          </a:p>
          <a:p>
            <a:r>
              <a:rPr lang="en-US" dirty="0" smtClean="0"/>
              <a:t>Did the pain begin immediately?</a:t>
            </a:r>
          </a:p>
          <a:p>
            <a:r>
              <a:rPr lang="en-US" dirty="0" smtClean="0"/>
              <a:t>How long have you had this pain?</a:t>
            </a:r>
          </a:p>
          <a:p>
            <a:r>
              <a:rPr lang="en-US" dirty="0" smtClean="0"/>
              <a:t>Do certain movements or positions cause more pain?</a:t>
            </a:r>
          </a:p>
          <a:p>
            <a:r>
              <a:rPr lang="en-US" dirty="0" smtClean="0"/>
              <a:t>Can you assume a position that gets rid of the pain?</a:t>
            </a:r>
          </a:p>
          <a:p>
            <a:r>
              <a:rPr lang="en-US" dirty="0" smtClean="0"/>
              <a:t>Is there any tingling or numbness in the arms and legs?</a:t>
            </a:r>
          </a:p>
          <a:p>
            <a:r>
              <a:rPr lang="en-US" dirty="0" smtClean="0"/>
              <a:t>Is there any pain in the buttocks or the back of the legs?</a:t>
            </a:r>
          </a:p>
          <a:p>
            <a:r>
              <a:rPr lang="en-US" dirty="0" smtClean="0"/>
              <a:t>Have you ever had any back pain before?</a:t>
            </a:r>
          </a:p>
          <a:p>
            <a:r>
              <a:rPr lang="en-US" dirty="0" smtClean="0"/>
              <a:t>What position do you usually sleep in?  How do you prefer to sit?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?s for Thorax and 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happened to cause this injury?</a:t>
            </a:r>
          </a:p>
          <a:p>
            <a:r>
              <a:rPr lang="en-US" dirty="0" smtClean="0"/>
              <a:t>Was there direct contact or a direct blow?</a:t>
            </a:r>
          </a:p>
          <a:p>
            <a:r>
              <a:rPr lang="en-US" dirty="0" smtClean="0"/>
              <a:t>What position were you in?</a:t>
            </a:r>
          </a:p>
          <a:p>
            <a:r>
              <a:rPr lang="en-US" dirty="0" smtClean="0"/>
              <a:t>What type of pain is there (sharp, dull, localized, etc.)?</a:t>
            </a:r>
          </a:p>
          <a:p>
            <a:r>
              <a:rPr lang="en-US" dirty="0" smtClean="0"/>
              <a:t>Was there immediate or gradual pain?</a:t>
            </a:r>
          </a:p>
          <a:p>
            <a:r>
              <a:rPr lang="en-US" dirty="0" smtClean="0"/>
              <a:t>Do you feel any pain other than in the area where the injury occurred?</a:t>
            </a:r>
          </a:p>
          <a:p>
            <a:r>
              <a:rPr lang="en-US" dirty="0" smtClean="0"/>
              <a:t>Have you had any difficulty breathing?</a:t>
            </a:r>
          </a:p>
          <a:p>
            <a:r>
              <a:rPr lang="en-US" dirty="0" smtClean="0"/>
              <a:t>Are certain positions more comfortable than others?</a:t>
            </a:r>
          </a:p>
          <a:p>
            <a:r>
              <a:rPr lang="en-US" dirty="0" smtClean="0"/>
              <a:t>Do you feel faint, lightheaded, or nauseous?</a:t>
            </a:r>
          </a:p>
          <a:p>
            <a:r>
              <a:rPr lang="en-US" dirty="0" smtClean="0"/>
              <a:t>Do you feel any pain in your chest?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History ?s For </a:t>
            </a:r>
            <a:br>
              <a:rPr lang="en-US" dirty="0" smtClean="0"/>
            </a:br>
            <a:r>
              <a:rPr lang="en-US" dirty="0" smtClean="0"/>
              <a:t>Thorax and 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Did you hear or feel a pop or crack in your chest?</a:t>
            </a:r>
          </a:p>
          <a:p>
            <a:r>
              <a:rPr lang="en-US" dirty="0" smtClean="0"/>
              <a:t>Have you had any muscle spasms?</a:t>
            </a:r>
          </a:p>
          <a:p>
            <a:r>
              <a:rPr lang="en-US" dirty="0" smtClean="0"/>
              <a:t>Have you noticed any blood in your urine?</a:t>
            </a:r>
          </a:p>
          <a:p>
            <a:r>
              <a:rPr lang="en-US" dirty="0" smtClean="0"/>
              <a:t>Is there any difficulty or pain with urinating?</a:t>
            </a:r>
          </a:p>
          <a:p>
            <a:r>
              <a:rPr lang="en-US" dirty="0" smtClean="0"/>
              <a:t>Was the bladder full or empty?</a:t>
            </a:r>
          </a:p>
          <a:p>
            <a:r>
              <a:rPr lang="en-US" dirty="0" smtClean="0"/>
              <a:t>How long has it been since you have eaten?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Normal Pulse Rate </a:t>
            </a:r>
          </a:p>
          <a:p>
            <a:pPr lvl="1"/>
            <a:r>
              <a:rPr lang="en-US" dirty="0" smtClean="0"/>
              <a:t>Adult   60-80 beats/minute </a:t>
            </a:r>
          </a:p>
          <a:p>
            <a:pPr lvl="1"/>
            <a:r>
              <a:rPr lang="en-US" dirty="0" smtClean="0"/>
              <a:t>Child/Infant   80-100 beats/minute </a:t>
            </a:r>
          </a:p>
          <a:p>
            <a:r>
              <a:rPr lang="en-US" dirty="0" smtClean="0"/>
              <a:t>Normal Breathing Rate </a:t>
            </a:r>
          </a:p>
          <a:p>
            <a:pPr lvl="1"/>
            <a:r>
              <a:rPr lang="en-US" dirty="0" smtClean="0"/>
              <a:t>Adult 12-15 breaths/minute</a:t>
            </a:r>
          </a:p>
          <a:p>
            <a:pPr lvl="1"/>
            <a:r>
              <a:rPr lang="en-US" dirty="0" smtClean="0"/>
              <a:t> Child/Infant  20-25 breaths/minute</a:t>
            </a:r>
          </a:p>
          <a:p>
            <a:r>
              <a:rPr lang="en-US" dirty="0" smtClean="0"/>
              <a:t>Normal Temperature     ORAL 98.6    and     RECTAL  99.6 </a:t>
            </a:r>
          </a:p>
          <a:p>
            <a:r>
              <a:rPr lang="en-US" dirty="0" smtClean="0"/>
              <a:t>Pupils should be of EQUAL SIZE. Pupils should respond to light.  Pupils should CONSTRICT (get smaller) in the LIGHT and DILATE (get larger) in the DARK. </a:t>
            </a:r>
          </a:p>
          <a:p>
            <a:r>
              <a:rPr lang="en-US" dirty="0" smtClean="0"/>
              <a:t>Normal Blood Pressure for an Adult is  120/80 (systolic/diastolic). Systolic is when the heart contracts and diastolic is when the heart relaxes.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and Obvious Sign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Blood in Urine (</a:t>
            </a:r>
            <a:r>
              <a:rPr lang="en-US" dirty="0" err="1" smtClean="0"/>
              <a:t>hematuria</a:t>
            </a:r>
            <a:r>
              <a:rPr lang="en-US" dirty="0" smtClean="0"/>
              <a:t>) = Kidney Contusion; Runner’s Bladder </a:t>
            </a:r>
          </a:p>
          <a:p>
            <a:r>
              <a:rPr lang="en-US" dirty="0" smtClean="0"/>
              <a:t>Difficulty Breathing = Injury to the Lungs (</a:t>
            </a:r>
            <a:r>
              <a:rPr lang="en-US" dirty="0" err="1" smtClean="0"/>
              <a:t>Pneumothorax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Coughing up Blood = Injury to the Lungs (</a:t>
            </a:r>
            <a:r>
              <a:rPr lang="en-US" dirty="0" err="1" smtClean="0"/>
              <a:t>Hemathorax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Kehr’s</a:t>
            </a:r>
            <a:r>
              <a:rPr lang="en-US" dirty="0" smtClean="0"/>
              <a:t> Sign (pain in the arm)= Injury to the Spleen </a:t>
            </a:r>
          </a:p>
          <a:p>
            <a:r>
              <a:rPr lang="en-US" dirty="0" err="1" smtClean="0"/>
              <a:t>McBurney’s</a:t>
            </a:r>
            <a:r>
              <a:rPr lang="en-US" dirty="0" smtClean="0"/>
              <a:t> Point (pain between ASIS and belly button)= Appendicitis </a:t>
            </a:r>
          </a:p>
          <a:p>
            <a:r>
              <a:rPr lang="en-US" dirty="0" smtClean="0"/>
              <a:t>Referred Pain in the Right Scapula/Shoulder/Chest = Liver Contusion or Injury </a:t>
            </a:r>
          </a:p>
          <a:p>
            <a:r>
              <a:rPr lang="en-US" dirty="0" smtClean="0"/>
              <a:t>Numbness of Tingling in Leg/Foot or Shooting Pains down Leg= Sciatica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Signs and Symptoms-Spine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 posture exhibit signs of </a:t>
            </a:r>
            <a:r>
              <a:rPr lang="en-US" dirty="0" err="1" smtClean="0"/>
              <a:t>kyphosis</a:t>
            </a:r>
            <a:r>
              <a:rPr lang="en-US" dirty="0" smtClean="0"/>
              <a:t>, </a:t>
            </a:r>
            <a:r>
              <a:rPr lang="en-US" dirty="0" err="1" smtClean="0"/>
              <a:t>lordosis</a:t>
            </a:r>
            <a:r>
              <a:rPr lang="en-US" dirty="0" smtClean="0"/>
              <a:t>, or scoliosis?</a:t>
            </a:r>
          </a:p>
          <a:p>
            <a:r>
              <a:rPr lang="en-US" dirty="0" smtClean="0"/>
              <a:t>Is the athlete willing to move the head and neck freely?</a:t>
            </a:r>
          </a:p>
          <a:p>
            <a:r>
              <a:rPr lang="en-US" dirty="0" smtClean="0"/>
              <a:t>Are the shoulders level and symmetrical?</a:t>
            </a:r>
          </a:p>
          <a:p>
            <a:r>
              <a:rPr lang="en-US" dirty="0" smtClean="0"/>
              <a:t>Is the head tilted to one side?</a:t>
            </a:r>
          </a:p>
          <a:p>
            <a:r>
              <a:rPr lang="en-US" dirty="0" smtClean="0"/>
              <a:t>Is one scapula lower or more prominent?</a:t>
            </a:r>
          </a:p>
          <a:p>
            <a:r>
              <a:rPr lang="en-US" dirty="0" smtClean="0"/>
              <a:t>Is the trunk bent or curved to one side?</a:t>
            </a:r>
          </a:p>
          <a:p>
            <a:r>
              <a:rPr lang="en-US" dirty="0" smtClean="0"/>
              <a:t>Is one hip more prominent?</a:t>
            </a:r>
          </a:p>
          <a:p>
            <a:r>
              <a:rPr lang="en-US" dirty="0" smtClean="0"/>
              <a:t>Are the hips tilted?</a:t>
            </a:r>
          </a:p>
          <a:p>
            <a:r>
              <a:rPr lang="en-US" dirty="0" smtClean="0"/>
              <a:t>Are the ribs more pronounced?</a:t>
            </a:r>
          </a:p>
          <a:p>
            <a:r>
              <a:rPr lang="en-US" dirty="0" smtClean="0"/>
              <a:t>Does one arm hang longer than another?</a:t>
            </a:r>
          </a:p>
          <a:p>
            <a:r>
              <a:rPr lang="en-US" dirty="0" smtClean="0"/>
              <a:t>Is one patella lower than another?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Signs and Symptoms-</a:t>
            </a:r>
            <a:br>
              <a:rPr lang="en-US" dirty="0" smtClean="0"/>
            </a:br>
            <a:r>
              <a:rPr lang="en-US" dirty="0" smtClean="0"/>
              <a:t>Thorax and 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important, is the athlete breathing? Breathing normal?</a:t>
            </a:r>
          </a:p>
          <a:p>
            <a:r>
              <a:rPr lang="en-US" dirty="0" smtClean="0"/>
              <a:t>Is the athlete having difficulty breathing deeply, or is the athlete struggling to catch his or her breathe?</a:t>
            </a:r>
          </a:p>
          <a:p>
            <a:r>
              <a:rPr lang="en-US" dirty="0" smtClean="0"/>
              <a:t>Does breathing cause pain?</a:t>
            </a:r>
          </a:p>
          <a:p>
            <a:r>
              <a:rPr lang="en-US" dirty="0" smtClean="0"/>
              <a:t>Is the athlete holding the chest wall?</a:t>
            </a:r>
          </a:p>
          <a:p>
            <a:r>
              <a:rPr lang="en-US" dirty="0" smtClean="0"/>
              <a:t>Is there symmetry in movement of the chest during breathing?</a:t>
            </a:r>
          </a:p>
          <a:p>
            <a:r>
              <a:rPr lang="en-US" dirty="0" smtClean="0"/>
              <a:t>What is the body position of the athlete?</a:t>
            </a:r>
          </a:p>
          <a:p>
            <a:r>
              <a:rPr lang="en-US" dirty="0" smtClean="0"/>
              <a:t>Is there protrusion or swelling in the abdomen?</a:t>
            </a:r>
          </a:p>
          <a:p>
            <a:r>
              <a:rPr lang="en-US" dirty="0" smtClean="0"/>
              <a:t>Does the thorax appear to be symmetrical?</a:t>
            </a:r>
          </a:p>
          <a:p>
            <a:r>
              <a:rPr lang="en-US" dirty="0" smtClean="0"/>
              <a:t>Are the abdominal muscles tight and guarding?</a:t>
            </a:r>
          </a:p>
          <a:p>
            <a:r>
              <a:rPr lang="en-US" dirty="0" smtClean="0"/>
              <a:t>Is the athlete holding or splinting a portion of their abdomen?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399</TotalTime>
  <Words>1322</Words>
  <Application>Microsoft Office PowerPoint</Application>
  <PresentationFormat>On-screen Show (4:3)</PresentationFormat>
  <Paragraphs>266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Franklin Gothic Book</vt:lpstr>
      <vt:lpstr>Perpetua</vt:lpstr>
      <vt:lpstr>Wingdings 2</vt:lpstr>
      <vt:lpstr>Equity</vt:lpstr>
      <vt:lpstr>Spine and Thorax/Abdomen Evaluation</vt:lpstr>
      <vt:lpstr>History ?s For Spine—RULE OUT Cervical Spine….CALL 911 in needed!</vt:lpstr>
      <vt:lpstr>Once C-spine is ruled out, more ?s:</vt:lpstr>
      <vt:lpstr>History ?s for Thorax and Abdomen</vt:lpstr>
      <vt:lpstr>More History ?s For  Thorax and Abdomen</vt:lpstr>
      <vt:lpstr>Observation</vt:lpstr>
      <vt:lpstr>Specific and Obvious Sign of Injury</vt:lpstr>
      <vt:lpstr>More Signs and Symptoms-Spine</vt:lpstr>
      <vt:lpstr>More Signs and Symptoms- Thorax and Abdomen</vt:lpstr>
      <vt:lpstr>More to OBSERVE</vt:lpstr>
      <vt:lpstr>Palpation- Spine (Prone)</vt:lpstr>
      <vt:lpstr>Palpation-Thorax and Abdomen (Supine)</vt:lpstr>
      <vt:lpstr>Palpation- Above and Below</vt:lpstr>
      <vt:lpstr>Palpate SOFT TISSUE (MUSCLES) </vt:lpstr>
      <vt:lpstr>Palpate SOFT TISSUES (MUSCLES)</vt:lpstr>
      <vt:lpstr>Special Tests</vt:lpstr>
      <vt:lpstr>AROM/PROM-Spine </vt:lpstr>
      <vt:lpstr>AROM/PROM-Spine</vt:lpstr>
      <vt:lpstr>AROM/PROM-Thorax/Abdomen</vt:lpstr>
      <vt:lpstr>AROM/PROM-Thorax/Abdomen</vt:lpstr>
      <vt:lpstr>Special Tests- Straight Leg Raise</vt:lpstr>
      <vt:lpstr>Special Tests- SI Joint Issue</vt:lpstr>
      <vt:lpstr>MMT-Spine </vt:lpstr>
      <vt:lpstr>MMT-Spine</vt:lpstr>
      <vt:lpstr>MMT-Thorax/Abdomen</vt:lpstr>
      <vt:lpstr>MMT-Thorax/Abdomen</vt:lpstr>
      <vt:lpstr>Functional: Sports Specific Tests</vt:lpstr>
      <vt:lpstr>When Should you Call 911???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Spine and Thorax/Abdomen Evaluation</dc:title>
  <dc:creator>sennis</dc:creator>
  <cp:lastModifiedBy>sennis</cp:lastModifiedBy>
  <cp:revision>11</cp:revision>
  <dcterms:created xsi:type="dcterms:W3CDTF">2014-03-18T13:38:39Z</dcterms:created>
  <dcterms:modified xsi:type="dcterms:W3CDTF">2016-05-18T20:04:06Z</dcterms:modified>
</cp:coreProperties>
</file>