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4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1F3AF43-2D14-44AC-BC5C-9B2D64E17C09}" type="datetimeFigureOut">
              <a:rPr lang="en-US" smtClean="0"/>
              <a:pPr/>
              <a:t>2/22/2015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7D07D7-4922-45CB-AB61-B8320D4DDF3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F3AF43-2D14-44AC-BC5C-9B2D64E17C09}" type="datetimeFigureOut">
              <a:rPr lang="en-US" smtClean="0"/>
              <a:pPr/>
              <a:t>2/22/2015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7D07D7-4922-45CB-AB61-B8320D4DDF3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F3AF43-2D14-44AC-BC5C-9B2D64E17C09}" type="datetimeFigureOut">
              <a:rPr lang="en-US" smtClean="0"/>
              <a:pPr/>
              <a:t>2/22/2015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7D07D7-4922-45CB-AB61-B8320D4DDF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F3AF43-2D14-44AC-BC5C-9B2D64E17C09}" type="datetimeFigureOut">
              <a:rPr lang="en-US" smtClean="0"/>
              <a:pPr/>
              <a:t>2/22/2015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7D07D7-4922-45CB-AB61-B8320D4DDF3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F3AF43-2D14-44AC-BC5C-9B2D64E17C09}" type="datetimeFigureOut">
              <a:rPr lang="en-US" smtClean="0"/>
              <a:pPr/>
              <a:t>2/22/2015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7D07D7-4922-45CB-AB61-B8320D4DDF3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1F3AF43-2D14-44AC-BC5C-9B2D64E17C09}" type="datetimeFigureOut">
              <a:rPr lang="en-US" smtClean="0"/>
              <a:pPr/>
              <a:t>2/22/2015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7D07D7-4922-45CB-AB61-B8320D4DDF3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F3AF43-2D14-44AC-BC5C-9B2D64E17C09}" type="datetimeFigureOut">
              <a:rPr lang="en-US" smtClean="0"/>
              <a:pPr/>
              <a:t>2/22/2015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7D07D7-4922-45CB-AB61-B8320D4DDF3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F3AF43-2D14-44AC-BC5C-9B2D64E17C09}" type="datetimeFigureOut">
              <a:rPr lang="en-US" smtClean="0"/>
              <a:pPr/>
              <a:t>2/22/2015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7D07D7-4922-45CB-AB61-B8320D4DDF3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F3AF43-2D14-44AC-BC5C-9B2D64E17C09}" type="datetimeFigureOut">
              <a:rPr lang="en-US" smtClean="0"/>
              <a:pPr/>
              <a:t>2/22/2015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7D07D7-4922-45CB-AB61-B8320D4DDF3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F3AF43-2D14-44AC-BC5C-9B2D64E17C09}" type="datetimeFigureOut">
              <a:rPr lang="en-US" smtClean="0"/>
              <a:pPr/>
              <a:t>2/22/2015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7D07D7-4922-45CB-AB61-B8320D4DDF3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F3AF43-2D14-44AC-BC5C-9B2D64E17C09}" type="datetimeFigureOut">
              <a:rPr lang="en-US" smtClean="0"/>
              <a:pPr/>
              <a:t>2/22/2015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7D07D7-4922-45CB-AB61-B8320D4DDF3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F3AF43-2D14-44AC-BC5C-9B2D64E17C09}" type="datetimeFigureOut">
              <a:rPr lang="en-US" smtClean="0"/>
              <a:pPr/>
              <a:t>2/22/2015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7D07D7-4922-45CB-AB61-B8320D4DDF3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Times New Roman" pitchFamily="18" charset="0"/>
                <a:cs typeface="Times New Roman" pitchFamily="18" charset="0"/>
              </a:rPr>
              <a:t>Thorax and Abdomen Injuries</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n-US" dirty="0" smtClean="0"/>
              <a:t>Sports Medicine II</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Lung Injuries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r>
              <a:rPr lang="en-US" dirty="0" smtClean="0">
                <a:latin typeface="Times New Roman" pitchFamily="18" charset="0"/>
                <a:cs typeface="Times New Roman" pitchFamily="18" charset="0"/>
              </a:rPr>
              <a:t>COI – </a:t>
            </a:r>
            <a:r>
              <a:rPr lang="en-US" b="1" u="sng" dirty="0" err="1" smtClean="0">
                <a:latin typeface="Times New Roman" pitchFamily="18" charset="0"/>
                <a:cs typeface="Times New Roman" pitchFamily="18" charset="0"/>
              </a:rPr>
              <a:t>Pneumothorax</a:t>
            </a:r>
            <a:r>
              <a:rPr lang="en-US" b="1" u="sng" dirty="0" smtClean="0">
                <a:latin typeface="Times New Roman" pitchFamily="18" charset="0"/>
                <a:cs typeface="Times New Roman" pitchFamily="18" charset="0"/>
              </a:rPr>
              <a:t>: Pleural cavity becomes filled with air, negatively pressurizing the cavity, causing a lung to collapse</a:t>
            </a:r>
          </a:p>
          <a:p>
            <a:pPr>
              <a:buNone/>
            </a:pPr>
            <a:r>
              <a:rPr lang="en-US"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Tension </a:t>
            </a:r>
            <a:r>
              <a:rPr lang="en-US" b="1" u="sng" dirty="0" smtClean="0">
                <a:latin typeface="Times New Roman" pitchFamily="18" charset="0"/>
                <a:cs typeface="Times New Roman" pitchFamily="18" charset="0"/>
              </a:rPr>
              <a:t>Pneumothorax: Pleural sac on one side fills with air displacing lung and heart, compressing the opposite lung</a:t>
            </a:r>
          </a:p>
          <a:p>
            <a:pPr>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b="1" u="sng" dirty="0" err="1" smtClean="0">
                <a:latin typeface="Times New Roman" pitchFamily="18" charset="0"/>
                <a:cs typeface="Times New Roman" pitchFamily="18" charset="0"/>
              </a:rPr>
              <a:t>Hemothorax</a:t>
            </a:r>
            <a:r>
              <a:rPr lang="en-US" b="1" u="sng" dirty="0" smtClean="0">
                <a:latin typeface="Times New Roman" pitchFamily="18" charset="0"/>
                <a:cs typeface="Times New Roman" pitchFamily="18" charset="0"/>
              </a:rPr>
              <a:t>: Blood in pleural cavity causes tearing or puncturing of the lungs or pleural tissue</a:t>
            </a:r>
          </a:p>
          <a:p>
            <a:pPr>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Traumatic </a:t>
            </a:r>
            <a:r>
              <a:rPr lang="en-US" b="1" u="sng" dirty="0" smtClean="0">
                <a:latin typeface="Times New Roman" pitchFamily="18" charset="0"/>
                <a:cs typeface="Times New Roman" pitchFamily="18" charset="0"/>
              </a:rPr>
              <a:t>Asphyxia: Result of a violent blow or compression of </a:t>
            </a:r>
            <a:r>
              <a:rPr lang="en-US" b="1" u="sng" dirty="0" smtClean="0">
                <a:latin typeface="Times New Roman" pitchFamily="18" charset="0"/>
                <a:cs typeface="Times New Roman" pitchFamily="18" charset="0"/>
              </a:rPr>
              <a:t>rib </a:t>
            </a:r>
            <a:r>
              <a:rPr lang="en-US" b="1" u="sng" dirty="0" smtClean="0">
                <a:latin typeface="Times New Roman" pitchFamily="18" charset="0"/>
                <a:cs typeface="Times New Roman" pitchFamily="18" charset="0"/>
              </a:rPr>
              <a:t>cage; causes cessation of breathing and immediate medical attention</a:t>
            </a:r>
          </a:p>
          <a:p>
            <a:r>
              <a:rPr lang="en-US" dirty="0" smtClean="0">
                <a:latin typeface="Times New Roman" pitchFamily="18" charset="0"/>
                <a:cs typeface="Times New Roman" pitchFamily="18" charset="0"/>
              </a:rPr>
              <a:t>SOI – </a:t>
            </a:r>
            <a:r>
              <a:rPr lang="en-US" b="1" u="sng" dirty="0" smtClean="0">
                <a:latin typeface="Times New Roman" pitchFamily="18" charset="0"/>
                <a:cs typeface="Times New Roman" pitchFamily="18" charset="0"/>
              </a:rPr>
              <a:t>Breathing difficulty, shortness of breath, chest pain on side of injury, </a:t>
            </a:r>
            <a:r>
              <a:rPr lang="en-US" b="1" u="sng" dirty="0" smtClean="0">
                <a:latin typeface="Times New Roman" pitchFamily="18" charset="0"/>
                <a:cs typeface="Times New Roman" pitchFamily="18" charset="0"/>
              </a:rPr>
              <a:t>coughing </a:t>
            </a:r>
            <a:r>
              <a:rPr lang="en-US" b="1" u="sng" dirty="0" smtClean="0">
                <a:latin typeface="Times New Roman" pitchFamily="18" charset="0"/>
                <a:cs typeface="Times New Roman" pitchFamily="18" charset="0"/>
              </a:rPr>
              <a:t>up blood, </a:t>
            </a:r>
            <a:r>
              <a:rPr lang="en-US" b="1" u="sng" dirty="0" smtClean="0">
                <a:latin typeface="Times New Roman" pitchFamily="18" charset="0"/>
                <a:cs typeface="Times New Roman" pitchFamily="18" charset="0"/>
              </a:rPr>
              <a:t>cyanosis (turning blue), </a:t>
            </a:r>
            <a:r>
              <a:rPr lang="en-US" b="1" u="sng" dirty="0" smtClean="0">
                <a:latin typeface="Times New Roman" pitchFamily="18" charset="0"/>
                <a:cs typeface="Times New Roman" pitchFamily="18" charset="0"/>
              </a:rPr>
              <a:t>and potential shock. With collapse of lung, medical attention is required immediately.</a:t>
            </a:r>
          </a:p>
          <a:p>
            <a:r>
              <a:rPr lang="en-US" dirty="0" smtClean="0">
                <a:latin typeface="Times New Roman" pitchFamily="18" charset="0"/>
                <a:cs typeface="Times New Roman" pitchFamily="18" charset="0"/>
              </a:rPr>
              <a:t>Care – </a:t>
            </a:r>
            <a:r>
              <a:rPr lang="en-US" b="1" u="sng" dirty="0" smtClean="0">
                <a:latin typeface="Times New Roman" pitchFamily="18" charset="0"/>
                <a:cs typeface="Times New Roman" pitchFamily="18" charset="0"/>
              </a:rPr>
              <a:t>Each of these conditions are medical emergencies and require immediate attention. Transport athlete to hospital immediately.</a:t>
            </a:r>
            <a:endParaRPr lang="en-US" b="1" u="sng"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2530" name="Picture 2" descr="http://www.besthealth.com/besthealth/surgery/english/pages/images/7047.jpg"/>
          <p:cNvPicPr>
            <a:picLocks noGrp="1" noChangeAspect="1" noChangeArrowheads="1"/>
          </p:cNvPicPr>
          <p:nvPr>
            <p:ph idx="1"/>
          </p:nvPr>
        </p:nvPicPr>
        <p:blipFill>
          <a:blip r:embed="rId2" cstate="print"/>
          <a:srcRect/>
          <a:stretch>
            <a:fillRect/>
          </a:stretch>
        </p:blipFill>
        <p:spPr bwMode="auto">
          <a:xfrm>
            <a:off x="533400" y="236379"/>
            <a:ext cx="8277026" cy="6621621"/>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Breast Problems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r>
              <a:rPr lang="en-US" dirty="0" smtClean="0">
                <a:latin typeface="Times New Roman" pitchFamily="18" charset="0"/>
                <a:cs typeface="Times New Roman" pitchFamily="18" charset="0"/>
              </a:rPr>
              <a:t>COI – </a:t>
            </a:r>
            <a:r>
              <a:rPr lang="en-US" b="1" u="sng" dirty="0" smtClean="0">
                <a:latin typeface="Times New Roman" pitchFamily="18" charset="0"/>
                <a:cs typeface="Times New Roman" pitchFamily="18" charset="0"/>
              </a:rPr>
              <a:t>Constant uncontrolled movement (particularly in large breasted women); stretching of Cooper’s ligament; Runner’s and cyclist’s </a:t>
            </a:r>
            <a:r>
              <a:rPr lang="en-US" b="1" u="sng" dirty="0" smtClean="0">
                <a:latin typeface="Times New Roman" pitchFamily="18" charset="0"/>
                <a:cs typeface="Times New Roman" pitchFamily="18" charset="0"/>
              </a:rPr>
              <a:t>nipple (nipple is rubbed raw from friction)</a:t>
            </a:r>
            <a:endParaRPr lang="en-US" b="1" u="sng"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Management – Females should wear well-designed bras that have minimum elasticity and allows for little movement; Special plastic cup-type brassieres may be required in sports with high levels of physical contact; Use of an adhesive bandage can be used to prevent runner’s nipple; Wearing a windbreaker can prevent cyclist’s nipple</a:t>
            </a:r>
            <a:endParaRPr lang="en-US"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4578" name="Picture 2" descr="http://www.saveyourbreasts.com/images/breast_anatomy2.jpg"/>
          <p:cNvPicPr>
            <a:picLocks noGrp="1" noChangeAspect="1" noChangeArrowheads="1"/>
          </p:cNvPicPr>
          <p:nvPr>
            <p:ph idx="1"/>
          </p:nvPr>
        </p:nvPicPr>
        <p:blipFill>
          <a:blip r:embed="rId2" cstate="print"/>
          <a:srcRect/>
          <a:stretch>
            <a:fillRect/>
          </a:stretch>
        </p:blipFill>
        <p:spPr bwMode="auto">
          <a:xfrm>
            <a:off x="1905000" y="152400"/>
            <a:ext cx="5181600" cy="6546089"/>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Abdominal Muscle Strain</a:t>
            </a:r>
            <a:endParaRPr lang="en-US" dirty="0">
              <a:latin typeface="Times New Roman" pitchFamily="18" charset="0"/>
              <a:cs typeface="Times New Roman" pitchFamily="18" charset="0"/>
            </a:endParaRPr>
          </a:p>
        </p:txBody>
      </p:sp>
      <p:sp>
        <p:nvSpPr>
          <p:cNvPr id="3" name="Content Placeholder 2"/>
          <p:cNvSpPr>
            <a:spLocks noGrp="1"/>
          </p:cNvSpPr>
          <p:nvPr>
            <p:ph sz="half" idx="1"/>
          </p:nvPr>
        </p:nvSpPr>
        <p:spPr/>
        <p:txBody>
          <a:bodyPr/>
          <a:lstStyle/>
          <a:p>
            <a:r>
              <a:rPr lang="en-US" dirty="0" smtClean="0">
                <a:latin typeface="Times New Roman" pitchFamily="18" charset="0"/>
                <a:cs typeface="Times New Roman" pitchFamily="18" charset="0"/>
              </a:rPr>
              <a:t>Result of sudden twisting or reaching of trunk, tearing abdominal musculature</a:t>
            </a:r>
            <a:endParaRPr lang="en-US" dirty="0">
              <a:latin typeface="Times New Roman" pitchFamily="18" charset="0"/>
              <a:cs typeface="Times New Roman" pitchFamily="18" charset="0"/>
            </a:endParaRPr>
          </a:p>
        </p:txBody>
      </p:sp>
      <p:pic>
        <p:nvPicPr>
          <p:cNvPr id="28674" name="Picture 2" descr="http://media.summitmedicalgroup.com/media/db/relayhealth-images/abdstrai.jpg"/>
          <p:cNvPicPr>
            <a:picLocks noGrp="1" noChangeAspect="1" noChangeArrowheads="1"/>
          </p:cNvPicPr>
          <p:nvPr>
            <p:ph sz="half" idx="2"/>
          </p:nvPr>
        </p:nvPicPr>
        <p:blipFill>
          <a:blip r:embed="rId2" cstate="print"/>
          <a:srcRect/>
          <a:stretch>
            <a:fillRect/>
          </a:stretch>
        </p:blipFill>
        <p:spPr bwMode="auto">
          <a:xfrm>
            <a:off x="5029200" y="1524000"/>
            <a:ext cx="3445517" cy="4459722"/>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Contusions to Abdominal Wall</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r>
              <a:rPr lang="en-US" dirty="0" smtClean="0">
                <a:latin typeface="Times New Roman" pitchFamily="18" charset="0"/>
                <a:cs typeface="Times New Roman" pitchFamily="18" charset="0"/>
              </a:rPr>
              <a:t>COI – Caused by compressive force, generally occurring in collision sports. Extent of injury depends on whether force is blunt or penetrating</a:t>
            </a:r>
          </a:p>
          <a:p>
            <a:r>
              <a:rPr lang="en-US" dirty="0" smtClean="0">
                <a:latin typeface="Times New Roman" pitchFamily="18" charset="0"/>
                <a:cs typeface="Times New Roman" pitchFamily="18" charset="0"/>
              </a:rPr>
              <a:t>SOI – May cause hematoma to develop under fascia of surrounding muscle tissue. Swelling may cause pain and tightness within the region</a:t>
            </a:r>
          </a:p>
          <a:p>
            <a:r>
              <a:rPr lang="en-US" dirty="0" smtClean="0">
                <a:latin typeface="Times New Roman" pitchFamily="18" charset="0"/>
                <a:cs typeface="Times New Roman" pitchFamily="18" charset="0"/>
              </a:rPr>
              <a:t>Care – Cold pack and compression. Be sure to check for signs of internal injuries. Conservative management. Exercise should be kept pain free.</a:t>
            </a:r>
            <a:endParaRPr lang="en-US"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9698" name="Picture 2" descr="http://www.sydneyphysio.com.au/newsletter/pic2.gif"/>
          <p:cNvPicPr>
            <a:picLocks noGrp="1" noChangeAspect="1" noChangeArrowheads="1"/>
          </p:cNvPicPr>
          <p:nvPr>
            <p:ph idx="1"/>
          </p:nvPr>
        </p:nvPicPr>
        <p:blipFill>
          <a:blip r:embed="rId2" cstate="print"/>
          <a:srcRect/>
          <a:stretch>
            <a:fillRect/>
          </a:stretch>
        </p:blipFill>
        <p:spPr bwMode="auto">
          <a:xfrm>
            <a:off x="2133601" y="618211"/>
            <a:ext cx="5257800" cy="605143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Hernia</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r>
              <a:rPr lang="en-US" dirty="0" smtClean="0">
                <a:latin typeface="Times New Roman" pitchFamily="18" charset="0"/>
                <a:cs typeface="Times New Roman" pitchFamily="18" charset="0"/>
              </a:rPr>
              <a:t>COI – </a:t>
            </a:r>
            <a:r>
              <a:rPr lang="en-US" b="1" u="sng" dirty="0" smtClean="0">
                <a:latin typeface="Times New Roman" pitchFamily="18" charset="0"/>
                <a:cs typeface="Times New Roman" pitchFamily="18" charset="0"/>
              </a:rPr>
              <a:t>Protrusion of abdominal viscera through portion of abdominal wall (congenital or acquired). </a:t>
            </a:r>
            <a:endParaRPr lang="en-US" b="1" u="sng" dirty="0" smtClean="0">
              <a:latin typeface="Times New Roman" pitchFamily="18" charset="0"/>
              <a:cs typeface="Times New Roman" pitchFamily="18" charset="0"/>
            </a:endParaRPr>
          </a:p>
          <a:p>
            <a:pPr marL="0" indent="0">
              <a:buNone/>
            </a:pPr>
            <a:r>
              <a:rPr lang="en-US" b="1" u="sng" dirty="0" smtClean="0">
                <a:latin typeface="Times New Roman" pitchFamily="18" charset="0"/>
                <a:cs typeface="Times New Roman" pitchFamily="18" charset="0"/>
              </a:rPr>
              <a:t>Inguinal vs. </a:t>
            </a:r>
            <a:r>
              <a:rPr lang="en-US" b="1" u="sng" dirty="0" smtClean="0">
                <a:latin typeface="Times New Roman" pitchFamily="18" charset="0"/>
                <a:cs typeface="Times New Roman" pitchFamily="18" charset="0"/>
              </a:rPr>
              <a:t>femoral hernias. </a:t>
            </a:r>
            <a:r>
              <a:rPr lang="en-US" b="1" u="sng" dirty="0" smtClean="0">
                <a:latin typeface="Times New Roman" pitchFamily="18" charset="0"/>
                <a:cs typeface="Times New Roman" pitchFamily="18" charset="0"/>
              </a:rPr>
              <a:t>Women generally have femoral hernias. Men generally have inguinal hernias. Hernias are named for their location-inguinal region (hip/crotch) and femoral (more inferior than inguinal and on the femur).</a:t>
            </a:r>
            <a:endParaRPr lang="en-US" b="1" u="sng"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SOI – </a:t>
            </a:r>
            <a:r>
              <a:rPr lang="en-US" b="1" u="sng" dirty="0" smtClean="0">
                <a:latin typeface="Times New Roman" pitchFamily="18" charset="0"/>
                <a:cs typeface="Times New Roman" pitchFamily="18" charset="0"/>
              </a:rPr>
              <a:t>Acquired hernia occur when natural weakness is further aggravated by a direct blow or </a:t>
            </a:r>
            <a:r>
              <a:rPr lang="en-US" b="1" u="sng" dirty="0" smtClean="0">
                <a:latin typeface="Times New Roman" pitchFamily="18" charset="0"/>
                <a:cs typeface="Times New Roman" pitchFamily="18" charset="0"/>
              </a:rPr>
              <a:t>strain from lifting heavy objects</a:t>
            </a:r>
            <a:endParaRPr lang="en-US" b="1" u="sng"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-History of direct blow to groin area, pain and prolonged discomfort, superficial protrusion with pain increasing with coughing and reported pulling sensation in groin area.</a:t>
            </a:r>
          </a:p>
          <a:p>
            <a:r>
              <a:rPr lang="en-US" dirty="0" smtClean="0">
                <a:latin typeface="Times New Roman" pitchFamily="18" charset="0"/>
                <a:cs typeface="Times New Roman" pitchFamily="18" charset="0"/>
              </a:rPr>
              <a:t>Care – Most physicians prefer athlete to refrain from hard physical activity until surgically repaired. Mechanical devices are not suitable for athletics due to friction and irritation they produce. While exercise is thought to be beneficial with regards to strengthening; that is not the case.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1746" name="Picture 2" descr="https://www.bcbsri.com/BCBSRIWeb/images/image_popup/ww5rk43.jpg"/>
          <p:cNvPicPr>
            <a:picLocks noGrp="1" noChangeAspect="1" noChangeArrowheads="1"/>
          </p:cNvPicPr>
          <p:nvPr>
            <p:ph idx="1"/>
          </p:nvPr>
        </p:nvPicPr>
        <p:blipFill>
          <a:blip r:embed="rId2" cstate="print"/>
          <a:srcRect/>
          <a:stretch>
            <a:fillRect/>
          </a:stretch>
        </p:blipFill>
        <p:spPr bwMode="auto">
          <a:xfrm>
            <a:off x="1600201" y="0"/>
            <a:ext cx="6834980" cy="683498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Injury of the Spleen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r>
              <a:rPr lang="en-US" dirty="0" smtClean="0">
                <a:latin typeface="Times New Roman" pitchFamily="18" charset="0"/>
                <a:cs typeface="Times New Roman" pitchFamily="18" charset="0"/>
              </a:rPr>
              <a:t>COI – </a:t>
            </a:r>
            <a:r>
              <a:rPr lang="en-US" b="1" u="sng" dirty="0" smtClean="0">
                <a:latin typeface="Times New Roman" pitchFamily="18" charset="0"/>
                <a:cs typeface="Times New Roman" pitchFamily="18" charset="0"/>
              </a:rPr>
              <a:t>Result of a direct </a:t>
            </a:r>
            <a:r>
              <a:rPr lang="en-US" b="1" u="sng" dirty="0" smtClean="0">
                <a:latin typeface="Times New Roman" pitchFamily="18" charset="0"/>
                <a:cs typeface="Times New Roman" pitchFamily="18" charset="0"/>
              </a:rPr>
              <a:t>blow to right upper quadrant; Infectious </a:t>
            </a:r>
            <a:r>
              <a:rPr lang="en-US" b="1" u="sng" dirty="0" smtClean="0">
                <a:latin typeface="Times New Roman" pitchFamily="18" charset="0"/>
                <a:cs typeface="Times New Roman" pitchFamily="18" charset="0"/>
              </a:rPr>
              <a:t>mononucleosis (causing an enlarged spleen)</a:t>
            </a:r>
          </a:p>
          <a:p>
            <a:r>
              <a:rPr lang="en-US" dirty="0" smtClean="0">
                <a:latin typeface="Times New Roman" pitchFamily="18" charset="0"/>
                <a:cs typeface="Times New Roman" pitchFamily="18" charset="0"/>
              </a:rPr>
              <a:t>SOI – Indications of a ruptured spleen involve history of a direct blow, signs of shock, abdominal rigidity, nausea, vomiting, </a:t>
            </a:r>
            <a:r>
              <a:rPr lang="en-US" b="1" u="sng" dirty="0" err="1" smtClean="0">
                <a:latin typeface="Times New Roman" pitchFamily="18" charset="0"/>
                <a:cs typeface="Times New Roman" pitchFamily="18" charset="0"/>
              </a:rPr>
              <a:t>Kehr’s</a:t>
            </a:r>
            <a:r>
              <a:rPr lang="en-US" b="1" u="sng"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sign (pain in left shoulder). </a:t>
            </a:r>
            <a:r>
              <a:rPr lang="en-US" dirty="0" smtClean="0">
                <a:latin typeface="Times New Roman" pitchFamily="18" charset="0"/>
                <a:cs typeface="Times New Roman" pitchFamily="18" charset="0"/>
              </a:rPr>
              <a:t>Ability to splint self may produce delayed hemorrhaging – easily disrupted resulting in internal bleeding.</a:t>
            </a:r>
          </a:p>
          <a:p>
            <a:r>
              <a:rPr lang="en-US" dirty="0" smtClean="0">
                <a:latin typeface="Times New Roman" pitchFamily="18" charset="0"/>
                <a:cs typeface="Times New Roman" pitchFamily="18" charset="0"/>
              </a:rPr>
              <a:t>Care – Conservative treatment involves 1 week of hospitalization and a gradual return to activity. Surgery will result in 3 months of recovery while removal of spleen will result in 6 months removal from activity. In cases of mononucleosis athlete may resume training in 3 weeks if spleen not enlarged and if there is no fever.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Rib Contusion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Causes of Injury (COI) – Blow to the rib cage can bruise ribs, musculature or result in fracture</a:t>
            </a:r>
          </a:p>
          <a:p>
            <a:r>
              <a:rPr lang="en-US" dirty="0" smtClean="0">
                <a:latin typeface="Times New Roman" pitchFamily="18" charset="0"/>
                <a:cs typeface="Times New Roman" pitchFamily="18" charset="0"/>
              </a:rPr>
              <a:t>Signs of Injury (SOI) – </a:t>
            </a:r>
            <a:r>
              <a:rPr lang="en-US" b="1" u="sng" dirty="0" smtClean="0">
                <a:latin typeface="Times New Roman" pitchFamily="18" charset="0"/>
                <a:cs typeface="Times New Roman" pitchFamily="18" charset="0"/>
              </a:rPr>
              <a:t>Painful breathing (particularly if muscles are involved); point tenderness; pain with rib compression</a:t>
            </a:r>
          </a:p>
          <a:p>
            <a:r>
              <a:rPr lang="en-US" dirty="0" smtClean="0">
                <a:latin typeface="Times New Roman" pitchFamily="18" charset="0"/>
                <a:cs typeface="Times New Roman" pitchFamily="18" charset="0"/>
              </a:rPr>
              <a:t>Care – PRICES, NSAID’s, rest and decrease in activity</a:t>
            </a:r>
            <a:endParaRPr lang="en-US"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3794" name="Picture 2" descr="https://www.bcbsri.com/BCBSRIWeb/images/image_popup/r7_enlargedspleen.jpg"/>
          <p:cNvPicPr>
            <a:picLocks noGrp="1" noChangeAspect="1" noChangeArrowheads="1"/>
          </p:cNvPicPr>
          <p:nvPr>
            <p:ph idx="1"/>
          </p:nvPr>
        </p:nvPicPr>
        <p:blipFill>
          <a:blip r:embed="rId2" cstate="print"/>
          <a:srcRect/>
          <a:stretch>
            <a:fillRect/>
          </a:stretch>
        </p:blipFill>
        <p:spPr bwMode="auto">
          <a:xfrm>
            <a:off x="1066800" y="218853"/>
            <a:ext cx="7255898" cy="6639147"/>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Kidney Contusion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r>
              <a:rPr lang="en-US" dirty="0" smtClean="0">
                <a:latin typeface="Times New Roman" pitchFamily="18" charset="0"/>
                <a:cs typeface="Times New Roman" pitchFamily="18" charset="0"/>
              </a:rPr>
              <a:t>COI – result of an external force (force and angle dependent</a:t>
            </a:r>
            <a:r>
              <a:rPr lang="en-US"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SOI – May display signs of shock, nausea, vomiting, rigidity of back muscles, and </a:t>
            </a:r>
            <a:r>
              <a:rPr lang="en-US" b="1" u="sng" dirty="0" err="1" smtClean="0">
                <a:latin typeface="Times New Roman" pitchFamily="18" charset="0"/>
                <a:cs typeface="Times New Roman" pitchFamily="18" charset="0"/>
              </a:rPr>
              <a:t>hematuria</a:t>
            </a:r>
            <a:r>
              <a:rPr lang="en-US" b="1" u="sng" dirty="0" smtClean="0">
                <a:latin typeface="Times New Roman" pitchFamily="18" charset="0"/>
                <a:cs typeface="Times New Roman" pitchFamily="18" charset="0"/>
              </a:rPr>
              <a:t> (blood in urine); Referred pain (</a:t>
            </a:r>
            <a:r>
              <a:rPr lang="en-US" b="1" u="sng" dirty="0" err="1" smtClean="0">
                <a:latin typeface="Times New Roman" pitchFamily="18" charset="0"/>
                <a:cs typeface="Times New Roman" pitchFamily="18" charset="0"/>
              </a:rPr>
              <a:t>costovertebral</a:t>
            </a:r>
            <a:r>
              <a:rPr lang="en-US" b="1" u="sng" dirty="0" smtClean="0">
                <a:latin typeface="Times New Roman" pitchFamily="18" charset="0"/>
                <a:cs typeface="Times New Roman" pitchFamily="18" charset="0"/>
              </a:rPr>
              <a:t> angle </a:t>
            </a:r>
            <a:r>
              <a:rPr lang="en-US" b="1" u="sng" dirty="0" err="1" smtClean="0">
                <a:latin typeface="Times New Roman" pitchFamily="18" charset="0"/>
                <a:cs typeface="Times New Roman" pitchFamily="18" charset="0"/>
              </a:rPr>
              <a:t>posteriorly</a:t>
            </a:r>
            <a:r>
              <a:rPr lang="en-US" b="1" u="sng" dirty="0" smtClean="0">
                <a:latin typeface="Times New Roman" pitchFamily="18" charset="0"/>
                <a:cs typeface="Times New Roman" pitchFamily="18" charset="0"/>
              </a:rPr>
              <a:t> radiating forward around the trunk)</a:t>
            </a:r>
          </a:p>
          <a:p>
            <a:r>
              <a:rPr lang="en-US" dirty="0" smtClean="0">
                <a:latin typeface="Times New Roman" pitchFamily="18" charset="0"/>
                <a:cs typeface="Times New Roman" pitchFamily="18" charset="0"/>
              </a:rPr>
              <a:t>Care – </a:t>
            </a:r>
            <a:r>
              <a:rPr lang="en-US" b="1" u="sng" dirty="0" smtClean="0">
                <a:latin typeface="Times New Roman" pitchFamily="18" charset="0"/>
                <a:cs typeface="Times New Roman" pitchFamily="18" charset="0"/>
              </a:rPr>
              <a:t>Monitor status of urine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the</a:t>
            </a:r>
            <a:r>
              <a:rPr lang="en-US" b="1" u="sng" dirty="0" err="1" smtClean="0">
                <a:latin typeface="Times New Roman" pitchFamily="18" charset="0"/>
                <a:cs typeface="Times New Roman" pitchFamily="18" charset="0"/>
              </a:rPr>
              <a:t>If</a:t>
            </a:r>
            <a:r>
              <a:rPr lang="en-US" b="1" u="sng" dirty="0" smtClean="0">
                <a:latin typeface="Times New Roman" pitchFamily="18" charset="0"/>
                <a:cs typeface="Times New Roman" pitchFamily="18" charset="0"/>
              </a:rPr>
              <a:t> </a:t>
            </a:r>
            <a:r>
              <a:rPr lang="en-US" b="1" u="sng" dirty="0">
                <a:latin typeface="Times New Roman" pitchFamily="18" charset="0"/>
                <a:cs typeface="Times New Roman" pitchFamily="18" charset="0"/>
              </a:rPr>
              <a:t>blood in urine, go to </a:t>
            </a:r>
            <a:r>
              <a:rPr lang="en-US" b="1" u="sng" dirty="0" smtClean="0">
                <a:latin typeface="Times New Roman" pitchFamily="18" charset="0"/>
                <a:cs typeface="Times New Roman" pitchFamily="18" charset="0"/>
              </a:rPr>
              <a:t> doctor</a:t>
            </a:r>
            <a:r>
              <a:rPr lang="en-US" dirty="0" smtClean="0">
                <a:latin typeface="Times New Roman" pitchFamily="18" charset="0"/>
                <a:cs typeface="Times New Roman" pitchFamily="18" charset="0"/>
              </a:rPr>
              <a:t>. 24 </a:t>
            </a:r>
            <a:r>
              <a:rPr lang="en-US" dirty="0" smtClean="0">
                <a:latin typeface="Times New Roman" pitchFamily="18" charset="0"/>
                <a:cs typeface="Times New Roman" pitchFamily="18" charset="0"/>
              </a:rPr>
              <a:t>hour hospitalization and observation with a gradual increase in fluid </a:t>
            </a:r>
            <a:r>
              <a:rPr lang="en-US" dirty="0" smtClean="0">
                <a:latin typeface="Times New Roman" pitchFamily="18" charset="0"/>
                <a:cs typeface="Times New Roman" pitchFamily="18" charset="0"/>
              </a:rPr>
              <a:t>intake may be required. </a:t>
            </a:r>
            <a:r>
              <a:rPr lang="en-US" dirty="0" smtClean="0">
                <a:latin typeface="Times New Roman" pitchFamily="18" charset="0"/>
                <a:cs typeface="Times New Roman" pitchFamily="18" charset="0"/>
              </a:rPr>
              <a:t>Surgery may be required if hemorrhaging continues. 2 weeks of rest and close surveillance following initial return to activity is necessary.</a:t>
            </a:r>
            <a:endParaRPr lang="en-US"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5842" name="Picture 2" descr="http://www.learningradiology.com/caseofweek/caseoftheweekpix2007-1/cow268lg.jpg"/>
          <p:cNvPicPr>
            <a:picLocks noGrp="1" noChangeAspect="1" noChangeArrowheads="1"/>
          </p:cNvPicPr>
          <p:nvPr>
            <p:ph idx="1"/>
          </p:nvPr>
        </p:nvPicPr>
        <p:blipFill>
          <a:blip r:embed="rId2" cstate="print"/>
          <a:srcRect/>
          <a:stretch>
            <a:fillRect/>
          </a:stretch>
        </p:blipFill>
        <p:spPr bwMode="auto">
          <a:xfrm>
            <a:off x="1905000" y="1143001"/>
            <a:ext cx="5566418" cy="5222312"/>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Liver Contusion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US" dirty="0" smtClean="0">
                <a:latin typeface="Times New Roman" pitchFamily="18" charset="0"/>
                <a:cs typeface="Times New Roman" pitchFamily="18" charset="0"/>
              </a:rPr>
              <a:t>COI – </a:t>
            </a:r>
            <a:r>
              <a:rPr lang="en-US" b="1" u="sng" dirty="0" smtClean="0">
                <a:latin typeface="Times New Roman" pitchFamily="18" charset="0"/>
                <a:cs typeface="Times New Roman" pitchFamily="18" charset="0"/>
              </a:rPr>
              <a:t>Blunt trauma – right side of rib cage; More susceptible if enlarged due to disease</a:t>
            </a:r>
          </a:p>
          <a:p>
            <a:r>
              <a:rPr lang="en-US" dirty="0" smtClean="0">
                <a:latin typeface="Times New Roman" pitchFamily="18" charset="0"/>
                <a:cs typeface="Times New Roman" pitchFamily="18" charset="0"/>
              </a:rPr>
              <a:t>SOI – Hemorrhaging and shock may be present. May require immediate surgery. </a:t>
            </a:r>
            <a:r>
              <a:rPr lang="en-US" dirty="0" smtClean="0">
                <a:latin typeface="Times New Roman" pitchFamily="18" charset="0"/>
                <a:cs typeface="Times New Roman" pitchFamily="18" charset="0"/>
              </a:rPr>
              <a:t>Referred </a:t>
            </a:r>
            <a:r>
              <a:rPr lang="en-US" dirty="0" smtClean="0">
                <a:latin typeface="Times New Roman" pitchFamily="18" charset="0"/>
                <a:cs typeface="Times New Roman" pitchFamily="18" charset="0"/>
              </a:rPr>
              <a:t>pain in the right scapula, shoulder and </a:t>
            </a:r>
            <a:r>
              <a:rPr lang="en-US" dirty="0" err="1" smtClean="0">
                <a:latin typeface="Times New Roman" pitchFamily="18" charset="0"/>
                <a:cs typeface="Times New Roman" pitchFamily="18" charset="0"/>
              </a:rPr>
              <a:t>substernal</a:t>
            </a:r>
            <a:r>
              <a:rPr lang="en-US" dirty="0" smtClean="0">
                <a:latin typeface="Times New Roman" pitchFamily="18" charset="0"/>
                <a:cs typeface="Times New Roman" pitchFamily="18" charset="0"/>
              </a:rPr>
              <a:t> area and occasionally in left anterior side of chest</a:t>
            </a:r>
          </a:p>
          <a:p>
            <a:r>
              <a:rPr lang="en-US" dirty="0" smtClean="0">
                <a:latin typeface="Times New Roman" pitchFamily="18" charset="0"/>
                <a:cs typeface="Times New Roman" pitchFamily="18" charset="0"/>
              </a:rPr>
              <a:t>Care – Referral to a physician for diagnosis and treatment</a:t>
            </a:r>
            <a:endParaRPr lang="en-US"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7890" name="Picture 2" descr="http://www.learningradiology.com/caseofweek/caseoftheweekpix/cow79lg.jpg"/>
          <p:cNvPicPr>
            <a:picLocks noGrp="1" noChangeAspect="1" noChangeArrowheads="1"/>
          </p:cNvPicPr>
          <p:nvPr>
            <p:ph idx="1"/>
          </p:nvPr>
        </p:nvPicPr>
        <p:blipFill>
          <a:blip r:embed="rId2" cstate="print"/>
          <a:srcRect/>
          <a:stretch>
            <a:fillRect/>
          </a:stretch>
        </p:blipFill>
        <p:spPr bwMode="auto">
          <a:xfrm>
            <a:off x="1066800" y="533400"/>
            <a:ext cx="6920866" cy="5767388"/>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Appendicitis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r>
              <a:rPr lang="en-US" dirty="0" smtClean="0">
                <a:latin typeface="Times New Roman" pitchFamily="18" charset="0"/>
                <a:cs typeface="Times New Roman" pitchFamily="18" charset="0"/>
              </a:rPr>
              <a:t>COI – </a:t>
            </a:r>
            <a:r>
              <a:rPr lang="en-US" b="1" u="sng" dirty="0" smtClean="0">
                <a:latin typeface="Times New Roman" pitchFamily="18" charset="0"/>
                <a:cs typeface="Times New Roman" pitchFamily="18" charset="0"/>
              </a:rPr>
              <a:t>Inflammation of the appendix </a:t>
            </a:r>
            <a:r>
              <a:rPr lang="en-US" dirty="0" smtClean="0">
                <a:latin typeface="Times New Roman" pitchFamily="18" charset="0"/>
                <a:cs typeface="Times New Roman" pitchFamily="18" charset="0"/>
              </a:rPr>
              <a:t>(chronic or acute); Result of blockage, lymph swelling, or tumor. Early stages present as a gastric structure that can rupture into bowels causing peritonitis</a:t>
            </a:r>
          </a:p>
          <a:p>
            <a:r>
              <a:rPr lang="en-US" dirty="0" smtClean="0">
                <a:latin typeface="Times New Roman" pitchFamily="18" charset="0"/>
                <a:cs typeface="Times New Roman" pitchFamily="18" charset="0"/>
              </a:rPr>
              <a:t>SOI – Mild to severe pain in lower abdomen associated with </a:t>
            </a:r>
            <a:r>
              <a:rPr lang="en-US" dirty="0" smtClean="0">
                <a:latin typeface="Times New Roman" pitchFamily="18" charset="0"/>
                <a:cs typeface="Times New Roman" pitchFamily="18" charset="0"/>
              </a:rPr>
              <a:t>na</a:t>
            </a:r>
            <a:r>
              <a:rPr lang="en-US" dirty="0" smtClean="0">
                <a:latin typeface="Times New Roman" pitchFamily="18" charset="0"/>
                <a:cs typeface="Times New Roman" pitchFamily="18" charset="0"/>
              </a:rPr>
              <a:t>usea</a:t>
            </a:r>
            <a:r>
              <a:rPr lang="en-US" dirty="0" smtClean="0">
                <a:latin typeface="Times New Roman" pitchFamily="18" charset="0"/>
                <a:cs typeface="Times New Roman" pitchFamily="18" charset="0"/>
              </a:rPr>
              <a:t>, vomiting and low grade fever. </a:t>
            </a:r>
            <a:r>
              <a:rPr lang="en-US" b="1" u="sng" dirty="0" smtClean="0">
                <a:latin typeface="Times New Roman" pitchFamily="18" charset="0"/>
                <a:cs typeface="Times New Roman" pitchFamily="18" charset="0"/>
              </a:rPr>
              <a:t>Pain may localize in lower right area (</a:t>
            </a:r>
            <a:r>
              <a:rPr lang="en-US" b="1" u="sng" dirty="0" err="1" smtClean="0">
                <a:latin typeface="Times New Roman" pitchFamily="18" charset="0"/>
                <a:cs typeface="Times New Roman" pitchFamily="18" charset="0"/>
              </a:rPr>
              <a:t>McBurney’s</a:t>
            </a:r>
            <a:r>
              <a:rPr lang="en-US" b="1" u="sng"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point-pain between belly button and right ASIS of the hip)</a:t>
            </a:r>
            <a:endParaRPr lang="en-US" b="1" u="sng"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Care – Surgical intervention is often necessary (particularly if it is resulting in an </a:t>
            </a:r>
            <a:r>
              <a:rPr lang="en-US" dirty="0" err="1" smtClean="0">
                <a:latin typeface="Times New Roman" pitchFamily="18" charset="0"/>
                <a:cs typeface="Times New Roman" pitchFamily="18" charset="0"/>
              </a:rPr>
              <a:t>obstructured</a:t>
            </a:r>
            <a:r>
              <a:rPr lang="en-US" dirty="0" smtClean="0">
                <a:latin typeface="Times New Roman" pitchFamily="18" charset="0"/>
                <a:cs typeface="Times New Roman" pitchFamily="18" charset="0"/>
              </a:rPr>
              <a:t> bowel = life threatening)</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9938" name="Picture 2" descr="http://www.clarian.org/ADAM/doc/graphics/images/en/19580.jpg"/>
          <p:cNvPicPr>
            <a:picLocks noGrp="1" noChangeAspect="1" noChangeArrowheads="1"/>
          </p:cNvPicPr>
          <p:nvPr>
            <p:ph idx="1"/>
          </p:nvPr>
        </p:nvPicPr>
        <p:blipFill>
          <a:blip r:embed="rId2" cstate="print"/>
          <a:srcRect/>
          <a:stretch>
            <a:fillRect/>
          </a:stretch>
        </p:blipFill>
        <p:spPr bwMode="auto">
          <a:xfrm>
            <a:off x="1295401" y="761999"/>
            <a:ext cx="7152084" cy="5721667"/>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Injuries to the Bladder</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r>
              <a:rPr lang="en-US" dirty="0" smtClean="0">
                <a:latin typeface="Times New Roman" pitchFamily="18" charset="0"/>
                <a:cs typeface="Times New Roman" pitchFamily="18" charset="0"/>
              </a:rPr>
              <a:t>COI – </a:t>
            </a:r>
            <a:r>
              <a:rPr lang="en-US" b="1" u="sng" dirty="0" smtClean="0">
                <a:latin typeface="Times New Roman" pitchFamily="18" charset="0"/>
                <a:cs typeface="Times New Roman" pitchFamily="18" charset="0"/>
              </a:rPr>
              <a:t>Blunt force to the lower abdomen may cause injury to urinary bladder if distended with urine. </a:t>
            </a:r>
            <a:r>
              <a:rPr lang="en-US" b="1" u="sng" dirty="0" err="1" smtClean="0">
                <a:latin typeface="Times New Roman" pitchFamily="18" charset="0"/>
                <a:cs typeface="Times New Roman" pitchFamily="18" charset="0"/>
              </a:rPr>
              <a:t>Hematuria</a:t>
            </a:r>
            <a:r>
              <a:rPr lang="en-US" b="1" u="sng" dirty="0" smtClean="0">
                <a:latin typeface="Times New Roman" pitchFamily="18" charset="0"/>
                <a:cs typeface="Times New Roman" pitchFamily="18" charset="0"/>
              </a:rPr>
              <a:t> is often associated with contusion of bladder during running (runner’s bladder)</a:t>
            </a:r>
          </a:p>
          <a:p>
            <a:r>
              <a:rPr lang="en-US" dirty="0" smtClean="0">
                <a:latin typeface="Times New Roman" pitchFamily="18" charset="0"/>
                <a:cs typeface="Times New Roman" pitchFamily="18" charset="0"/>
              </a:rPr>
              <a:t>SOI – Pain, discomfort of lower abdominal region, abdominal rigidity, nausea, vomiting, shock, bleeding from the urethra, increases quantity of bloody urine. Athlete should be instructed to monitor urine. Inability to urinate will present in case of ruptured bladder.</a:t>
            </a:r>
            <a:endParaRPr lang="en-US"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1986" name="Picture 2" descr="http://www.yoursurgery.com/procedures/bladder/images/BladderSuspAnat.jpg"/>
          <p:cNvPicPr>
            <a:picLocks noGrp="1" noChangeAspect="1" noChangeArrowheads="1"/>
          </p:cNvPicPr>
          <p:nvPr>
            <p:ph idx="1"/>
          </p:nvPr>
        </p:nvPicPr>
        <p:blipFill>
          <a:blip r:embed="rId2" cstate="print"/>
          <a:srcRect/>
          <a:stretch>
            <a:fillRect/>
          </a:stretch>
        </p:blipFill>
        <p:spPr bwMode="auto">
          <a:xfrm>
            <a:off x="1981200" y="533400"/>
            <a:ext cx="5334000" cy="579628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8" name="Picture 4" descr="http://www.buzzle.com/img/articleImages/298582-6021-7.jpg"/>
          <p:cNvPicPr>
            <a:picLocks noGrp="1" noChangeAspect="1" noChangeArrowheads="1"/>
          </p:cNvPicPr>
          <p:nvPr>
            <p:ph idx="1"/>
          </p:nvPr>
        </p:nvPicPr>
        <p:blipFill>
          <a:blip r:embed="rId2" cstate="print"/>
          <a:srcRect/>
          <a:stretch>
            <a:fillRect/>
          </a:stretch>
        </p:blipFill>
        <p:spPr bwMode="auto">
          <a:xfrm>
            <a:off x="2667000" y="86679"/>
            <a:ext cx="4419599" cy="6638883"/>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Rib Fractures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COI – Caused by a direct blow or the result of a violent muscular contraction; violent coughing or sneezing</a:t>
            </a:r>
          </a:p>
          <a:p>
            <a:r>
              <a:rPr lang="en-US" dirty="0" smtClean="0">
                <a:latin typeface="Times New Roman" pitchFamily="18" charset="0"/>
                <a:cs typeface="Times New Roman" pitchFamily="18" charset="0"/>
              </a:rPr>
              <a:t>SOI – </a:t>
            </a:r>
            <a:r>
              <a:rPr lang="en-US" b="1" u="sng" dirty="0" smtClean="0">
                <a:latin typeface="Times New Roman" pitchFamily="18" charset="0"/>
                <a:cs typeface="Times New Roman" pitchFamily="18" charset="0"/>
              </a:rPr>
              <a:t>Pain with inspiration, point tenderness, and possible deformity with palpation</a:t>
            </a:r>
          </a:p>
          <a:p>
            <a:r>
              <a:rPr lang="en-US" dirty="0" smtClean="0">
                <a:latin typeface="Times New Roman" pitchFamily="18" charset="0"/>
                <a:cs typeface="Times New Roman" pitchFamily="18" charset="0"/>
              </a:rPr>
              <a:t>Care – Refer for X-rays, support and rest; brace, generally heals in 3-4 weeks</a:t>
            </a:r>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6386" name="Picture 2" descr="http://rad.usuhs.mil/rad/home/peds/ribfxoldarrow.jpg"/>
          <p:cNvPicPr>
            <a:picLocks noGrp="1" noChangeAspect="1" noChangeArrowheads="1"/>
          </p:cNvPicPr>
          <p:nvPr>
            <p:ph idx="1"/>
          </p:nvPr>
        </p:nvPicPr>
        <p:blipFill>
          <a:blip r:embed="rId2" cstate="print"/>
          <a:srcRect/>
          <a:stretch>
            <a:fillRect/>
          </a:stretch>
        </p:blipFill>
        <p:spPr bwMode="auto">
          <a:xfrm>
            <a:off x="114300" y="609600"/>
            <a:ext cx="8995172" cy="599678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Costal Cartilage Injury</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COI – Result of a direct blow to the </a:t>
            </a:r>
            <a:r>
              <a:rPr lang="en-US" dirty="0" err="1" smtClean="0">
                <a:latin typeface="Times New Roman" pitchFamily="18" charset="0"/>
                <a:cs typeface="Times New Roman" pitchFamily="18" charset="0"/>
              </a:rPr>
              <a:t>anterolateral</a:t>
            </a:r>
            <a:r>
              <a:rPr lang="en-US" dirty="0" smtClean="0">
                <a:latin typeface="Times New Roman" pitchFamily="18" charset="0"/>
                <a:cs typeface="Times New Roman" pitchFamily="18" charset="0"/>
              </a:rPr>
              <a:t> aspect of the rib cage</a:t>
            </a:r>
          </a:p>
          <a:p>
            <a:r>
              <a:rPr lang="en-US" dirty="0" smtClean="0">
                <a:latin typeface="Times New Roman" pitchFamily="18" charset="0"/>
                <a:cs typeface="Times New Roman" pitchFamily="18" charset="0"/>
              </a:rPr>
              <a:t>SOI – </a:t>
            </a:r>
            <a:r>
              <a:rPr lang="en-US" b="1" u="sng" dirty="0" smtClean="0">
                <a:latin typeface="Times New Roman" pitchFamily="18" charset="0"/>
                <a:cs typeface="Times New Roman" pitchFamily="18" charset="0"/>
              </a:rPr>
              <a:t>Localized pain in region of </a:t>
            </a:r>
            <a:r>
              <a:rPr lang="en-US" b="1" u="sng" dirty="0" err="1" smtClean="0">
                <a:latin typeface="Times New Roman" pitchFamily="18" charset="0"/>
                <a:cs typeface="Times New Roman" pitchFamily="18" charset="0"/>
              </a:rPr>
              <a:t>costachondral</a:t>
            </a:r>
            <a:r>
              <a:rPr lang="en-US" b="1" u="sng" dirty="0" smtClean="0">
                <a:latin typeface="Times New Roman" pitchFamily="18" charset="0"/>
                <a:cs typeface="Times New Roman" pitchFamily="18" charset="0"/>
              </a:rPr>
              <a:t> junctions, pain with movement, difficult breathing, point tenderness and possible deformity</a:t>
            </a:r>
          </a:p>
          <a:p>
            <a:r>
              <a:rPr lang="en-US" dirty="0" smtClean="0">
                <a:latin typeface="Times New Roman" pitchFamily="18" charset="0"/>
                <a:cs typeface="Times New Roman" pitchFamily="18" charset="0"/>
              </a:rPr>
              <a:t>Care – Rest and </a:t>
            </a:r>
            <a:r>
              <a:rPr lang="en-US" dirty="0" err="1" smtClean="0">
                <a:latin typeface="Times New Roman" pitchFamily="18" charset="0"/>
                <a:cs typeface="Times New Roman" pitchFamily="18" charset="0"/>
              </a:rPr>
              <a:t>immoblization</a:t>
            </a:r>
            <a:r>
              <a:rPr lang="en-US" dirty="0" smtClean="0">
                <a:latin typeface="Times New Roman" pitchFamily="18" charset="0"/>
                <a:cs typeface="Times New Roman" pitchFamily="18" charset="0"/>
              </a:rPr>
              <a:t>; Healing may take 1-2 months</a:t>
            </a:r>
            <a:endParaRPr lang="en-US"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Costal Cartilage is located in between the sternum and ribs.  Pain can be </a:t>
            </a:r>
            <a:r>
              <a:rPr lang="en-US" sz="2800" dirty="0" smtClean="0"/>
              <a:t>anywhere in this region. </a:t>
            </a:r>
            <a:endParaRPr lang="en-US" sz="2800" dirty="0"/>
          </a:p>
        </p:txBody>
      </p:sp>
      <p:pic>
        <p:nvPicPr>
          <p:cNvPr id="1026" name="Picture 2" descr="http://nursewriter.com/uploaded_images/ribcage-788558.jpg"/>
          <p:cNvPicPr>
            <a:picLocks noGrp="1" noChangeAspect="1" noChangeArrowheads="1"/>
          </p:cNvPicPr>
          <p:nvPr>
            <p:ph idx="1"/>
          </p:nvPr>
        </p:nvPicPr>
        <p:blipFill>
          <a:blip r:embed="rId2" cstate="print"/>
          <a:srcRect/>
          <a:stretch>
            <a:fillRect/>
          </a:stretch>
        </p:blipFill>
        <p:spPr bwMode="auto">
          <a:xfrm>
            <a:off x="1219200" y="1676400"/>
            <a:ext cx="7017898" cy="5029200"/>
          </a:xfrm>
          <a:prstGeom prst="rect">
            <a:avLst/>
          </a:prstGeom>
          <a:noFill/>
        </p:spPr>
      </p:pic>
      <p:sp>
        <p:nvSpPr>
          <p:cNvPr id="3" name="Down Arrow 2"/>
          <p:cNvSpPr/>
          <p:nvPr/>
        </p:nvSpPr>
        <p:spPr>
          <a:xfrm>
            <a:off x="2524447" y="240006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own Arrow 3"/>
          <p:cNvSpPr/>
          <p:nvPr/>
        </p:nvSpPr>
        <p:spPr>
          <a:xfrm>
            <a:off x="4329684" y="25146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Times New Roman" pitchFamily="18" charset="0"/>
                <a:cs typeface="Times New Roman" pitchFamily="18" charset="0"/>
              </a:rPr>
              <a:t>Intercostal</a:t>
            </a:r>
            <a:r>
              <a:rPr lang="en-US" dirty="0" smtClean="0">
                <a:latin typeface="Times New Roman" pitchFamily="18" charset="0"/>
                <a:cs typeface="Times New Roman" pitchFamily="18" charset="0"/>
              </a:rPr>
              <a:t> Muscle Injury</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Times New Roman" pitchFamily="18" charset="0"/>
                <a:cs typeface="Times New Roman" pitchFamily="18" charset="0"/>
              </a:rPr>
              <a:t>COI – Muscles are subject to contusions and strains. Occur most often from direct blows or sudden torsion of the trunk</a:t>
            </a:r>
          </a:p>
          <a:p>
            <a:r>
              <a:rPr lang="en-US" dirty="0" smtClean="0">
                <a:latin typeface="Times New Roman" pitchFamily="18" charset="0"/>
                <a:cs typeface="Times New Roman" pitchFamily="18" charset="0"/>
              </a:rPr>
              <a:t>SOI </a:t>
            </a:r>
            <a:r>
              <a:rPr lang="en-US" b="1" u="sng" dirty="0" smtClean="0">
                <a:latin typeface="Times New Roman" pitchFamily="18" charset="0"/>
                <a:cs typeface="Times New Roman" pitchFamily="18" charset="0"/>
              </a:rPr>
              <a:t>– Pain occurs on active motions; pain with inspiration and expiration, coughing, sneezing, and laughing</a:t>
            </a:r>
          </a:p>
          <a:p>
            <a:r>
              <a:rPr lang="en-US" dirty="0" smtClean="0">
                <a:latin typeface="Times New Roman" pitchFamily="18" charset="0"/>
                <a:cs typeface="Times New Roman" pitchFamily="18" charset="0"/>
              </a:rPr>
              <a:t>Care – Immediate pressure and application of cold for approximately 20 minutes. After hemorrhaging is controlled, immobilize the injury to make the athlete comfortable.</a:t>
            </a:r>
            <a:endParaRPr lang="en-US"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482" name="Picture 2" descr="http://celebritydiagnosis.com.yourtempsite.com/wordpress/wp-content/uploads/2009/12/respiratory-muscles-300x240.jpg"/>
          <p:cNvPicPr>
            <a:picLocks noGrp="1" noChangeAspect="1" noChangeArrowheads="1"/>
          </p:cNvPicPr>
          <p:nvPr>
            <p:ph idx="1"/>
          </p:nvPr>
        </p:nvPicPr>
        <p:blipFill>
          <a:blip r:embed="rId2" cstate="print"/>
          <a:srcRect/>
          <a:stretch>
            <a:fillRect/>
          </a:stretch>
        </p:blipFill>
        <p:spPr bwMode="auto">
          <a:xfrm>
            <a:off x="457200" y="236379"/>
            <a:ext cx="8277026" cy="6621621"/>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TotalTime>
  <Words>1020</Words>
  <Application>Microsoft Office PowerPoint</Application>
  <PresentationFormat>On-screen Show (4:3)</PresentationFormat>
  <Paragraphs>60</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Thorax and Abdomen Injuries</vt:lpstr>
      <vt:lpstr>Rib Contusion</vt:lpstr>
      <vt:lpstr>PowerPoint Presentation</vt:lpstr>
      <vt:lpstr>Rib Fractures</vt:lpstr>
      <vt:lpstr>PowerPoint Presentation</vt:lpstr>
      <vt:lpstr>Costal Cartilage Injury</vt:lpstr>
      <vt:lpstr>Costal Cartilage is located in between the sternum and ribs.  Pain can be anywhere in this region. </vt:lpstr>
      <vt:lpstr>Intercostal Muscle Injury</vt:lpstr>
      <vt:lpstr>PowerPoint Presentation</vt:lpstr>
      <vt:lpstr>Lung Injuries</vt:lpstr>
      <vt:lpstr>PowerPoint Presentation</vt:lpstr>
      <vt:lpstr>Breast Problems</vt:lpstr>
      <vt:lpstr>PowerPoint Presentation</vt:lpstr>
      <vt:lpstr>Abdominal Muscle Strain</vt:lpstr>
      <vt:lpstr>Contusions to Abdominal Wall</vt:lpstr>
      <vt:lpstr>PowerPoint Presentation</vt:lpstr>
      <vt:lpstr>Hernia</vt:lpstr>
      <vt:lpstr>PowerPoint Presentation</vt:lpstr>
      <vt:lpstr>Injury of the Spleen</vt:lpstr>
      <vt:lpstr>PowerPoint Presentation</vt:lpstr>
      <vt:lpstr>Kidney Contusion</vt:lpstr>
      <vt:lpstr>PowerPoint Presentation</vt:lpstr>
      <vt:lpstr>Liver Contusion</vt:lpstr>
      <vt:lpstr>PowerPoint Presentation</vt:lpstr>
      <vt:lpstr>Appendicitis</vt:lpstr>
      <vt:lpstr>PowerPoint Presentation</vt:lpstr>
      <vt:lpstr>Injuries to the Bladder</vt:lpstr>
      <vt:lpstr>PowerPoint Presentation</vt:lpstr>
    </vt:vector>
  </TitlesOfParts>
  <Company>Wake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Thorax and Abdomen Injuries</dc:title>
  <dc:creator>spridgen</dc:creator>
  <cp:lastModifiedBy>sennis</cp:lastModifiedBy>
  <cp:revision>34</cp:revision>
  <dcterms:created xsi:type="dcterms:W3CDTF">2010-03-16T15:52:05Z</dcterms:created>
  <dcterms:modified xsi:type="dcterms:W3CDTF">2015-02-23T01:49:21Z</dcterms:modified>
</cp:coreProperties>
</file>